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69" r:id="rId2"/>
    <p:sldId id="270" r:id="rId3"/>
    <p:sldId id="271" r:id="rId4"/>
    <p:sldId id="272" r:id="rId5"/>
    <p:sldId id="273" r:id="rId6"/>
    <p:sldId id="275" r:id="rId7"/>
    <p:sldId id="276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8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0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758" y="-55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2117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2" name="Shape 5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48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84821" indent="-384821">
              <a:spcBef>
                <a:spcPts val="500"/>
              </a:spcBef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1500"/>
              </a:spcBef>
            </a:lvl2pPr>
            <a:lvl3pPr>
              <a:spcBef>
                <a:spcPts val="1500"/>
              </a:spcBef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yofscienceportal.blogspot.com/2013/04/van-de-graaff-generator-redu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image" Target="../media/image10.tif"/><Relationship Id="rId7" Type="http://schemas.openxmlformats.org/officeDocument/2006/relationships/image" Target="../media/image14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tif"/><Relationship Id="rId5" Type="http://schemas.openxmlformats.org/officeDocument/2006/relationships/image" Target="../media/image12.tif"/><Relationship Id="rId4" Type="http://schemas.openxmlformats.org/officeDocument/2006/relationships/image" Target="../media/image11.ti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tt.might.net/articles/intro-static-analysi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asted-image.png" descr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404" r="144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25" name="Static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Static Analysis</a:t>
            </a:r>
          </a:p>
        </p:txBody>
      </p:sp>
      <p:sp>
        <p:nvSpPr>
          <p:cNvPr id="426" name="With material from Dave Levin, Mike Hicks, Dawson Engler, Lujo Bauer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With material from Dave Levin, Mike Hicks, Dawson </a:t>
            </a:r>
            <a:r>
              <a:rPr dirty="0" err="1"/>
              <a:t>Engler</a:t>
            </a:r>
            <a:r>
              <a:rPr dirty="0"/>
              <a:t>, </a:t>
            </a:r>
            <a:r>
              <a:rPr dirty="0" err="1"/>
              <a:t>Lujo</a:t>
            </a:r>
            <a:r>
              <a:rPr dirty="0"/>
              <a:t> </a:t>
            </a:r>
            <a:r>
              <a:rPr dirty="0" smtClean="0"/>
              <a:t>Bauer</a:t>
            </a:r>
            <a:r>
              <a:rPr lang="en-US" dirty="0" smtClean="0"/>
              <a:t>, Michelle </a:t>
            </a:r>
            <a:r>
              <a:rPr lang="en-US" dirty="0" err="1" smtClean="0"/>
              <a:t>Mazurek</a:t>
            </a:r>
            <a:endParaRPr dirty="0"/>
          </a:p>
        </p:txBody>
      </p:sp>
      <p:sp>
        <p:nvSpPr>
          <p:cNvPr id="427" name="http://philosophyofscienceportal.blogspot.com/2013/04/van-de-graaff-generator-redux.html"/>
          <p:cNvSpPr txBox="1"/>
          <p:nvPr/>
        </p:nvSpPr>
        <p:spPr>
          <a:xfrm>
            <a:off x="4725294" y="9004300"/>
            <a:ext cx="7344182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http://philosophyofscienceportal.blogspot.com/2013/04/van-de-graaff-generator-redux.html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hings I say"/>
          <p:cNvSpPr/>
          <p:nvPr/>
        </p:nvSpPr>
        <p:spPr>
          <a:xfrm>
            <a:off x="7913909" y="4273010"/>
            <a:ext cx="3616978" cy="2456727"/>
          </a:xfrm>
          <a:prstGeom prst="ellipse">
            <a:avLst/>
          </a:prstGeom>
          <a:blipFill>
            <a:blip r:embed="rId2"/>
          </a:blip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Things I say</a:t>
            </a:r>
          </a:p>
        </p:txBody>
      </p:sp>
      <p:sp>
        <p:nvSpPr>
          <p:cNvPr id="494" name="Completeness"/>
          <p:cNvSpPr txBox="1">
            <a:spLocks noGrp="1"/>
          </p:cNvSpPr>
          <p:nvPr>
            <p:ph type="title"/>
          </p:nvPr>
        </p:nvSpPr>
        <p:spPr>
          <a:xfrm>
            <a:off x="1168198" y="1398899"/>
            <a:ext cx="4145739" cy="1032570"/>
          </a:xfrm>
          <a:prstGeom prst="rect">
            <a:avLst/>
          </a:prstGeom>
        </p:spPr>
        <p:txBody>
          <a:bodyPr/>
          <a:lstStyle>
            <a:lvl1pPr defTabSz="543305">
              <a:defRPr sz="465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Completeness</a:t>
            </a:r>
          </a:p>
        </p:txBody>
      </p:sp>
      <p:sp>
        <p:nvSpPr>
          <p:cNvPr id="495" name="Soundness"/>
          <p:cNvSpPr txBox="1"/>
          <p:nvPr/>
        </p:nvSpPr>
        <p:spPr>
          <a:xfrm>
            <a:off x="7649529" y="1341270"/>
            <a:ext cx="4145739" cy="103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>
            <a:lvl1pPr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Soundness</a:t>
            </a:r>
          </a:p>
        </p:txBody>
      </p:sp>
      <p:sp>
        <p:nvSpPr>
          <p:cNvPr id="496" name="Things I say"/>
          <p:cNvSpPr/>
          <p:nvPr/>
        </p:nvSpPr>
        <p:spPr>
          <a:xfrm>
            <a:off x="1947231" y="5320246"/>
            <a:ext cx="2587672" cy="1164396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Things I say</a:t>
            </a:r>
          </a:p>
        </p:txBody>
      </p:sp>
      <p:sp>
        <p:nvSpPr>
          <p:cNvPr id="497" name="True things"/>
          <p:cNvSpPr/>
          <p:nvPr/>
        </p:nvSpPr>
        <p:spPr>
          <a:xfrm>
            <a:off x="8428562" y="5320246"/>
            <a:ext cx="2587672" cy="1164396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000"/>
            </a:lvl1pPr>
          </a:lstStyle>
          <a:p>
            <a:r>
              <a:t>True things</a:t>
            </a:r>
          </a:p>
        </p:txBody>
      </p:sp>
      <p:sp>
        <p:nvSpPr>
          <p:cNvPr id="498" name="True things"/>
          <p:cNvSpPr/>
          <p:nvPr/>
        </p:nvSpPr>
        <p:spPr>
          <a:xfrm>
            <a:off x="1432578" y="4273010"/>
            <a:ext cx="3616978" cy="2456727"/>
          </a:xfrm>
          <a:prstGeom prst="ellipse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True things</a:t>
            </a:r>
          </a:p>
        </p:txBody>
      </p:sp>
      <p:sp>
        <p:nvSpPr>
          <p:cNvPr id="499" name="Trivially Complete: Say nothing"/>
          <p:cNvSpPr txBox="1"/>
          <p:nvPr/>
        </p:nvSpPr>
        <p:spPr>
          <a:xfrm>
            <a:off x="1110413" y="7097625"/>
            <a:ext cx="426130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r>
              <a:t>Trivially Complete: Say nothing</a:t>
            </a:r>
          </a:p>
        </p:txBody>
      </p:sp>
      <p:sp>
        <p:nvSpPr>
          <p:cNvPr id="500" name="Trivially Sound: Say everything"/>
          <p:cNvSpPr txBox="1"/>
          <p:nvPr/>
        </p:nvSpPr>
        <p:spPr>
          <a:xfrm>
            <a:off x="7605917" y="7097625"/>
            <a:ext cx="423296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/>
            </a:lvl1pPr>
          </a:lstStyle>
          <a:p>
            <a:r>
              <a:t>Trivially Sound: Say everything</a:t>
            </a:r>
          </a:p>
        </p:txBody>
      </p:sp>
      <p:sp>
        <p:nvSpPr>
          <p:cNvPr id="501" name="If analysis says that X is true, then X is true."/>
          <p:cNvSpPr txBox="1"/>
          <p:nvPr/>
        </p:nvSpPr>
        <p:spPr>
          <a:xfrm>
            <a:off x="1315747" y="2266821"/>
            <a:ext cx="3850640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If analysis says that X is true, then X is true.</a:t>
            </a:r>
          </a:p>
        </p:txBody>
      </p:sp>
      <p:sp>
        <p:nvSpPr>
          <p:cNvPr id="502" name="If X is true, then analysis says X is true."/>
          <p:cNvSpPr txBox="1"/>
          <p:nvPr/>
        </p:nvSpPr>
        <p:spPr>
          <a:xfrm>
            <a:off x="7797079" y="2209193"/>
            <a:ext cx="3850639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If X is true, then analysis says X is true.</a:t>
            </a:r>
          </a:p>
        </p:txBody>
      </p:sp>
      <p:sp>
        <p:nvSpPr>
          <p:cNvPr id="503" name="Sound and Complete:…"/>
          <p:cNvSpPr txBox="1"/>
          <p:nvPr/>
        </p:nvSpPr>
        <p:spPr>
          <a:xfrm>
            <a:off x="3978954" y="7593052"/>
            <a:ext cx="5046893" cy="83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Sound</a:t>
            </a:r>
            <a:r>
              <a:t>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Complete</a:t>
            </a:r>
            <a:r>
              <a:t>:</a:t>
            </a:r>
          </a:p>
          <a:p>
            <a:pPr>
              <a:defRPr sz="25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Say exactly the set of true things</a:t>
            </a:r>
          </a:p>
        </p:txBody>
      </p:sp>
      <p:sp>
        <p:nvSpPr>
          <p:cNvPr id="504" name="Things I say…"/>
          <p:cNvSpPr/>
          <p:nvPr/>
        </p:nvSpPr>
        <p:spPr>
          <a:xfrm>
            <a:off x="4741324" y="4273010"/>
            <a:ext cx="3616979" cy="2456727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Things I say</a:t>
            </a:r>
          </a:p>
          <a:p>
            <a:pPr>
              <a:defRPr sz="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are all</a:t>
            </a:r>
          </a:p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True things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54154 0.001692" pathEditMode="relative">
                                      <p:cBhvr>
                                        <p:cTn id="46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43516 -0.000680" pathEditMode="relative">
                                      <p:cBhvr>
                                        <p:cTn id="49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1000" fill="hold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1000" fill="hold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xit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0" dur="1000" fill="hold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xit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1000" fill="hold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8" animBg="1" advAuto="0"/>
      <p:bldP spid="494" grpId="1" animBg="1" advAuto="0"/>
      <p:bldP spid="495" grpId="6" animBg="1" advAuto="0"/>
      <p:bldP spid="496" grpId="3" animBg="1" advAuto="0"/>
      <p:bldP spid="496" grpId="13" animBg="1" advAuto="0"/>
      <p:bldP spid="497" grpId="9" animBg="1" advAuto="0"/>
      <p:bldP spid="497" grpId="14" animBg="1" advAuto="0"/>
      <p:bldP spid="498" grpId="4" animBg="1" advAuto="0"/>
      <p:bldP spid="499" grpId="5" animBg="1" advAuto="0"/>
      <p:bldP spid="499" grpId="16" animBg="1" advAuto="0"/>
      <p:bldP spid="500" grpId="10" animBg="1" advAuto="0"/>
      <p:bldP spid="500" grpId="15" animBg="1" advAuto="0"/>
      <p:bldP spid="501" grpId="2" animBg="1" advAuto="0"/>
      <p:bldP spid="502" grpId="7" animBg="1" advAuto="0"/>
      <p:bldP spid="503" grpId="17" animBg="1" advAuto="0"/>
      <p:bldP spid="504" grpId="18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tepping b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Stepping back</a:t>
            </a:r>
          </a:p>
        </p:txBody>
      </p:sp>
      <p:sp>
        <p:nvSpPr>
          <p:cNvPr id="507" name="Soundness: No error found = no error exis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Soundness</a:t>
            </a:r>
            <a:r>
              <a:t>: No error found = no error exists</a:t>
            </a:r>
          </a:p>
          <a:p>
            <a:pPr lvl="1"/>
            <a:r>
              <a:t>Alarms may be false errors</a:t>
            </a:r>
          </a:p>
          <a:p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Completeness</a:t>
            </a:r>
            <a:r>
              <a:t>: Any error found = real error</a:t>
            </a:r>
          </a:p>
          <a:p>
            <a:pPr lvl="1"/>
            <a:r>
              <a:t>Silence does not guarantee no errors</a:t>
            </a:r>
          </a:p>
          <a:p>
            <a:r>
              <a:t>Basically any useful analysis </a:t>
            </a:r>
          </a:p>
          <a:p>
            <a:pPr lvl="1"/>
            <a:r>
              <a:t>is neither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sound</a:t>
            </a:r>
            <a:r>
              <a:t> nor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complete</a:t>
            </a:r>
            <a:r>
              <a:t> (def. not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both</a:t>
            </a:r>
            <a:r>
              <a:t>)</a:t>
            </a:r>
          </a:p>
          <a:p>
            <a:pPr lvl="1"/>
            <a:r>
              <a:t>… usually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leans</a:t>
            </a:r>
            <a:r>
              <a:t> one way or the other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he Art of Static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r>
              <a:t>The Art of Static Analysis</a:t>
            </a:r>
          </a:p>
        </p:txBody>
      </p:sp>
      <p:sp>
        <p:nvSpPr>
          <p:cNvPr id="510" name="Design goal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Design goals: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Precision</a:t>
            </a:r>
            <a:r>
              <a:t>: Carefully model program, minimize false positives/negatives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Scalability</a:t>
            </a:r>
            <a:r>
              <a:t>: Successfully analyze large programs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Understandability</a:t>
            </a:r>
            <a:r>
              <a:t>: Error reports should be actionable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Observation: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Code style is important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Aim to be precise for “good” programs</a:t>
            </a:r>
          </a:p>
          <a:p>
            <a:pPr marL="1173480" lvl="2" indent="-391159" defTabSz="514095">
              <a:spcBef>
                <a:spcPts val="1300"/>
              </a:spcBef>
              <a:defRPr sz="3168"/>
            </a:pPr>
            <a:r>
              <a:t>OK to forbid yucky code in the name of safety</a:t>
            </a:r>
          </a:p>
          <a:p>
            <a:pPr marL="1173480" lvl="2" indent="-391159" defTabSz="514095">
              <a:spcBef>
                <a:spcPts val="1300"/>
              </a:spcBef>
              <a:defRPr sz="3168"/>
            </a:pPr>
            <a:r>
              <a:t>Code that is more understandable to the analysis is more understandable to humans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Adding some depth: Taint (flow)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Adding some depth: Taint (flow) 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ainted Flow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Tainted Flow Analysis</a:t>
            </a:r>
          </a:p>
        </p:txBody>
      </p:sp>
      <p:sp>
        <p:nvSpPr>
          <p:cNvPr id="517" name="Cause of many attacks is trusting unvalidated inpu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Cause of many attacks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trusting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unvalidated input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Input from the user (network, file) is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Various data is used, assuming it is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Examples expecting untainted data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source string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strcpy</a:t>
            </a:r>
            <a:r>
              <a:t> (≤ target buffer size)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format string of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printf</a:t>
            </a:r>
            <a:r>
              <a:t> (contains no format specifiers)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form field used in constructed SQL query (contains no SQL commands)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all: Format String Att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Recall: Format String Attack</a:t>
            </a:r>
          </a:p>
        </p:txBody>
      </p:sp>
      <p:sp>
        <p:nvSpPr>
          <p:cNvPr id="520" name="Adversary-controlled format str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6715" indent="-386715" defTabSz="508254">
              <a:spcBef>
                <a:spcPts val="3600"/>
              </a:spcBef>
              <a:defRPr sz="3132"/>
            </a:pPr>
            <a:r>
              <a:rPr dirty="0"/>
              <a:t>Adversary-controlled format string</a:t>
            </a:r>
          </a:p>
          <a:p>
            <a:pPr marL="386715" indent="-386715" defTabSz="508254">
              <a:spcBef>
                <a:spcPts val="3600"/>
              </a:spcBef>
              <a:defRPr sz="3132"/>
            </a:pPr>
            <a:endParaRPr dirty="0"/>
          </a:p>
          <a:p>
            <a:pPr marL="773430" lvl="1" indent="-386715" defTabSz="508254">
              <a:spcBef>
                <a:spcPts val="1300"/>
              </a:spcBef>
              <a:defRPr sz="3132"/>
            </a:pPr>
            <a:endParaRPr dirty="0"/>
          </a:p>
          <a:p>
            <a:pPr marL="1160144" lvl="2" indent="-386715" defTabSz="508254">
              <a:spcBef>
                <a:spcPts val="1300"/>
              </a:spcBef>
              <a:defRPr sz="3132"/>
            </a:pPr>
            <a:endParaRPr dirty="0"/>
          </a:p>
          <a:p>
            <a:pPr marL="773430" lvl="1" indent="-386715" defTabSz="508254">
              <a:spcBef>
                <a:spcPts val="1300"/>
              </a:spcBef>
              <a:defRPr sz="3132"/>
            </a:pPr>
            <a:r>
              <a:rPr dirty="0"/>
              <a:t>Attacker sets name </a:t>
            </a:r>
            <a:r>
              <a:rPr dirty="0" smtClean="0"/>
              <a:t>=</a:t>
            </a:r>
            <a:r>
              <a:rPr lang="en-US" dirty="0" smtClean="0"/>
              <a:t> </a:t>
            </a:r>
            <a:r>
              <a:rPr dirty="0" smtClean="0"/>
              <a:t> </a:t>
            </a:r>
            <a:r>
              <a:rPr lang="en-US" dirty="0" smtClean="0"/>
              <a:t>"</a:t>
            </a:r>
            <a:r>
              <a:rPr dirty="0" smtClean="0">
                <a:latin typeface="Courier"/>
                <a:ea typeface="Courier"/>
                <a:cs typeface="Courier"/>
                <a:sym typeface="Courier"/>
              </a:rPr>
              <a:t>%</a:t>
            </a:r>
            <a:r>
              <a:rPr dirty="0" err="1" smtClean="0">
                <a:latin typeface="Courier"/>
                <a:ea typeface="Courier"/>
                <a:cs typeface="Courier"/>
                <a:sym typeface="Courier"/>
              </a:rPr>
              <a:t>s%s%s</a:t>
            </a:r>
            <a:r>
              <a:rPr dirty="0" smtClean="0"/>
              <a:t> </a:t>
            </a:r>
            <a:r>
              <a:rPr lang="en-US" dirty="0" smtClean="0"/>
              <a:t>“ </a:t>
            </a:r>
            <a:r>
              <a:rPr dirty="0" smtClean="0"/>
              <a:t>to </a:t>
            </a:r>
            <a:r>
              <a:rPr dirty="0"/>
              <a:t>crash program</a:t>
            </a:r>
          </a:p>
          <a:p>
            <a:pPr marL="773430" lvl="1" indent="-386715" defTabSz="508254">
              <a:spcBef>
                <a:spcPts val="1300"/>
              </a:spcBef>
              <a:defRPr sz="3132"/>
            </a:pPr>
            <a:r>
              <a:rPr dirty="0"/>
              <a:t>Attacker sets name = </a:t>
            </a:r>
            <a:r>
              <a:rPr lang="en-US" dirty="0">
                <a:latin typeface="Courier"/>
                <a:sym typeface="Courier"/>
              </a:rPr>
              <a:t>"</a:t>
            </a:r>
            <a:r>
              <a:rPr dirty="0" smtClean="0">
                <a:latin typeface="Courier"/>
                <a:ea typeface="Courier"/>
                <a:cs typeface="Courier"/>
                <a:sym typeface="Courier"/>
              </a:rPr>
              <a:t>%n</a:t>
            </a: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"</a:t>
            </a:r>
            <a:r>
              <a:rPr dirty="0" smtClean="0"/>
              <a:t> </a:t>
            </a:r>
            <a:r>
              <a:rPr dirty="0"/>
              <a:t>to write to memory</a:t>
            </a:r>
          </a:p>
          <a:p>
            <a:pPr marL="1160144" lvl="2" indent="-386715" defTabSz="508254">
              <a:spcBef>
                <a:spcPts val="1300"/>
              </a:spcBef>
              <a:defRPr sz="3132"/>
            </a:pPr>
            <a:r>
              <a:rPr dirty="0"/>
              <a:t>Yields code injection exploits</a:t>
            </a:r>
          </a:p>
          <a:p>
            <a:pPr marL="386715" indent="-386715" defTabSz="508254">
              <a:spcBef>
                <a:spcPts val="3600"/>
              </a:spcBef>
              <a:defRPr sz="3132"/>
            </a:pPr>
            <a:r>
              <a:rPr dirty="0"/>
              <a:t>These bugs still occur in the wild occasionally</a:t>
            </a:r>
          </a:p>
          <a:p>
            <a:pPr marL="773430" lvl="1" indent="-386715" defTabSz="508254">
              <a:spcBef>
                <a:spcPts val="1300"/>
              </a:spcBef>
              <a:defRPr sz="3132"/>
            </a:pPr>
            <a:r>
              <a:rPr dirty="0"/>
              <a:t>Too restrictive to forbid non-constant format strings</a:t>
            </a:r>
          </a:p>
        </p:txBody>
      </p:sp>
      <p:sp>
        <p:nvSpPr>
          <p:cNvPr id="521" name="char *name = fgets(…, network_fd);…"/>
          <p:cNvSpPr txBox="1"/>
          <p:nvPr/>
        </p:nvSpPr>
        <p:spPr>
          <a:xfrm>
            <a:off x="3257471" y="3612717"/>
            <a:ext cx="6489858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char *name = 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, </a:t>
            </a:r>
            <a:r>
              <a:rPr dirty="0" err="1"/>
              <a:t>network_fd</a:t>
            </a:r>
            <a:r>
              <a:rPr dirty="0"/>
              <a:t>);</a:t>
            </a:r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printf</a:t>
            </a:r>
            <a:r>
              <a:rPr dirty="0"/>
              <a:t>(name);	  </a:t>
            </a:r>
            <a:r>
              <a:rPr i="1" dirty="0">
                <a:solidFill>
                  <a:schemeClr val="accent5"/>
                </a:solidFill>
              </a:rPr>
              <a:t>// Oops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1" build="p" bldLvl="5" animBg="1" advAuto="0"/>
      <p:bldP spid="521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he problem, in typ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problem, in types</a:t>
            </a:r>
          </a:p>
        </p:txBody>
      </p:sp>
      <p:sp>
        <p:nvSpPr>
          <p:cNvPr id="524" name="Specify our requirement as a type qualifier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4865722"/>
          </a:xfrm>
          <a:prstGeom prst="rect">
            <a:avLst/>
          </a:prstGeom>
        </p:spPr>
        <p:txBody>
          <a:bodyPr/>
          <a:lstStyle/>
          <a:p>
            <a:r>
              <a:t>Specify our requirement as a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type qualifier</a:t>
            </a:r>
          </a:p>
          <a:p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lvl="1"/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t> = possibly controlled by adversary</a:t>
            </a:r>
          </a:p>
          <a:p>
            <a:pPr lvl="1"/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t> = must not be controlled by adversary</a:t>
            </a:r>
          </a:p>
        </p:txBody>
      </p:sp>
      <p:sp>
        <p:nvSpPr>
          <p:cNvPr id="525" name="int printf(untainted char *fmt, …);…"/>
          <p:cNvSpPr txBox="1"/>
          <p:nvPr/>
        </p:nvSpPr>
        <p:spPr>
          <a:xfrm>
            <a:off x="3160693" y="3874446"/>
            <a:ext cx="6683415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</a:t>
            </a:r>
            <a:r>
              <a:rPr dirty="0" err="1"/>
              <a:t>printf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char *</a:t>
            </a:r>
            <a:r>
              <a:rPr dirty="0" err="1"/>
              <a:t>fmt</a:t>
            </a:r>
            <a:r>
              <a:rPr dirty="0"/>
              <a:t>, 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char *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</p:txBody>
      </p:sp>
      <p:sp>
        <p:nvSpPr>
          <p:cNvPr id="526" name="tainted char *name = fgets(…,network_fd);…"/>
          <p:cNvSpPr txBox="1"/>
          <p:nvPr/>
        </p:nvSpPr>
        <p:spPr>
          <a:xfrm>
            <a:off x="2226547" y="7931803"/>
            <a:ext cx="8551706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char *name = 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,</a:t>
            </a:r>
            <a:r>
              <a:rPr dirty="0" err="1"/>
              <a:t>network_fd</a:t>
            </a:r>
            <a:r>
              <a:rPr dirty="0"/>
              <a:t>);</a:t>
            </a:r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printf</a:t>
            </a:r>
            <a:r>
              <a:rPr dirty="0"/>
              <a:t>(name);	</a:t>
            </a:r>
            <a:r>
              <a:rPr i="1" dirty="0">
                <a:solidFill>
                  <a:schemeClr val="accent5"/>
                </a:solidFill>
              </a:rPr>
              <a:t>// </a:t>
            </a:r>
            <a:r>
              <a:rPr b="1" i="1" dirty="0">
                <a:solidFill>
                  <a:schemeClr val="accent5"/>
                </a:solidFill>
              </a:rPr>
              <a:t>FAIL</a:t>
            </a:r>
            <a:r>
              <a:rPr i="1" dirty="0">
                <a:solidFill>
                  <a:schemeClr val="accent5"/>
                </a:solidFill>
              </a:rPr>
              <a:t>: tainted ≠ </a:t>
            </a:r>
            <a:r>
              <a:rPr i="1" dirty="0">
                <a:solidFill>
                  <a:schemeClr val="accent2"/>
                </a:solidFill>
              </a:rPr>
              <a:t>untainted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1" build="p" bldLvl="5" animBg="1" advAuto="0"/>
      <p:bldP spid="526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Analyzing taint flo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Analyzing taint flows</a:t>
            </a:r>
          </a:p>
        </p:txBody>
      </p:sp>
      <p:sp>
        <p:nvSpPr>
          <p:cNvPr id="529" name="Goal: For all possible inputs, prove tainted data will never be used where untainted data is expecte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sz="3024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Goal</a:t>
            </a:r>
            <a:r>
              <a:t>: For all possible inputs, prove tainted data will never be used where untainted data is expected</a:t>
            </a:r>
          </a:p>
          <a:p>
            <a:pPr marL="622299" lvl="1" indent="-248919" defTabSz="490727">
              <a:spcBef>
                <a:spcPts val="1200"/>
              </a:spcBef>
              <a:defRPr sz="2688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t> annotation: indicates a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trusted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sink</a:t>
            </a:r>
          </a:p>
          <a:p>
            <a:pPr marL="622299" lvl="1" indent="-248919" defTabSz="490727">
              <a:spcBef>
                <a:spcPts val="1200"/>
              </a:spcBef>
              <a:defRPr sz="2688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t> annotation: an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untrusted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source</a:t>
            </a:r>
          </a:p>
          <a:p>
            <a:pPr marL="622299" lvl="1" indent="-248919" defTabSz="490727">
              <a:spcBef>
                <a:spcPts val="1200"/>
              </a:spcBef>
              <a:defRPr sz="2688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no annotation</a:t>
            </a:r>
            <a:r>
              <a:t> means: not sure (analysis must figure it out)</a:t>
            </a:r>
          </a:p>
          <a:p>
            <a:pPr marL="373379" indent="-373379" defTabSz="490727">
              <a:spcBef>
                <a:spcPts val="3500"/>
              </a:spcBef>
              <a:defRPr sz="3024"/>
            </a:pPr>
            <a:r>
              <a:t>Solution requires inferring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flows</a:t>
            </a:r>
            <a:r>
              <a:t> in the program</a:t>
            </a:r>
          </a:p>
          <a:p>
            <a:pPr marL="746759" lvl="1" indent="-373379" defTabSz="490727">
              <a:spcBef>
                <a:spcPts val="1200"/>
              </a:spcBef>
              <a:defRPr sz="3024"/>
            </a:pPr>
            <a:r>
              <a:t>What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sources can reach what sinks</a:t>
            </a:r>
          </a:p>
          <a:p>
            <a:pPr marL="746759" lvl="1" indent="-373379" defTabSz="490727">
              <a:spcBef>
                <a:spcPts val="1200"/>
              </a:spcBef>
              <a:defRPr sz="3024"/>
            </a:pPr>
            <a:r>
              <a:t>If any flows are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illegal</a:t>
            </a:r>
            <a:r>
              <a:t>, i.e., whether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tainted </a:t>
            </a:r>
            <a:r>
              <a:t>source may flow to an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untainted </a:t>
            </a:r>
            <a:r>
              <a:t>sink</a:t>
            </a:r>
          </a:p>
          <a:p>
            <a:pPr marL="373379" indent="-373379" defTabSz="490727">
              <a:spcBef>
                <a:spcPts val="3500"/>
              </a:spcBef>
              <a:defRPr sz="3024"/>
            </a:pPr>
            <a:r>
              <a:t>We will aim to develop a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sound</a:t>
            </a:r>
            <a:r>
              <a:t> analysis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Legal Flow"/>
          <p:cNvSpPr txBox="1">
            <a:spLocks noGrp="1"/>
          </p:cNvSpPr>
          <p:nvPr>
            <p:ph type="title"/>
          </p:nvPr>
        </p:nvSpPr>
        <p:spPr>
          <a:xfrm>
            <a:off x="1401866" y="1874781"/>
            <a:ext cx="3936092" cy="1220226"/>
          </a:xfrm>
          <a:prstGeom prst="rect">
            <a:avLst/>
          </a:prstGeom>
        </p:spPr>
        <p:txBody>
          <a:bodyPr/>
          <a:lstStyle>
            <a:lvl1pPr defTabSz="467359">
              <a:defRPr sz="6240"/>
            </a:lvl1pPr>
          </a:lstStyle>
          <a:p>
            <a:r>
              <a:t>Legal Flow</a:t>
            </a:r>
          </a:p>
        </p:txBody>
      </p:sp>
      <p:sp>
        <p:nvSpPr>
          <p:cNvPr id="532" name="void f(tainted int);…"/>
          <p:cNvSpPr txBox="1">
            <a:spLocks noGrp="1"/>
          </p:cNvSpPr>
          <p:nvPr>
            <p:ph type="body" sz="quarter" idx="4294967295"/>
          </p:nvPr>
        </p:nvSpPr>
        <p:spPr>
          <a:xfrm>
            <a:off x="1480272" y="3118991"/>
            <a:ext cx="3779280" cy="1395858"/>
          </a:xfrm>
          <a:prstGeom prst="rect">
            <a:avLst/>
          </a:prstGeom>
          <a:ln>
            <a:solidFill>
              <a:srgbClr val="3333CC"/>
            </a:solidFill>
            <a:round/>
          </a:ln>
        </p:spPr>
        <p:txBody>
          <a:bodyPr lIns="24383" tIns="24383" rIns="24383" bIns="24383" anchor="t">
            <a:normAutofit/>
          </a:bodyPr>
          <a:lstStyle/>
          <a:p>
            <a:pPr marL="342900" indent="-342900" defTabSz="914400">
              <a:spcBef>
                <a:spcPts val="5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void </a:t>
            </a:r>
            <a:r>
              <a:rPr dirty="0">
                <a:solidFill>
                  <a:schemeClr val="accent5"/>
                </a:solidFill>
              </a:rPr>
              <a:t>f</a:t>
            </a:r>
            <a:r>
              <a:rPr dirty="0"/>
              <a:t>(</a:t>
            </a: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</a:t>
            </a:r>
            <a:r>
              <a:rPr dirty="0" err="1"/>
              <a:t>int</a:t>
            </a:r>
            <a:r>
              <a:rPr dirty="0"/>
              <a:t>);</a:t>
            </a:r>
          </a:p>
          <a:p>
            <a:pPr marL="342900" indent="-342900" defTabSz="914400">
              <a:spcBef>
                <a:spcPts val="5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</a:t>
            </a:r>
            <a:r>
              <a:rPr dirty="0" err="1"/>
              <a:t>int</a:t>
            </a:r>
            <a:r>
              <a:rPr dirty="0"/>
              <a:t> </a:t>
            </a:r>
            <a:r>
              <a:rPr dirty="0">
                <a:solidFill>
                  <a:schemeClr val="accent2"/>
                </a:solidFill>
              </a:rPr>
              <a:t>a</a:t>
            </a:r>
            <a:r>
              <a:rPr dirty="0"/>
              <a:t> = </a:t>
            </a:r>
            <a:r>
              <a:rPr lang="en-US" sz="1100" dirty="0" smtClean="0"/>
              <a:t>..</a:t>
            </a:r>
            <a:r>
              <a:rPr dirty="0" smtClean="0"/>
              <a:t>;</a:t>
            </a:r>
            <a:endParaRPr dirty="0"/>
          </a:p>
          <a:p>
            <a:pPr marL="342900" indent="-342900" defTabSz="914400">
              <a:spcBef>
                <a:spcPts val="5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f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a</a:t>
            </a:r>
            <a:r>
              <a:rPr dirty="0"/>
              <a:t>);</a:t>
            </a:r>
          </a:p>
        </p:txBody>
      </p:sp>
      <p:sp>
        <p:nvSpPr>
          <p:cNvPr id="533" name="f accepts tainted or untainted data"/>
          <p:cNvSpPr txBox="1"/>
          <p:nvPr/>
        </p:nvSpPr>
        <p:spPr>
          <a:xfrm>
            <a:off x="786257" y="4970903"/>
            <a:ext cx="5167309" cy="42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</a:t>
            </a:r>
            <a:r>
              <a:t> accepts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t>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or</a:t>
            </a:r>
            <a:r>
              <a:t>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t> data</a:t>
            </a:r>
          </a:p>
        </p:txBody>
      </p:sp>
      <p:sp>
        <p:nvSpPr>
          <p:cNvPr id="534" name="g accepts only untainted data"/>
          <p:cNvSpPr txBox="1"/>
          <p:nvPr/>
        </p:nvSpPr>
        <p:spPr>
          <a:xfrm>
            <a:off x="7536344" y="4970903"/>
            <a:ext cx="4288274" cy="42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g</a:t>
            </a:r>
            <a:r>
              <a:t> accepts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only</a:t>
            </a:r>
            <a:r>
              <a:t>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t> data</a:t>
            </a:r>
          </a:p>
        </p:txBody>
      </p:sp>
      <p:sp>
        <p:nvSpPr>
          <p:cNvPr id="535" name="untainted ≤ tainted"/>
          <p:cNvSpPr txBox="1"/>
          <p:nvPr/>
        </p:nvSpPr>
        <p:spPr>
          <a:xfrm>
            <a:off x="1918424" y="5524962"/>
            <a:ext cx="2902976" cy="417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</a:p>
        </p:txBody>
      </p:sp>
      <p:sp>
        <p:nvSpPr>
          <p:cNvPr id="536" name="void g(untainted int);…"/>
          <p:cNvSpPr txBox="1"/>
          <p:nvPr/>
        </p:nvSpPr>
        <p:spPr>
          <a:xfrm>
            <a:off x="7542694" y="3091321"/>
            <a:ext cx="4275574" cy="1395858"/>
          </a:xfrm>
          <a:prstGeom prst="rect">
            <a:avLst/>
          </a:prstGeom>
          <a:ln w="12700">
            <a:solidFill>
              <a:srgbClr val="3333CC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>
            <a:normAutofit/>
          </a:bodyPr>
          <a:lstStyle/>
          <a:p>
            <a:pPr marL="342900" indent="-342900" algn="l" defTabSz="914400">
              <a:spcBef>
                <a:spcPts val="500"/>
              </a:spcBef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void </a:t>
            </a:r>
            <a:r>
              <a:rPr dirty="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rPr>
              <a:t>g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</a:t>
            </a:r>
            <a:r>
              <a:rPr dirty="0" err="1"/>
              <a:t>int</a:t>
            </a:r>
            <a:r>
              <a:rPr dirty="0"/>
              <a:t>);</a:t>
            </a:r>
          </a:p>
          <a:p>
            <a:pPr marL="342900" indent="-342900" algn="l" defTabSz="914400">
              <a:spcBef>
                <a:spcPts val="500"/>
              </a:spcBef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</a:t>
            </a:r>
            <a:r>
              <a:rPr dirty="0" err="1"/>
              <a:t>int</a:t>
            </a:r>
            <a:r>
              <a:rPr dirty="0"/>
              <a:t> </a:t>
            </a:r>
            <a:r>
              <a:rPr dirty="0">
                <a:solidFill>
                  <a:schemeClr val="accent5"/>
                </a:solidFill>
              </a:rPr>
              <a:t>b</a:t>
            </a:r>
            <a:r>
              <a:rPr dirty="0"/>
              <a:t> = </a:t>
            </a:r>
            <a:r>
              <a:rPr lang="en-US" dirty="0" smtClean="0"/>
              <a:t>..</a:t>
            </a:r>
            <a:r>
              <a:rPr dirty="0" smtClean="0"/>
              <a:t>;</a:t>
            </a:r>
            <a:endParaRPr dirty="0"/>
          </a:p>
          <a:p>
            <a:pPr marL="342900" indent="-342900" algn="l" defTabSz="914400">
              <a:spcBef>
                <a:spcPts val="500"/>
              </a:spcBef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2"/>
                </a:solidFill>
              </a:rPr>
              <a:t>g</a:t>
            </a:r>
            <a:r>
              <a:rPr dirty="0"/>
              <a:t>(</a:t>
            </a:r>
            <a:r>
              <a:rPr dirty="0">
                <a:solidFill>
                  <a:schemeClr val="accent5"/>
                </a:solidFill>
              </a:rPr>
              <a:t>b</a:t>
            </a:r>
            <a:r>
              <a:rPr dirty="0"/>
              <a:t>);</a:t>
            </a:r>
          </a:p>
        </p:txBody>
      </p:sp>
      <p:sp>
        <p:nvSpPr>
          <p:cNvPr id="537" name="Define allowed flow as a…"/>
          <p:cNvSpPr txBox="1"/>
          <p:nvPr/>
        </p:nvSpPr>
        <p:spPr>
          <a:xfrm>
            <a:off x="865785" y="6722679"/>
            <a:ext cx="5008253" cy="111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Define allowed flow</a:t>
            </a:r>
            <a:r>
              <a:t>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as a </a:t>
            </a:r>
          </a:p>
          <a:p>
            <a:pPr algn="r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lattice:</a:t>
            </a:r>
          </a:p>
        </p:txBody>
      </p:sp>
      <p:grpSp>
        <p:nvGrpSpPr>
          <p:cNvPr id="540" name="Group"/>
          <p:cNvGrpSpPr/>
          <p:nvPr/>
        </p:nvGrpSpPr>
        <p:grpSpPr>
          <a:xfrm>
            <a:off x="8228993" y="5514239"/>
            <a:ext cx="2902976" cy="477722"/>
            <a:chOff x="0" y="0"/>
            <a:chExt cx="2902975" cy="477720"/>
          </a:xfrm>
        </p:grpSpPr>
        <p:sp>
          <p:nvSpPr>
            <p:cNvPr id="538" name="Group"/>
            <p:cNvSpPr txBox="1"/>
            <p:nvPr/>
          </p:nvSpPr>
          <p:spPr>
            <a:xfrm>
              <a:off x="0" y="0"/>
              <a:ext cx="2902976" cy="477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487680">
                <a:spcBef>
                  <a:spcPts val="1400"/>
                </a:spcBef>
                <a:defRPr sz="2400"/>
              </a:pPr>
              <a:r>
                <a: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tainted</a:t>
              </a:r>
              <a:r>
                <a:rPr>
                  <a:solidFill>
                    <a:srgbClr val="00FF00"/>
                  </a:solidFill>
                </a:rPr>
                <a:t> </a:t>
              </a:r>
              <a:r>
                <a:rPr>
                  <a:solidFill>
                    <a:srgbClr val="3333CC"/>
                  </a:solidFill>
                </a:rPr>
                <a:t>≤</a:t>
              </a:r>
              <a:r>
                <a:t> </a:t>
              </a:r>
              <a:r>
                <a:rPr b="1">
                  <a:solidFill>
                    <a:schemeClr val="accent2"/>
                  </a:solidFill>
                  <a:latin typeface="Helvetica"/>
                  <a:ea typeface="Helvetica"/>
                  <a:cs typeface="Helvetica"/>
                  <a:sym typeface="Helvetica"/>
                </a:rPr>
                <a:t>untainted</a:t>
              </a:r>
            </a:p>
          </p:txBody>
        </p:sp>
        <p:sp>
          <p:nvSpPr>
            <p:cNvPr id="539" name="Line"/>
            <p:cNvSpPr/>
            <p:nvPr/>
          </p:nvSpPr>
          <p:spPr>
            <a:xfrm flipV="1">
              <a:off x="1137098" y="83931"/>
              <a:ext cx="164263" cy="25567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541" name="tainted"/>
          <p:cNvSpPr txBox="1"/>
          <p:nvPr/>
        </p:nvSpPr>
        <p:spPr>
          <a:xfrm>
            <a:off x="8356514" y="7098348"/>
            <a:ext cx="1147668" cy="41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>
            <a:spAutoFit/>
          </a:bodyPr>
          <a:lstStyle>
            <a:lvl1pPr algn="l" defTabSz="487680">
              <a:spcBef>
                <a:spcPts val="1400"/>
              </a:spcBef>
              <a:defRPr sz="2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</a:p>
        </p:txBody>
      </p:sp>
      <p:sp>
        <p:nvSpPr>
          <p:cNvPr id="542" name="untainted"/>
          <p:cNvSpPr txBox="1"/>
          <p:nvPr/>
        </p:nvSpPr>
        <p:spPr>
          <a:xfrm>
            <a:off x="6511119" y="7099618"/>
            <a:ext cx="1479080" cy="41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4383" tIns="24383" rIns="24383" bIns="24383">
            <a:spAutoFit/>
          </a:bodyPr>
          <a:lstStyle>
            <a:lvl1pPr algn="l" defTabSz="487680">
              <a:spcBef>
                <a:spcPts val="1400"/>
              </a:spcBef>
              <a:defRPr sz="2400"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</p:txBody>
      </p:sp>
      <p:sp>
        <p:nvSpPr>
          <p:cNvPr id="543" name="&lt;"/>
          <p:cNvSpPr txBox="1"/>
          <p:nvPr/>
        </p:nvSpPr>
        <p:spPr>
          <a:xfrm>
            <a:off x="7948205" y="6983032"/>
            <a:ext cx="37388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&lt;</a:t>
            </a:r>
          </a:p>
        </p:txBody>
      </p:sp>
      <p:sp>
        <p:nvSpPr>
          <p:cNvPr id="544" name="Illegal Flow"/>
          <p:cNvSpPr txBox="1"/>
          <p:nvPr/>
        </p:nvSpPr>
        <p:spPr>
          <a:xfrm>
            <a:off x="7714010" y="1847111"/>
            <a:ext cx="3936092" cy="122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>
            <a:lvl1pPr defTabSz="449833">
              <a:defRPr sz="6006"/>
            </a:lvl1pPr>
          </a:lstStyle>
          <a:p>
            <a:r>
              <a:t>Illegal Flow</a:t>
            </a:r>
          </a:p>
        </p:txBody>
      </p:sp>
      <p:sp>
        <p:nvSpPr>
          <p:cNvPr id="545" name="At each program step, test whether inputs ≤ policy"/>
          <p:cNvSpPr txBox="1"/>
          <p:nvPr/>
        </p:nvSpPr>
        <p:spPr>
          <a:xfrm>
            <a:off x="1771178" y="8470610"/>
            <a:ext cx="9462444" cy="58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At each program step,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test</a:t>
            </a:r>
            <a:r>
              <a:t> whether </a:t>
            </a:r>
            <a:r>
              <a:rPr>
                <a:solidFill>
                  <a:schemeClr val="accent1"/>
                </a:solidFill>
              </a:rPr>
              <a:t>inputs ≤ policy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6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6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6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1000" fill="hold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xit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1000" fill="hold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1" animBg="1" advAuto="0"/>
      <p:bldP spid="532" grpId="2" animBg="1" advAuto="0"/>
      <p:bldP spid="533" grpId="3" animBg="1" advAuto="0"/>
      <p:bldP spid="533" grpId="13" animBg="1" advAuto="0"/>
      <p:bldP spid="534" grpId="6" animBg="1" advAuto="0"/>
      <p:bldP spid="534" grpId="15" animBg="1" advAuto="0"/>
      <p:bldP spid="535" grpId="12" animBg="1" advAuto="0"/>
      <p:bldP spid="536" grpId="5" animBg="1" advAuto="0"/>
      <p:bldP spid="537" grpId="7" animBg="1" advAuto="0"/>
      <p:bldP spid="540" grpId="14" animBg="1" advAuto="0"/>
      <p:bldP spid="541" grpId="8" animBg="1" advAuto="0"/>
      <p:bldP spid="542" grpId="10" animBg="1" advAuto="0"/>
      <p:bldP spid="543" grpId="9" animBg="1" advAuto="0"/>
      <p:bldP spid="544" grpId="4" animBg="1" advAuto="0"/>
      <p:bldP spid="545" grpId="1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Analysis Appro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Analysis Approach</a:t>
            </a:r>
          </a:p>
        </p:txBody>
      </p:sp>
      <p:sp>
        <p:nvSpPr>
          <p:cNvPr id="548" name="If no qualifier is present, we must infer 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t>If no qualifier is present, we must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infer</a:t>
            </a:r>
            <a:r>
              <a:t> it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Steps: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Create</a:t>
            </a:r>
            <a:r>
              <a:t>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name</a:t>
            </a:r>
            <a:r>
              <a:t> for each missing qualifier (e.g.,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β</a:t>
            </a:r>
            <a:r>
              <a:t>)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For each program statement,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generate constraints</a:t>
            </a:r>
          </a:p>
          <a:p>
            <a:pPr marL="1080135" lvl="2" indent="-360045" defTabSz="473201">
              <a:spcBef>
                <a:spcPts val="1200"/>
              </a:spcBef>
              <a:defRPr sz="2916"/>
            </a:pPr>
            <a:r>
              <a:t>Statement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 = y</a:t>
            </a:r>
            <a:r>
              <a:t> generates constraint </a:t>
            </a:r>
            <a:r>
              <a:rPr>
                <a:solidFill>
                  <a:schemeClr val="accent1"/>
                </a:solidFill>
              </a:rPr>
              <a:t>q</a:t>
            </a:r>
            <a:r>
              <a:rPr sz="1296">
                <a:solidFill>
                  <a:schemeClr val="accent1"/>
                </a:solidFill>
              </a:rPr>
              <a:t>y</a:t>
            </a:r>
            <a:r>
              <a:rPr>
                <a:solidFill>
                  <a:schemeClr val="accent1"/>
                </a:solidFill>
              </a:rPr>
              <a:t> ≤ q</a:t>
            </a:r>
            <a:r>
              <a:rPr sz="1296">
                <a:solidFill>
                  <a:schemeClr val="accent1"/>
                </a:solidFill>
              </a:rPr>
              <a:t>x</a:t>
            </a:r>
            <a:r>
              <a:rPr>
                <a:solidFill>
                  <a:schemeClr val="accent1"/>
                </a:solidFill>
              </a:rPr>
              <a:t> 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Solve the constraints</a:t>
            </a:r>
            <a:r>
              <a:t> to produce solutions for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β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t> etc.</a:t>
            </a:r>
          </a:p>
          <a:p>
            <a:pPr marL="1080135" lvl="2" indent="-360045" defTabSz="473201">
              <a:spcBef>
                <a:spcPts val="1200"/>
              </a:spcBef>
              <a:defRPr sz="2916"/>
            </a:pPr>
            <a:r>
              <a:t>A solution is a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substitution</a:t>
            </a:r>
            <a:r>
              <a:t> of qualifiers (like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t> or </a:t>
            </a:r>
            <a:r>
              <a:rPr b="1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t>) for names (like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t> and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  <a:r>
              <a:t>) such that all of the constraints are legal flows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If there is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no solution</a:t>
            </a:r>
            <a:r>
              <a:t>, we (may) have an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illegal 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tatic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Static 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rintf(x);"/>
          <p:cNvSpPr txBox="1"/>
          <p:nvPr/>
        </p:nvSpPr>
        <p:spPr>
          <a:xfrm>
            <a:off x="3257471" y="4603620"/>
            <a:ext cx="6731842" cy="12065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printf(x);</a:t>
            </a:r>
          </a:p>
        </p:txBody>
      </p:sp>
      <p:sp>
        <p:nvSpPr>
          <p:cNvPr id="559" name="int printf(untainted char *fmt, …);…"/>
          <p:cNvSpPr txBox="1"/>
          <p:nvPr/>
        </p:nvSpPr>
        <p:spPr>
          <a:xfrm>
            <a:off x="3281685" y="3124212"/>
            <a:ext cx="6683415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</a:t>
            </a:r>
            <a:r>
              <a:rPr dirty="0" err="1"/>
              <a:t>printf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char *</a:t>
            </a:r>
            <a:r>
              <a:rPr dirty="0" err="1"/>
              <a:t>fmt</a:t>
            </a:r>
            <a:r>
              <a:rPr dirty="0"/>
              <a:t>, 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char *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</p:txBody>
      </p:sp>
      <p:sp>
        <p:nvSpPr>
          <p:cNvPr id="560" name="tainted ≤ α"/>
          <p:cNvSpPr txBox="1"/>
          <p:nvPr/>
        </p:nvSpPr>
        <p:spPr>
          <a:xfrm>
            <a:off x="2043701" y="6438629"/>
            <a:ext cx="1653822" cy="44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</a:p>
        </p:txBody>
      </p:sp>
      <p:sp>
        <p:nvSpPr>
          <p:cNvPr id="561" name="α ≤ β"/>
          <p:cNvSpPr txBox="1"/>
          <p:nvPr/>
        </p:nvSpPr>
        <p:spPr>
          <a:xfrm>
            <a:off x="2085206" y="7041443"/>
            <a:ext cx="850694" cy="450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562" name="β ≤ untainted"/>
          <p:cNvSpPr txBox="1"/>
          <p:nvPr/>
        </p:nvSpPr>
        <p:spPr>
          <a:xfrm>
            <a:off x="2085206" y="7650349"/>
            <a:ext cx="1998903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 </a:t>
            </a:r>
            <a:r>
              <a:rPr>
                <a:solidFill>
                  <a:srgbClr val="3333CC"/>
                </a:solidFill>
              </a:rPr>
              <a:t>≤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</p:txBody>
      </p:sp>
      <p:sp>
        <p:nvSpPr>
          <p:cNvPr id="563" name="α"/>
          <p:cNvSpPr txBox="1"/>
          <p:nvPr/>
        </p:nvSpPr>
        <p:spPr>
          <a:xfrm>
            <a:off x="3322234" y="4627033"/>
            <a:ext cx="31214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87680">
              <a:spcBef>
                <a:spcPts val="1400"/>
              </a:spcBef>
              <a:defRPr sz="24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</a:p>
        </p:txBody>
      </p:sp>
      <p:sp>
        <p:nvSpPr>
          <p:cNvPr id="564" name="β"/>
          <p:cNvSpPr txBox="1"/>
          <p:nvPr/>
        </p:nvSpPr>
        <p:spPr>
          <a:xfrm>
            <a:off x="3322234" y="4990970"/>
            <a:ext cx="28490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87680">
              <a:spcBef>
                <a:spcPts val="1400"/>
              </a:spcBef>
              <a:defRPr sz="24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565" name="char *name = fgets(…, network_fd);"/>
          <p:cNvSpPr txBox="1"/>
          <p:nvPr/>
        </p:nvSpPr>
        <p:spPr>
          <a:xfrm>
            <a:off x="3674363" y="4621887"/>
            <a:ext cx="652903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dirty="0"/>
              <a:t>char *name = 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, </a:t>
            </a:r>
            <a:r>
              <a:rPr dirty="0" err="1"/>
              <a:t>network_fd</a:t>
            </a:r>
            <a:r>
              <a:rPr dirty="0"/>
              <a:t>);</a:t>
            </a:r>
          </a:p>
        </p:txBody>
      </p:sp>
      <p:sp>
        <p:nvSpPr>
          <p:cNvPr id="566" name="char *x = name;"/>
          <p:cNvSpPr txBox="1"/>
          <p:nvPr/>
        </p:nvSpPr>
        <p:spPr>
          <a:xfrm>
            <a:off x="3674363" y="4984620"/>
            <a:ext cx="283254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char *x = name;</a:t>
            </a:r>
          </a:p>
        </p:txBody>
      </p:sp>
      <p:sp>
        <p:nvSpPr>
          <p:cNvPr id="567" name="Line"/>
          <p:cNvSpPr/>
          <p:nvPr/>
        </p:nvSpPr>
        <p:spPr>
          <a:xfrm flipH="1">
            <a:off x="3586823" y="3879584"/>
            <a:ext cx="424847" cy="819494"/>
          </a:xfrm>
          <a:prstGeom prst="line">
            <a:avLst/>
          </a:prstGeom>
          <a:ln w="38100">
            <a:solidFill>
              <a:schemeClr val="accent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93" name="Connection Line"/>
          <p:cNvSpPr/>
          <p:nvPr/>
        </p:nvSpPr>
        <p:spPr>
          <a:xfrm>
            <a:off x="2679557" y="4776061"/>
            <a:ext cx="568631" cy="570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14" h="21600" extrusionOk="0">
                <a:moveTo>
                  <a:pt x="14340" y="21600"/>
                </a:moveTo>
                <a:cubicBezTo>
                  <a:pt x="-5386" y="11285"/>
                  <a:pt x="-4761" y="4085"/>
                  <a:pt x="16214" y="0"/>
                </a:cubicBezTo>
              </a:path>
            </a:pathLst>
          </a:custGeom>
          <a:ln w="38100">
            <a:solidFill>
              <a:schemeClr val="accent1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594" name="Connection Line"/>
          <p:cNvSpPr/>
          <p:nvPr/>
        </p:nvSpPr>
        <p:spPr>
          <a:xfrm>
            <a:off x="4797982" y="3532963"/>
            <a:ext cx="2529273" cy="2927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66" h="17178" extrusionOk="0">
                <a:moveTo>
                  <a:pt x="16308" y="0"/>
                </a:moveTo>
                <a:cubicBezTo>
                  <a:pt x="21600" y="17439"/>
                  <a:pt x="16164" y="21600"/>
                  <a:pt x="0" y="12483"/>
                </a:cubicBezTo>
              </a:path>
            </a:pathLst>
          </a:custGeom>
          <a:ln w="38100">
            <a:solidFill>
              <a:schemeClr val="accent1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570" name="Text"/>
          <p:cNvSpPr txBox="1"/>
          <p:nvPr/>
        </p:nvSpPr>
        <p:spPr>
          <a:xfrm>
            <a:off x="4589032" y="5288603"/>
            <a:ext cx="20894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 </a:t>
            </a:r>
          </a:p>
        </p:txBody>
      </p:sp>
      <p:sp>
        <p:nvSpPr>
          <p:cNvPr id="571" name="Illegal flow!"/>
          <p:cNvSpPr txBox="1"/>
          <p:nvPr/>
        </p:nvSpPr>
        <p:spPr>
          <a:xfrm>
            <a:off x="8640870" y="6305281"/>
            <a:ext cx="299317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2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Illegal flow!</a:t>
            </a:r>
          </a:p>
        </p:txBody>
      </p:sp>
      <p:sp>
        <p:nvSpPr>
          <p:cNvPr id="572" name="No possible solution for…"/>
          <p:cNvSpPr txBox="1"/>
          <p:nvPr/>
        </p:nvSpPr>
        <p:spPr>
          <a:xfrm>
            <a:off x="7765387" y="7086548"/>
            <a:ext cx="474413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/>
            </a:pPr>
            <a:r>
              <a:t>No possible solution for</a:t>
            </a:r>
          </a:p>
          <a:p>
            <a:pPr>
              <a:defRPr sz="3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t> and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573" name="Example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Analysis</a:t>
            </a:r>
          </a:p>
        </p:txBody>
      </p:sp>
      <p:sp>
        <p:nvSpPr>
          <p:cNvPr id="574" name="First constraint requires α =  tainted…"/>
          <p:cNvSpPr txBox="1"/>
          <p:nvPr/>
        </p:nvSpPr>
        <p:spPr>
          <a:xfrm>
            <a:off x="2724388" y="8570606"/>
            <a:ext cx="7556024" cy="1092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200"/>
            </a:pPr>
            <a:r>
              <a:t>First constraint requires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= </a:t>
            </a:r>
            <a:r>
              <a:t>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 </a:t>
            </a:r>
          </a:p>
          <a:p>
            <a:pPr algn="l">
              <a:defRPr sz="2200"/>
            </a:pPr>
            <a:r>
              <a:t>To satisfy the second constraint implies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 = </a:t>
            </a:r>
            <a:r>
              <a:t>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</a:p>
          <a:p>
            <a:pPr algn="l">
              <a:defRPr sz="2200"/>
            </a:pPr>
            <a:r>
              <a:t>But then the third constraint is illegal: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t>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≤</a:t>
            </a:r>
            <a:r>
              <a:t>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</p:txBody>
      </p:sp>
      <p:grpSp>
        <p:nvGrpSpPr>
          <p:cNvPr id="577" name="Group"/>
          <p:cNvGrpSpPr/>
          <p:nvPr/>
        </p:nvGrpSpPr>
        <p:grpSpPr>
          <a:xfrm>
            <a:off x="3275102" y="4079814"/>
            <a:ext cx="406406" cy="406406"/>
            <a:chOff x="0" y="0"/>
            <a:chExt cx="406404" cy="406404"/>
          </a:xfrm>
        </p:grpSpPr>
        <p:sp>
          <p:nvSpPr>
            <p:cNvPr id="575" name="1"/>
            <p:cNvSpPr txBox="1"/>
            <p:nvPr/>
          </p:nvSpPr>
          <p:spPr>
            <a:xfrm>
              <a:off x="82484" y="12702"/>
              <a:ext cx="24143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76" name="Circle"/>
            <p:cNvSpPr/>
            <p:nvPr/>
          </p:nvSpPr>
          <p:spPr>
            <a:xfrm>
              <a:off x="0" y="0"/>
              <a:ext cx="406405" cy="406405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580" name="Group"/>
          <p:cNvGrpSpPr/>
          <p:nvPr/>
        </p:nvGrpSpPr>
        <p:grpSpPr>
          <a:xfrm>
            <a:off x="1575896" y="6457679"/>
            <a:ext cx="406406" cy="406406"/>
            <a:chOff x="0" y="0"/>
            <a:chExt cx="406404" cy="406404"/>
          </a:xfrm>
        </p:grpSpPr>
        <p:sp>
          <p:nvSpPr>
            <p:cNvPr id="578" name="1"/>
            <p:cNvSpPr txBox="1"/>
            <p:nvPr/>
          </p:nvSpPr>
          <p:spPr>
            <a:xfrm>
              <a:off x="82484" y="12702"/>
              <a:ext cx="24143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79" name="Circle"/>
            <p:cNvSpPr/>
            <p:nvPr/>
          </p:nvSpPr>
          <p:spPr>
            <a:xfrm>
              <a:off x="0" y="0"/>
              <a:ext cx="406405" cy="406405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583" name="Group"/>
          <p:cNvGrpSpPr/>
          <p:nvPr/>
        </p:nvGrpSpPr>
        <p:grpSpPr>
          <a:xfrm>
            <a:off x="2182552" y="4855631"/>
            <a:ext cx="406406" cy="406405"/>
            <a:chOff x="0" y="0"/>
            <a:chExt cx="406404" cy="406404"/>
          </a:xfrm>
        </p:grpSpPr>
        <p:sp>
          <p:nvSpPr>
            <p:cNvPr id="581" name="2"/>
            <p:cNvSpPr txBox="1"/>
            <p:nvPr/>
          </p:nvSpPr>
          <p:spPr>
            <a:xfrm>
              <a:off x="82484" y="12702"/>
              <a:ext cx="24143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82" name="Circle"/>
            <p:cNvSpPr/>
            <p:nvPr/>
          </p:nvSpPr>
          <p:spPr>
            <a:xfrm>
              <a:off x="0" y="0"/>
              <a:ext cx="406405" cy="406405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586" name="Group"/>
          <p:cNvGrpSpPr/>
          <p:nvPr/>
        </p:nvGrpSpPr>
        <p:grpSpPr>
          <a:xfrm>
            <a:off x="1575896" y="7063539"/>
            <a:ext cx="406406" cy="406406"/>
            <a:chOff x="0" y="0"/>
            <a:chExt cx="406404" cy="406404"/>
          </a:xfrm>
        </p:grpSpPr>
        <p:sp>
          <p:nvSpPr>
            <p:cNvPr id="584" name="2"/>
            <p:cNvSpPr txBox="1"/>
            <p:nvPr/>
          </p:nvSpPr>
          <p:spPr>
            <a:xfrm>
              <a:off x="82484" y="12702"/>
              <a:ext cx="24143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85" name="Circle"/>
            <p:cNvSpPr/>
            <p:nvPr/>
          </p:nvSpPr>
          <p:spPr>
            <a:xfrm>
              <a:off x="0" y="0"/>
              <a:ext cx="406405" cy="406405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589" name="Group"/>
          <p:cNvGrpSpPr/>
          <p:nvPr/>
        </p:nvGrpSpPr>
        <p:grpSpPr>
          <a:xfrm>
            <a:off x="6420189" y="5930700"/>
            <a:ext cx="406406" cy="406405"/>
            <a:chOff x="0" y="0"/>
            <a:chExt cx="406404" cy="406404"/>
          </a:xfrm>
        </p:grpSpPr>
        <p:sp>
          <p:nvSpPr>
            <p:cNvPr id="587" name="3"/>
            <p:cNvSpPr txBox="1"/>
            <p:nvPr/>
          </p:nvSpPr>
          <p:spPr>
            <a:xfrm>
              <a:off x="82484" y="12702"/>
              <a:ext cx="24143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88" name="Circle"/>
            <p:cNvSpPr/>
            <p:nvPr/>
          </p:nvSpPr>
          <p:spPr>
            <a:xfrm>
              <a:off x="0" y="0"/>
              <a:ext cx="406405" cy="406405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592" name="Group"/>
          <p:cNvGrpSpPr/>
          <p:nvPr/>
        </p:nvGrpSpPr>
        <p:grpSpPr>
          <a:xfrm>
            <a:off x="1575896" y="7672447"/>
            <a:ext cx="406406" cy="406406"/>
            <a:chOff x="0" y="0"/>
            <a:chExt cx="406404" cy="406404"/>
          </a:xfrm>
        </p:grpSpPr>
        <p:sp>
          <p:nvSpPr>
            <p:cNvPr id="590" name="3"/>
            <p:cNvSpPr txBox="1"/>
            <p:nvPr/>
          </p:nvSpPr>
          <p:spPr>
            <a:xfrm>
              <a:off x="82484" y="12702"/>
              <a:ext cx="24143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91" name="Circle"/>
            <p:cNvSpPr/>
            <p:nvPr/>
          </p:nvSpPr>
          <p:spPr>
            <a:xfrm>
              <a:off x="0" y="0"/>
              <a:ext cx="406405" cy="406405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0932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99924 -0.062394" pathEditMode="relative">
                                      <p:cBhvr>
                                        <p:cTn id="60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42762 -0.125535" pathEditMode="relative">
                                      <p:cBhvr>
                                        <p:cTn id="63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" grpId="0" animBg="1" advAuto="0"/>
      <p:bldP spid="561" grpId="0" animBg="1" advAuto="0"/>
      <p:bldP spid="562" grpId="0" animBg="1" advAuto="0"/>
      <p:bldP spid="563" grpId="0" animBg="1" advAuto="0"/>
      <p:bldP spid="564" grpId="0" animBg="1" advAuto="0"/>
      <p:bldP spid="567" grpId="0" animBg="1" advAuto="0"/>
      <p:bldP spid="593" grpId="0" animBg="1" advAuto="0"/>
      <p:bldP spid="594" grpId="0" animBg="1" advAuto="0"/>
      <p:bldP spid="571" grpId="0" animBg="1" advAuto="0"/>
      <p:bldP spid="572" grpId="0" animBg="1" advAuto="0"/>
      <p:bldP spid="574" grpId="0" animBg="1" advAuto="0"/>
      <p:bldP spid="577" grpId="0" animBg="1" advAuto="0"/>
      <p:bldP spid="580" grpId="0" animBg="1" advAuto="0"/>
      <p:bldP spid="580" grpId="1" animBg="1" advAuto="0"/>
      <p:bldP spid="583" grpId="0" animBg="1" advAuto="0"/>
      <p:bldP spid="586" grpId="0" animBg="1" advAuto="0"/>
      <p:bldP spid="586" grpId="1" animBg="1" advAuto="0"/>
      <p:bldP spid="589" grpId="0" animBg="1" advAuto="0"/>
      <p:bldP spid="592" grpId="0" animBg="1" advAuto="0"/>
      <p:bldP spid="592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aint Analysis:…"/>
          <p:cNvSpPr txBox="1">
            <a:spLocks noGrp="1"/>
          </p:cNvSpPr>
          <p:nvPr>
            <p:ph type="title"/>
          </p:nvPr>
        </p:nvSpPr>
        <p:spPr>
          <a:xfrm>
            <a:off x="386427" y="2093817"/>
            <a:ext cx="5660849" cy="30555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 defTabSz="490727">
              <a:defRPr sz="6551"/>
            </a:pPr>
            <a:r>
              <a:t>Taint Analysis:</a:t>
            </a:r>
          </a:p>
          <a:p>
            <a:pPr algn="r" defTabSz="490727">
              <a:defRPr sz="6551"/>
            </a:pPr>
            <a:r>
              <a:t>Adding </a:t>
            </a:r>
          </a:p>
          <a:p>
            <a:pPr algn="r" defTabSz="490727">
              <a:defRPr sz="6551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Sensitivity</a:t>
            </a:r>
          </a:p>
        </p:txBody>
      </p:sp>
      <p:pic>
        <p:nvPicPr>
          <p:cNvPr id="597" name="pasted-image.tif" descr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1998" y="2221653"/>
            <a:ext cx="5418668" cy="53102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224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But what abou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But what about?</a:t>
            </a:r>
          </a:p>
        </p:txBody>
      </p:sp>
      <p:sp>
        <p:nvSpPr>
          <p:cNvPr id="600" name="int printf(untainted char *fmt, …);…"/>
          <p:cNvSpPr txBox="1"/>
          <p:nvPr/>
        </p:nvSpPr>
        <p:spPr>
          <a:xfrm>
            <a:off x="3281685" y="3124212"/>
            <a:ext cx="6683415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</a:t>
            </a:r>
            <a:r>
              <a:rPr dirty="0" err="1"/>
              <a:t>printf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char *</a:t>
            </a:r>
            <a:r>
              <a:rPr dirty="0" err="1"/>
              <a:t>fmt</a:t>
            </a:r>
            <a:r>
              <a:rPr dirty="0"/>
              <a:t>, 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char *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</p:txBody>
      </p:sp>
      <p:grpSp>
        <p:nvGrpSpPr>
          <p:cNvPr id="604" name="Group"/>
          <p:cNvGrpSpPr/>
          <p:nvPr/>
        </p:nvGrpSpPr>
        <p:grpSpPr>
          <a:xfrm>
            <a:off x="3245480" y="4205460"/>
            <a:ext cx="6755825" cy="1923604"/>
            <a:chOff x="0" y="4245"/>
            <a:chExt cx="6755823" cy="1923603"/>
          </a:xfrm>
        </p:grpSpPr>
        <p:sp>
          <p:nvSpPr>
            <p:cNvPr id="601" name="char *name = fgets(…, network_fd);…"/>
            <p:cNvSpPr txBox="1"/>
            <p:nvPr/>
          </p:nvSpPr>
          <p:spPr>
            <a:xfrm>
              <a:off x="0" y="4245"/>
              <a:ext cx="6755823" cy="1923603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char *name = </a:t>
              </a:r>
              <a:r>
                <a:rPr dirty="0" err="1"/>
                <a:t>fgets</a:t>
              </a:r>
              <a:r>
                <a:rPr dirty="0" smtClean="0"/>
                <a:t>(</a:t>
              </a:r>
              <a:r>
                <a:rPr lang="en-US" sz="1000" dirty="0" smtClean="0"/>
                <a:t>..</a:t>
              </a:r>
              <a:r>
                <a:rPr dirty="0" smtClean="0"/>
                <a:t>, </a:t>
              </a:r>
              <a:r>
                <a:rPr dirty="0" err="1"/>
                <a:t>network_fd</a:t>
              </a:r>
              <a:r>
                <a:rPr dirty="0"/>
                <a:t>);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char *x;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x = name;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x = </a:t>
              </a:r>
              <a:r>
                <a:rPr lang="en-US" dirty="0" smtClean="0"/>
                <a:t>"</a:t>
              </a:r>
              <a:r>
                <a:rPr dirty="0" smtClean="0"/>
                <a:t>hello!</a:t>
              </a:r>
              <a:r>
                <a:rPr lang="en-US" dirty="0" smtClean="0"/>
                <a:t>"</a:t>
              </a:r>
              <a:r>
                <a:rPr dirty="0" smtClean="0"/>
                <a:t>;</a:t>
              </a:r>
              <a:endParaRPr dirty="0"/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 err="1"/>
                <a:t>printf</a:t>
              </a:r>
              <a:r>
                <a:rPr dirty="0"/>
                <a:t>(x);</a:t>
              </a:r>
            </a:p>
          </p:txBody>
        </p:sp>
        <p:sp>
          <p:nvSpPr>
            <p:cNvPr id="602" name="α"/>
            <p:cNvSpPr txBox="1"/>
            <p:nvPr/>
          </p:nvSpPr>
          <p:spPr>
            <a:xfrm>
              <a:off x="51559" y="16873"/>
              <a:ext cx="31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87680">
                <a:spcBef>
                  <a:spcPts val="1400"/>
                </a:spcBef>
                <a:defRPr sz="2400"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α</a:t>
              </a:r>
            </a:p>
          </p:txBody>
        </p:sp>
        <p:sp>
          <p:nvSpPr>
            <p:cNvPr id="603" name="β"/>
            <p:cNvSpPr txBox="1"/>
            <p:nvPr/>
          </p:nvSpPr>
          <p:spPr>
            <a:xfrm>
              <a:off x="51559" y="368660"/>
              <a:ext cx="28490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87680">
                <a:spcBef>
                  <a:spcPts val="1400"/>
                </a:spcBef>
                <a:defRPr sz="2400"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β</a:t>
              </a:r>
            </a:p>
          </p:txBody>
        </p:sp>
      </p:grpSp>
      <p:sp>
        <p:nvSpPr>
          <p:cNvPr id="605" name="tainted ≤ α"/>
          <p:cNvSpPr txBox="1"/>
          <p:nvPr/>
        </p:nvSpPr>
        <p:spPr>
          <a:xfrm>
            <a:off x="3241297" y="6238888"/>
            <a:ext cx="1653822" cy="44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</a:p>
        </p:txBody>
      </p:sp>
      <p:sp>
        <p:nvSpPr>
          <p:cNvPr id="606" name="α ≤ β"/>
          <p:cNvSpPr txBox="1"/>
          <p:nvPr/>
        </p:nvSpPr>
        <p:spPr>
          <a:xfrm>
            <a:off x="3254500" y="6623295"/>
            <a:ext cx="850694" cy="45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607" name="β ≤ untainted"/>
          <p:cNvSpPr txBox="1"/>
          <p:nvPr/>
        </p:nvSpPr>
        <p:spPr>
          <a:xfrm>
            <a:off x="3248226" y="7562608"/>
            <a:ext cx="1998902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 </a:t>
            </a:r>
            <a:r>
              <a:rPr>
                <a:solidFill>
                  <a:srgbClr val="3333CC"/>
                </a:solidFill>
              </a:rPr>
              <a:t>≤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</p:txBody>
      </p:sp>
      <p:sp>
        <p:nvSpPr>
          <p:cNvPr id="608" name="untainted ≤ β"/>
          <p:cNvSpPr txBox="1"/>
          <p:nvPr/>
        </p:nvSpPr>
        <p:spPr>
          <a:xfrm>
            <a:off x="3248226" y="7092949"/>
            <a:ext cx="1998902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609" name="→"/>
          <p:cNvSpPr txBox="1"/>
          <p:nvPr/>
        </p:nvSpPr>
        <p:spPr>
          <a:xfrm>
            <a:off x="2775628" y="4146798"/>
            <a:ext cx="4953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→</a:t>
            </a:r>
          </a:p>
        </p:txBody>
      </p:sp>
      <p:sp>
        <p:nvSpPr>
          <p:cNvPr id="610" name="False Alarm!"/>
          <p:cNvSpPr txBox="1"/>
          <p:nvPr/>
        </p:nvSpPr>
        <p:spPr>
          <a:xfrm>
            <a:off x="7521861" y="7379508"/>
            <a:ext cx="266494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False Alarm!</a:t>
            </a:r>
          </a:p>
        </p:txBody>
      </p:sp>
      <p:sp>
        <p:nvSpPr>
          <p:cNvPr id="611" name="No constraint solution. Bug?"/>
          <p:cNvSpPr txBox="1"/>
          <p:nvPr/>
        </p:nvSpPr>
        <p:spPr>
          <a:xfrm>
            <a:off x="6404311" y="6886158"/>
            <a:ext cx="49000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No constraint solution. Bug?</a:t>
            </a:r>
          </a:p>
        </p:txBody>
      </p:sp>
    </p:spTree>
    <p:extLst>
      <p:ext uri="{BB962C8B-B14F-4D97-AF65-F5344CB8AC3E}">
        <p14:creationId xmlns:p14="http://schemas.microsoft.com/office/powerpoint/2010/main" val="282993310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74 0.075185" pathEditMode="relative">
                                      <p:cBhvr>
                                        <p:cTn id="15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74 0.075185 L -0.000117 0.114890" pathEditMode="relative">
                                      <p:cBhvr>
                                        <p:cTn id="23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17 0.114890 L -0.000117 0.155341" pathEditMode="relative">
                                      <p:cBhvr>
                                        <p:cTn id="31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" grpId="0" animBg="1" advAuto="0"/>
      <p:bldP spid="606" grpId="0" animBg="1" advAuto="0"/>
      <p:bldP spid="607" grpId="0" animBg="1" advAuto="0"/>
      <p:bldP spid="608" grpId="0" animBg="1" advAuto="0"/>
      <p:bldP spid="609" grpId="0" animBg="1" advAuto="0"/>
      <p:bldP spid="610" grpId="0" animBg="1" advAuto="0"/>
      <p:bldP spid="611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Flow Sensitiv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Flow Sensitivity</a:t>
            </a:r>
          </a:p>
        </p:txBody>
      </p:sp>
      <p:sp>
        <p:nvSpPr>
          <p:cNvPr id="614" name="Our analysis is flow insensitive…"/>
          <p:cNvSpPr txBox="1">
            <a:spLocks noGrp="1"/>
          </p:cNvSpPr>
          <p:nvPr>
            <p:ph type="body" idx="1"/>
          </p:nvPr>
        </p:nvSpPr>
        <p:spPr>
          <a:xfrm>
            <a:off x="514403" y="2762033"/>
            <a:ext cx="11975994" cy="577888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790"/>
            </a:pPr>
            <a:r>
              <a:t>Our analysis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flow </a:t>
            </a:r>
            <a:r>
              <a:rPr b="1"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in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sensitive</a:t>
            </a:r>
          </a:p>
          <a:p>
            <a:pPr marL="826769" lvl="1" indent="-413384" defTabSz="543305">
              <a:spcBef>
                <a:spcPts val="1300"/>
              </a:spcBef>
              <a:defRPr sz="2790"/>
            </a:pPr>
            <a:r>
              <a:t>Each variable has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one qualifier</a:t>
            </a:r>
            <a:r>
              <a:t> </a:t>
            </a:r>
          </a:p>
          <a:p>
            <a:pPr marL="826769" lvl="1" indent="-413384" defTabSz="543305">
              <a:spcBef>
                <a:spcPts val="1300"/>
              </a:spcBef>
              <a:defRPr sz="2790"/>
            </a:pPr>
            <a:r>
              <a:t>Conflates the taintedness of all values it ever contains</a:t>
            </a:r>
          </a:p>
          <a:p>
            <a:pPr marL="413384" indent="-413384" defTabSz="543305">
              <a:spcBef>
                <a:spcPts val="3900"/>
              </a:spcBef>
              <a:defRPr sz="279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Flow-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sensitive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analysis</a:t>
            </a:r>
            <a:r>
              <a:t> accounts for variables whose contents change</a:t>
            </a:r>
          </a:p>
          <a:p>
            <a:pPr marL="826769" lvl="1" indent="-413384" defTabSz="543305">
              <a:spcBef>
                <a:spcPts val="1300"/>
              </a:spcBef>
              <a:defRPr sz="2790"/>
            </a:pPr>
            <a:r>
              <a:t>Allow each assigned use of a variable to have a different qualifier</a:t>
            </a:r>
          </a:p>
          <a:p>
            <a:pPr marL="1240155" lvl="2" indent="-413384" defTabSz="543305">
              <a:spcBef>
                <a:spcPts val="1300"/>
              </a:spcBef>
              <a:defRPr sz="2790"/>
            </a:pPr>
            <a:r>
              <a:t>E.g.,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rPr baseline="-5999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1</a:t>
            </a:r>
            <a:r>
              <a:t> is x’s qualifier at line 1, but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rPr baseline="-5999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2</a:t>
            </a:r>
            <a:r>
              <a:t> is the qualifier at line 2, where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rPr baseline="-5999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1</a:t>
            </a:r>
            <a:r>
              <a:t> and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  <a:r>
              <a:rPr baseline="-5999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2</a:t>
            </a:r>
            <a:r>
              <a:t> can differ</a:t>
            </a:r>
          </a:p>
          <a:p>
            <a:pPr marL="826769" lvl="1" indent="-413384" defTabSz="543305">
              <a:spcBef>
                <a:spcPts val="1300"/>
              </a:spcBef>
              <a:defRPr sz="2790"/>
            </a:pPr>
            <a:r>
              <a:t>Could implement this by transforming the program to assign to a variable at most once</a:t>
            </a:r>
          </a:p>
        </p:txBody>
      </p:sp>
    </p:spTree>
    <p:extLst>
      <p:ext uri="{BB962C8B-B14F-4D97-AF65-F5344CB8AC3E}">
        <p14:creationId xmlns:p14="http://schemas.microsoft.com/office/powerpoint/2010/main" val="18771882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Reworked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Reworked Example</a:t>
            </a:r>
          </a:p>
        </p:txBody>
      </p:sp>
      <p:sp>
        <p:nvSpPr>
          <p:cNvPr id="617" name="int printf(untainted char *fmt, …);…"/>
          <p:cNvSpPr txBox="1"/>
          <p:nvPr/>
        </p:nvSpPr>
        <p:spPr>
          <a:xfrm>
            <a:off x="3281685" y="3124212"/>
            <a:ext cx="6683415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</a:t>
            </a:r>
            <a:r>
              <a:rPr dirty="0" err="1"/>
              <a:t>printf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char *</a:t>
            </a:r>
            <a:r>
              <a:rPr dirty="0" err="1"/>
              <a:t>fmt</a:t>
            </a:r>
            <a:r>
              <a:rPr dirty="0"/>
              <a:t>, 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char *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</p:txBody>
      </p:sp>
      <p:grpSp>
        <p:nvGrpSpPr>
          <p:cNvPr id="620" name="Group"/>
          <p:cNvGrpSpPr/>
          <p:nvPr/>
        </p:nvGrpSpPr>
        <p:grpSpPr>
          <a:xfrm>
            <a:off x="3245480" y="4205460"/>
            <a:ext cx="6755825" cy="1923604"/>
            <a:chOff x="0" y="4245"/>
            <a:chExt cx="6755823" cy="1923603"/>
          </a:xfrm>
        </p:grpSpPr>
        <p:sp>
          <p:nvSpPr>
            <p:cNvPr id="618" name="char *name = fgets(…, network_fd);…"/>
            <p:cNvSpPr txBox="1"/>
            <p:nvPr/>
          </p:nvSpPr>
          <p:spPr>
            <a:xfrm>
              <a:off x="0" y="4245"/>
              <a:ext cx="6755823" cy="1923603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char *name = </a:t>
              </a:r>
              <a:r>
                <a:rPr dirty="0" err="1"/>
                <a:t>fgets</a:t>
              </a:r>
              <a:r>
                <a:rPr dirty="0" smtClean="0"/>
                <a:t>(</a:t>
              </a:r>
              <a:r>
                <a:rPr lang="en-US" sz="1000" dirty="0" smtClean="0"/>
                <a:t>..</a:t>
              </a:r>
              <a:r>
                <a:rPr dirty="0" smtClean="0"/>
                <a:t>, </a:t>
              </a:r>
              <a:r>
                <a:rPr dirty="0" err="1"/>
                <a:t>network_fd</a:t>
              </a:r>
              <a:r>
                <a:rPr dirty="0"/>
                <a:t>);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char   *x</a:t>
              </a:r>
              <a:r>
                <a:rPr i="1" dirty="0">
                  <a:solidFill>
                    <a:schemeClr val="accent6">
                      <a:lumOff val="-8741"/>
                    </a:schemeClr>
                  </a:solidFill>
                </a:rPr>
                <a:t>1</a:t>
              </a:r>
              <a:r>
                <a:rPr dirty="0"/>
                <a:t>,  *x</a:t>
              </a:r>
              <a:r>
                <a:rPr i="1" dirty="0">
                  <a:solidFill>
                    <a:schemeClr val="accent6">
                      <a:lumOff val="-8741"/>
                    </a:schemeClr>
                  </a:solidFill>
                </a:rPr>
                <a:t>2</a:t>
              </a:r>
              <a:r>
                <a:rPr dirty="0"/>
                <a:t>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x</a:t>
              </a:r>
              <a:r>
                <a:rPr i="1" dirty="0">
                  <a:solidFill>
                    <a:schemeClr val="accent6">
                      <a:lumOff val="-8741"/>
                    </a:schemeClr>
                  </a:solidFill>
                </a:rPr>
                <a:t>1</a:t>
              </a:r>
              <a:r>
                <a:rPr dirty="0"/>
                <a:t> = name;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x</a:t>
              </a:r>
              <a:r>
                <a:rPr i="1" dirty="0">
                  <a:solidFill>
                    <a:schemeClr val="accent6">
                      <a:lumOff val="-8741"/>
                    </a:schemeClr>
                  </a:solidFill>
                </a:rPr>
                <a:t>2</a:t>
              </a:r>
              <a:r>
                <a:rPr dirty="0"/>
                <a:t> = </a:t>
              </a:r>
              <a:r>
                <a:rPr lang="en-US" dirty="0" smtClean="0"/>
                <a:t>"</a:t>
              </a:r>
              <a:r>
                <a:rPr dirty="0" smtClean="0"/>
                <a:t>%s</a:t>
              </a:r>
              <a:r>
                <a:rPr lang="en-US" dirty="0" smtClean="0"/>
                <a:t>'</a:t>
              </a:r>
              <a:r>
                <a:rPr dirty="0" smtClean="0"/>
                <a:t>;</a:t>
              </a:r>
              <a:endParaRPr dirty="0"/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 err="1"/>
                <a:t>printf</a:t>
              </a:r>
              <a:r>
                <a:rPr dirty="0"/>
                <a:t>(x</a:t>
              </a:r>
              <a:r>
                <a:rPr i="1" dirty="0">
                  <a:solidFill>
                    <a:schemeClr val="accent6">
                      <a:lumOff val="-8741"/>
                    </a:schemeClr>
                  </a:solidFill>
                </a:rPr>
                <a:t>2</a:t>
              </a:r>
              <a:r>
                <a:rPr dirty="0"/>
                <a:t>);</a:t>
              </a:r>
            </a:p>
          </p:txBody>
        </p:sp>
        <p:sp>
          <p:nvSpPr>
            <p:cNvPr id="619" name="α"/>
            <p:cNvSpPr txBox="1"/>
            <p:nvPr/>
          </p:nvSpPr>
          <p:spPr>
            <a:xfrm>
              <a:off x="51559" y="16873"/>
              <a:ext cx="31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87680">
                <a:spcBef>
                  <a:spcPts val="1400"/>
                </a:spcBef>
                <a:defRPr sz="2400"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α</a:t>
              </a:r>
            </a:p>
          </p:txBody>
        </p:sp>
      </p:grpSp>
      <p:sp>
        <p:nvSpPr>
          <p:cNvPr id="621" name="tainted ≤ α"/>
          <p:cNvSpPr txBox="1"/>
          <p:nvPr/>
        </p:nvSpPr>
        <p:spPr>
          <a:xfrm>
            <a:off x="3241297" y="6238888"/>
            <a:ext cx="1653822" cy="44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</a:p>
        </p:txBody>
      </p:sp>
      <p:sp>
        <p:nvSpPr>
          <p:cNvPr id="622" name="α ≤ β"/>
          <p:cNvSpPr txBox="1"/>
          <p:nvPr/>
        </p:nvSpPr>
        <p:spPr>
          <a:xfrm>
            <a:off x="3254500" y="6623295"/>
            <a:ext cx="850694" cy="45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623" name="γ ≤ untainted"/>
          <p:cNvSpPr txBox="1"/>
          <p:nvPr/>
        </p:nvSpPr>
        <p:spPr>
          <a:xfrm>
            <a:off x="3248226" y="7562608"/>
            <a:ext cx="1989824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γ </a:t>
            </a:r>
            <a:r>
              <a:rPr>
                <a:solidFill>
                  <a:srgbClr val="3333CC"/>
                </a:solidFill>
              </a:rPr>
              <a:t>≤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</p:txBody>
      </p:sp>
      <p:sp>
        <p:nvSpPr>
          <p:cNvPr id="624" name="untainted ≤ γ"/>
          <p:cNvSpPr txBox="1"/>
          <p:nvPr/>
        </p:nvSpPr>
        <p:spPr>
          <a:xfrm>
            <a:off x="3248226" y="7092949"/>
            <a:ext cx="1989824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γ</a:t>
            </a:r>
          </a:p>
        </p:txBody>
      </p:sp>
      <p:sp>
        <p:nvSpPr>
          <p:cNvPr id="625" name="→"/>
          <p:cNvSpPr txBox="1"/>
          <p:nvPr/>
        </p:nvSpPr>
        <p:spPr>
          <a:xfrm>
            <a:off x="2775628" y="4146798"/>
            <a:ext cx="4953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→</a:t>
            </a:r>
          </a:p>
        </p:txBody>
      </p:sp>
      <p:sp>
        <p:nvSpPr>
          <p:cNvPr id="626" name="No Alarm…"/>
          <p:cNvSpPr txBox="1"/>
          <p:nvPr/>
        </p:nvSpPr>
        <p:spPr>
          <a:xfrm>
            <a:off x="7229733" y="6623295"/>
            <a:ext cx="3019553" cy="204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Alarm</a:t>
            </a:r>
          </a:p>
          <a:p>
            <a:pPr>
              <a:defRPr sz="2400" u="sng">
                <a:solidFill>
                  <a:schemeClr val="accent1"/>
                </a:solidFill>
              </a:defRPr>
            </a:pPr>
            <a:r>
              <a:t>Good solution exists:</a:t>
            </a:r>
          </a:p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γ =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= β =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</a:p>
        </p:txBody>
      </p:sp>
      <p:sp>
        <p:nvSpPr>
          <p:cNvPr id="627" name="γ"/>
          <p:cNvSpPr txBox="1"/>
          <p:nvPr/>
        </p:nvSpPr>
        <p:spPr>
          <a:xfrm>
            <a:off x="5386871" y="4564134"/>
            <a:ext cx="27582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87680">
              <a:spcBef>
                <a:spcPts val="1400"/>
              </a:spcBef>
              <a:defRPr sz="24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γ</a:t>
            </a:r>
          </a:p>
        </p:txBody>
      </p:sp>
      <p:sp>
        <p:nvSpPr>
          <p:cNvPr id="628" name="β"/>
          <p:cNvSpPr txBox="1"/>
          <p:nvPr/>
        </p:nvSpPr>
        <p:spPr>
          <a:xfrm>
            <a:off x="4186446" y="4632324"/>
            <a:ext cx="28490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 defTabSz="487680">
              <a:spcBef>
                <a:spcPts val="1400"/>
              </a:spcBef>
              <a:defRPr sz="24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365940182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74 0.075185" pathEditMode="relative">
                                      <p:cBhvr>
                                        <p:cTn id="15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74 0.075185 L -0.000117 0.114890" pathEditMode="relative">
                                      <p:cBhvr>
                                        <p:cTn id="23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17 0.114890 L -0.000117 0.155341" pathEditMode="relative">
                                      <p:cBhvr>
                                        <p:cTn id="31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 advAuto="0"/>
      <p:bldP spid="622" grpId="0" animBg="1" advAuto="0"/>
      <p:bldP spid="623" grpId="0" animBg="1" advAuto="0"/>
      <p:bldP spid="624" grpId="0" animBg="1" advAuto="0"/>
      <p:bldP spid="625" grpId="0" animBg="1" advAuto="0"/>
      <p:bldP spid="626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Handling conditionals"/>
          <p:cNvSpPr txBox="1">
            <a:spLocks noGrp="1"/>
          </p:cNvSpPr>
          <p:nvPr>
            <p:ph type="title"/>
          </p:nvPr>
        </p:nvSpPr>
        <p:spPr>
          <a:xfrm>
            <a:off x="1654174" y="1552574"/>
            <a:ext cx="9420226" cy="16192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Handling conditionals</a:t>
            </a:r>
          </a:p>
        </p:txBody>
      </p:sp>
      <p:sp>
        <p:nvSpPr>
          <p:cNvPr id="631" name="int printf(untainted char *fmt, …);…"/>
          <p:cNvSpPr txBox="1"/>
          <p:nvPr/>
        </p:nvSpPr>
        <p:spPr>
          <a:xfrm>
            <a:off x="3281685" y="3124212"/>
            <a:ext cx="6683415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</a:t>
            </a:r>
            <a:r>
              <a:rPr dirty="0" err="1"/>
              <a:t>printf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char *</a:t>
            </a:r>
            <a:r>
              <a:rPr dirty="0" err="1"/>
              <a:t>fmt</a:t>
            </a:r>
            <a:r>
              <a:rPr dirty="0"/>
              <a:t>, 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char *</a:t>
            </a:r>
            <a:r>
              <a:rPr dirty="0" err="1"/>
              <a:t>fgets</a:t>
            </a:r>
            <a:r>
              <a:rPr dirty="0" smtClean="0"/>
              <a:t>(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</p:txBody>
      </p:sp>
      <p:grpSp>
        <p:nvGrpSpPr>
          <p:cNvPr id="635" name="Group"/>
          <p:cNvGrpSpPr/>
          <p:nvPr/>
        </p:nvGrpSpPr>
        <p:grpSpPr>
          <a:xfrm>
            <a:off x="3245480" y="4205460"/>
            <a:ext cx="6755825" cy="1923604"/>
            <a:chOff x="0" y="4245"/>
            <a:chExt cx="6755823" cy="1923603"/>
          </a:xfrm>
        </p:grpSpPr>
        <p:sp>
          <p:nvSpPr>
            <p:cNvPr id="632" name="char *name = fgets(…, network_fd);…"/>
            <p:cNvSpPr txBox="1"/>
            <p:nvPr/>
          </p:nvSpPr>
          <p:spPr>
            <a:xfrm>
              <a:off x="0" y="4245"/>
              <a:ext cx="6755823" cy="1923603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char *name = </a:t>
              </a:r>
              <a:r>
                <a:rPr dirty="0" err="1"/>
                <a:t>fgets</a:t>
              </a:r>
              <a:r>
                <a:rPr dirty="0" smtClean="0"/>
                <a:t>(</a:t>
              </a:r>
              <a:r>
                <a:rPr lang="en-US" sz="1000" dirty="0" smtClean="0"/>
                <a:t>..</a:t>
              </a:r>
              <a:r>
                <a:rPr dirty="0" smtClean="0"/>
                <a:t>, </a:t>
              </a:r>
              <a:r>
                <a:rPr dirty="0" err="1"/>
                <a:t>network_fd</a:t>
              </a:r>
              <a:r>
                <a:rPr dirty="0"/>
                <a:t>);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char *x;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if </a:t>
              </a:r>
              <a:r>
                <a:rPr dirty="0" smtClean="0"/>
                <a:t>(</a:t>
              </a:r>
              <a:r>
                <a:rPr lang="en-US" dirty="0" smtClean="0"/>
                <a:t>..</a:t>
              </a:r>
              <a:r>
                <a:rPr dirty="0" smtClean="0"/>
                <a:t>)  </a:t>
              </a:r>
              <a:r>
                <a:rPr dirty="0"/>
                <a:t>x = name;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else    x = </a:t>
              </a:r>
              <a:r>
                <a:rPr lang="en-US" dirty="0" smtClean="0"/>
                <a:t>"</a:t>
              </a:r>
              <a:r>
                <a:rPr dirty="0" smtClean="0"/>
                <a:t>hello!</a:t>
              </a:r>
              <a:r>
                <a:rPr lang="en-US" dirty="0" smtClean="0"/>
                <a:t>"</a:t>
              </a:r>
              <a:r>
                <a:rPr dirty="0" smtClean="0"/>
                <a:t>;</a:t>
              </a:r>
              <a:endParaRPr dirty="0"/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 err="1"/>
                <a:t>printf</a:t>
              </a:r>
              <a:r>
                <a:rPr dirty="0"/>
                <a:t>(x);</a:t>
              </a:r>
            </a:p>
          </p:txBody>
        </p:sp>
        <p:sp>
          <p:nvSpPr>
            <p:cNvPr id="633" name="α"/>
            <p:cNvSpPr txBox="1"/>
            <p:nvPr/>
          </p:nvSpPr>
          <p:spPr>
            <a:xfrm>
              <a:off x="51559" y="16873"/>
              <a:ext cx="31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87680">
                <a:spcBef>
                  <a:spcPts val="1400"/>
                </a:spcBef>
                <a:defRPr sz="2400"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α</a:t>
              </a:r>
            </a:p>
          </p:txBody>
        </p:sp>
        <p:sp>
          <p:nvSpPr>
            <p:cNvPr id="634" name="β"/>
            <p:cNvSpPr txBox="1"/>
            <p:nvPr/>
          </p:nvSpPr>
          <p:spPr>
            <a:xfrm>
              <a:off x="51559" y="368660"/>
              <a:ext cx="28490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87680">
                <a:spcBef>
                  <a:spcPts val="1400"/>
                </a:spcBef>
                <a:defRPr sz="2400"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β</a:t>
              </a:r>
            </a:p>
          </p:txBody>
        </p:sp>
      </p:grpSp>
      <p:sp>
        <p:nvSpPr>
          <p:cNvPr id="636" name="tainted ≤ α"/>
          <p:cNvSpPr txBox="1"/>
          <p:nvPr/>
        </p:nvSpPr>
        <p:spPr>
          <a:xfrm>
            <a:off x="3241297" y="6238888"/>
            <a:ext cx="1653822" cy="44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</a:p>
        </p:txBody>
      </p:sp>
      <p:sp>
        <p:nvSpPr>
          <p:cNvPr id="637" name="α ≤ β"/>
          <p:cNvSpPr txBox="1"/>
          <p:nvPr/>
        </p:nvSpPr>
        <p:spPr>
          <a:xfrm>
            <a:off x="3254500" y="6623295"/>
            <a:ext cx="850694" cy="45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638" name="β ≤ untainted"/>
          <p:cNvSpPr txBox="1"/>
          <p:nvPr/>
        </p:nvSpPr>
        <p:spPr>
          <a:xfrm>
            <a:off x="3248226" y="7562608"/>
            <a:ext cx="1998902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 </a:t>
            </a:r>
            <a:r>
              <a:rPr>
                <a:solidFill>
                  <a:srgbClr val="3333CC"/>
                </a:solidFill>
              </a:rPr>
              <a:t>≤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</p:txBody>
      </p:sp>
      <p:sp>
        <p:nvSpPr>
          <p:cNvPr id="639" name="untainted ≤ β"/>
          <p:cNvSpPr txBox="1"/>
          <p:nvPr/>
        </p:nvSpPr>
        <p:spPr>
          <a:xfrm>
            <a:off x="3248226" y="7092949"/>
            <a:ext cx="1998902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β</a:t>
            </a:r>
          </a:p>
        </p:txBody>
      </p:sp>
      <p:sp>
        <p:nvSpPr>
          <p:cNvPr id="640" name="→"/>
          <p:cNvSpPr txBox="1"/>
          <p:nvPr/>
        </p:nvSpPr>
        <p:spPr>
          <a:xfrm>
            <a:off x="2775628" y="4146798"/>
            <a:ext cx="4953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→</a:t>
            </a:r>
          </a:p>
        </p:txBody>
      </p:sp>
      <p:sp>
        <p:nvSpPr>
          <p:cNvPr id="641" name="Constraints still unsolvable…"/>
          <p:cNvSpPr txBox="1"/>
          <p:nvPr/>
        </p:nvSpPr>
        <p:spPr>
          <a:xfrm>
            <a:off x="6860110" y="6803900"/>
            <a:ext cx="4416553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Constraints still unsolvable</a:t>
            </a:r>
          </a:p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Illegal flow</a:t>
            </a:r>
          </a:p>
        </p:txBody>
      </p:sp>
      <p:sp>
        <p:nvSpPr>
          <p:cNvPr id="642" name="Line"/>
          <p:cNvSpPr/>
          <p:nvPr/>
        </p:nvSpPr>
        <p:spPr>
          <a:xfrm>
            <a:off x="3136689" y="7318250"/>
            <a:ext cx="22219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6239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74 0.075185" pathEditMode="relative">
                                      <p:cBhvr>
                                        <p:cTn id="15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74 0.075185 L -0.000117 0.114890" pathEditMode="relative">
                                      <p:cBhvr>
                                        <p:cTn id="23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17 0.114890 L -0.000117 0.155341" pathEditMode="relative">
                                      <p:cBhvr>
                                        <p:cTn id="31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2651 -0.039279" pathEditMode="relative">
                                      <p:cBhvr>
                                        <p:cTn id="39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 animBg="1" advAuto="0"/>
      <p:bldP spid="637" grpId="0" animBg="1" advAuto="0"/>
      <p:bldP spid="638" grpId="0" animBg="1" advAuto="0"/>
      <p:bldP spid="639" grpId="0" animBg="1" advAuto="0"/>
      <p:bldP spid="640" grpId="0" animBg="1" advAuto="0"/>
      <p:bldP spid="641" grpId="0" animBg="1" advAuto="0"/>
      <p:bldP spid="642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Multiple Condition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Multiple Conditionals</a:t>
            </a:r>
          </a:p>
        </p:txBody>
      </p:sp>
      <p:sp>
        <p:nvSpPr>
          <p:cNvPr id="645" name="int printf(untainted char *fmt, …);…"/>
          <p:cNvSpPr txBox="1"/>
          <p:nvPr/>
        </p:nvSpPr>
        <p:spPr>
          <a:xfrm>
            <a:off x="3160693" y="2743372"/>
            <a:ext cx="6683415" cy="8382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int</a:t>
            </a:r>
            <a:r>
              <a:rPr dirty="0"/>
              <a:t> </a:t>
            </a:r>
            <a:r>
              <a:rPr dirty="0" err="1"/>
              <a:t>printf</a:t>
            </a:r>
            <a:r>
              <a:rPr dirty="0"/>
              <a:t>(</a:t>
            </a:r>
            <a:r>
              <a:rPr dirty="0">
                <a:solidFill>
                  <a:schemeClr val="accent2"/>
                </a:solidFill>
              </a:rPr>
              <a:t>untainted</a:t>
            </a:r>
            <a:r>
              <a:rPr dirty="0"/>
              <a:t> char *</a:t>
            </a:r>
            <a:r>
              <a:rPr dirty="0" err="1"/>
              <a:t>fmt</a:t>
            </a:r>
            <a:r>
              <a:rPr dirty="0"/>
              <a:t>, </a:t>
            </a:r>
            <a:r>
              <a:rPr lang="en-US" dirty="0" smtClean="0"/>
              <a:t>..</a:t>
            </a:r>
            <a:r>
              <a:rPr dirty="0" smtClean="0"/>
              <a:t>);</a:t>
            </a:r>
            <a:endParaRPr dirty="0"/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tainted</a:t>
            </a:r>
            <a:r>
              <a:rPr dirty="0"/>
              <a:t> char *</a:t>
            </a:r>
            <a:r>
              <a:rPr dirty="0" err="1"/>
              <a:t>fgets</a:t>
            </a:r>
            <a:r>
              <a:rPr dirty="0"/>
              <a:t>(…);</a:t>
            </a:r>
          </a:p>
        </p:txBody>
      </p:sp>
      <p:grpSp>
        <p:nvGrpSpPr>
          <p:cNvPr id="648" name="Group"/>
          <p:cNvGrpSpPr/>
          <p:nvPr/>
        </p:nvGrpSpPr>
        <p:grpSpPr>
          <a:xfrm>
            <a:off x="3124488" y="3789156"/>
            <a:ext cx="6755824" cy="2311401"/>
            <a:chOff x="0" y="-6773"/>
            <a:chExt cx="6755822" cy="2311400"/>
          </a:xfrm>
        </p:grpSpPr>
        <p:sp>
          <p:nvSpPr>
            <p:cNvPr id="646" name="void f(int x) {…"/>
            <p:cNvSpPr txBox="1"/>
            <p:nvPr/>
          </p:nvSpPr>
          <p:spPr>
            <a:xfrm>
              <a:off x="0" y="-6774"/>
              <a:ext cx="6755823" cy="23114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void f(</a:t>
              </a:r>
              <a:r>
                <a:rPr dirty="0" err="1"/>
                <a:t>int</a:t>
              </a:r>
              <a:r>
                <a:rPr dirty="0"/>
                <a:t> x) {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  char *y;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if (x) y = </a:t>
              </a:r>
              <a:r>
                <a:rPr lang="en-US" dirty="0" smtClean="0"/>
                <a:t>"</a:t>
              </a:r>
              <a:r>
                <a:rPr dirty="0" smtClean="0"/>
                <a:t>hello!</a:t>
              </a:r>
              <a:r>
                <a:rPr lang="en-US" dirty="0" smtClean="0"/>
                <a:t>"</a:t>
              </a:r>
              <a:r>
                <a:rPr dirty="0" smtClean="0"/>
                <a:t>;</a:t>
              </a:r>
              <a:endParaRPr dirty="0"/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else   y = </a:t>
              </a:r>
              <a:r>
                <a:rPr dirty="0" err="1"/>
                <a:t>fgets</a:t>
              </a:r>
              <a:r>
                <a:rPr dirty="0" smtClean="0"/>
                <a:t>(</a:t>
              </a:r>
              <a:r>
                <a:rPr lang="en-US" dirty="0" smtClean="0"/>
                <a:t>..</a:t>
              </a:r>
              <a:r>
                <a:rPr dirty="0" smtClean="0"/>
                <a:t>, </a:t>
              </a:r>
              <a:r>
                <a:rPr dirty="0" err="1"/>
                <a:t>network_fd</a:t>
              </a:r>
              <a:r>
                <a:rPr dirty="0"/>
                <a:t>);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  if (x) </a:t>
              </a:r>
              <a:r>
                <a:rPr dirty="0" err="1"/>
                <a:t>printf</a:t>
              </a:r>
              <a:r>
                <a:rPr dirty="0"/>
                <a:t>(y);</a:t>
              </a:r>
            </a:p>
            <a:p>
              <a: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pPr>
              <a:r>
                <a:rPr dirty="0"/>
                <a:t>}</a:t>
              </a:r>
            </a:p>
          </p:txBody>
        </p:sp>
        <p:sp>
          <p:nvSpPr>
            <p:cNvPr id="647" name="α"/>
            <p:cNvSpPr txBox="1"/>
            <p:nvPr/>
          </p:nvSpPr>
          <p:spPr>
            <a:xfrm>
              <a:off x="434442" y="384592"/>
              <a:ext cx="31214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 defTabSz="487680">
                <a:spcBef>
                  <a:spcPts val="1400"/>
                </a:spcBef>
                <a:defRPr sz="2400"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>
                  <a:solidFill>
                    <a:schemeClr val="accent1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α</a:t>
              </a:r>
            </a:p>
          </p:txBody>
        </p:sp>
      </p:grpSp>
      <p:sp>
        <p:nvSpPr>
          <p:cNvPr id="649" name="tainted ≤ α"/>
          <p:cNvSpPr txBox="1"/>
          <p:nvPr/>
        </p:nvSpPr>
        <p:spPr>
          <a:xfrm>
            <a:off x="3228094" y="6623295"/>
            <a:ext cx="1653822" cy="44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rPr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</a:p>
        </p:txBody>
      </p:sp>
      <p:sp>
        <p:nvSpPr>
          <p:cNvPr id="650" name="α ≤ untainted"/>
          <p:cNvSpPr txBox="1"/>
          <p:nvPr/>
        </p:nvSpPr>
        <p:spPr>
          <a:xfrm>
            <a:off x="3248226" y="7106619"/>
            <a:ext cx="2026138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</a:t>
            </a:r>
            <a:r>
              <a:rPr>
                <a:solidFill>
                  <a:srgbClr val="3333CC"/>
                </a:solidFill>
              </a:rPr>
              <a:t>≤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</a:p>
        </p:txBody>
      </p:sp>
      <p:sp>
        <p:nvSpPr>
          <p:cNvPr id="651" name="untainted ≤ α"/>
          <p:cNvSpPr txBox="1"/>
          <p:nvPr/>
        </p:nvSpPr>
        <p:spPr>
          <a:xfrm>
            <a:off x="3230069" y="6133873"/>
            <a:ext cx="2026138" cy="450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 defTabSz="487680">
              <a:spcBef>
                <a:spcPts val="1400"/>
              </a:spcBef>
              <a:defRPr sz="240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</a:t>
            </a:r>
          </a:p>
        </p:txBody>
      </p:sp>
      <p:sp>
        <p:nvSpPr>
          <p:cNvPr id="652" name="→"/>
          <p:cNvSpPr txBox="1"/>
          <p:nvPr/>
        </p:nvSpPr>
        <p:spPr>
          <a:xfrm>
            <a:off x="2617194" y="4503275"/>
            <a:ext cx="4953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→</a:t>
            </a:r>
          </a:p>
        </p:txBody>
      </p:sp>
      <p:sp>
        <p:nvSpPr>
          <p:cNvPr id="653" name="No solution for α. Bug?"/>
          <p:cNvSpPr txBox="1"/>
          <p:nvPr/>
        </p:nvSpPr>
        <p:spPr>
          <a:xfrm>
            <a:off x="6514757" y="6300514"/>
            <a:ext cx="3757038" cy="51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No solution for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α. </a:t>
            </a:r>
            <a:r>
              <a:t>Bug?</a:t>
            </a:r>
          </a:p>
        </p:txBody>
      </p:sp>
      <p:sp>
        <p:nvSpPr>
          <p:cNvPr id="654" name="False Alarm!"/>
          <p:cNvSpPr txBox="1"/>
          <p:nvPr/>
        </p:nvSpPr>
        <p:spPr>
          <a:xfrm>
            <a:off x="7060805" y="6743318"/>
            <a:ext cx="266494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False Alarm!</a:t>
            </a:r>
          </a:p>
        </p:txBody>
      </p:sp>
      <p:sp>
        <p:nvSpPr>
          <p:cNvPr id="655" name="(and flow sensitivity won’t help)"/>
          <p:cNvSpPr txBox="1"/>
          <p:nvPr/>
        </p:nvSpPr>
        <p:spPr>
          <a:xfrm>
            <a:off x="5882028" y="7312352"/>
            <a:ext cx="502249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t>(and flow sensitivity won’t help)</a:t>
            </a:r>
          </a:p>
        </p:txBody>
      </p:sp>
      <p:sp>
        <p:nvSpPr>
          <p:cNvPr id="656" name="Line"/>
          <p:cNvSpPr/>
          <p:nvPr/>
        </p:nvSpPr>
        <p:spPr>
          <a:xfrm>
            <a:off x="3132150" y="6361926"/>
            <a:ext cx="22219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303377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588 0.038505" pathEditMode="relative">
                                      <p:cBhvr>
                                        <p:cTn id="15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88 0.038505 L -0.001180 0.072425" pathEditMode="relative">
                                      <p:cBhvr>
                                        <p:cTn id="23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1387 -0.049878" pathEditMode="relative">
                                      <p:cBhvr>
                                        <p:cTn id="36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 advAuto="0"/>
      <p:bldP spid="650" grpId="0" animBg="1" advAuto="0"/>
      <p:bldP spid="651" grpId="0" animBg="1" advAuto="0"/>
      <p:bldP spid="652" grpId="0" animBg="1" advAuto="0"/>
      <p:bldP spid="653" grpId="0" animBg="1" advAuto="0"/>
      <p:bldP spid="654" grpId="0" animBg="1" advAuto="0"/>
      <p:bldP spid="655" grpId="0" animBg="1" advAuto="0"/>
      <p:bldP spid="65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ath Sensitiv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Path Sensitivity</a:t>
            </a:r>
          </a:p>
        </p:txBody>
      </p:sp>
      <p:sp>
        <p:nvSpPr>
          <p:cNvPr id="659" name="Consider path feasibility. E.g., f(x) can execute path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4394675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Consider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path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feasibility</a:t>
            </a:r>
            <a:r>
              <a:t>. E.g.,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f(x)</a:t>
            </a:r>
            <a:r>
              <a:t> can execute path</a:t>
            </a:r>
          </a:p>
          <a:p>
            <a:pPr marL="729384" lvl="1" indent="-307109" defTabSz="554990">
              <a:spcBef>
                <a:spcPts val="400"/>
              </a:spcBef>
              <a:buSzPct val="57000"/>
              <a:defRPr sz="304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>
                <a:solidFill>
                  <a:schemeClr val="accent2"/>
                </a:solidFill>
              </a:rPr>
              <a:t>-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rPr>
                <a:solidFill>
                  <a:schemeClr val="accent2"/>
                </a:solidFill>
              </a:rPr>
              <a:t>-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4</a:t>
            </a:r>
            <a:r>
              <a:rPr>
                <a:solidFill>
                  <a:schemeClr val="accent2"/>
                </a:solidFill>
              </a:rPr>
              <a:t>-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5</a:t>
            </a:r>
            <a:r>
              <a:rPr>
                <a:solidFill>
                  <a:schemeClr val="accent2"/>
                </a:solidFill>
              </a:rPr>
              <a:t>-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6</a:t>
            </a:r>
            <a:r>
              <a:t> when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≠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0</a:t>
            </a:r>
            <a:r>
              <a:t>, or </a:t>
            </a:r>
          </a:p>
          <a:p>
            <a:pPr marL="729384" lvl="1" indent="-307109" defTabSz="554990">
              <a:spcBef>
                <a:spcPts val="400"/>
              </a:spcBef>
              <a:buSzPct val="57000"/>
              <a:defRPr sz="304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>
                <a:solidFill>
                  <a:schemeClr val="accent2"/>
                </a:solidFill>
              </a:rPr>
              <a:t>-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rPr>
                <a:solidFill>
                  <a:schemeClr val="accent2"/>
                </a:solidFill>
              </a:rPr>
              <a:t>-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4</a:t>
            </a:r>
            <a:r>
              <a:rPr>
                <a:solidFill>
                  <a:schemeClr val="accent2"/>
                </a:solidFill>
              </a:rPr>
              <a:t>-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6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when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x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==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0</a:t>
            </a:r>
            <a:r>
              <a:t>. But,</a:t>
            </a:r>
          </a:p>
          <a:p>
            <a:pPr marL="729384" lvl="1" indent="-307109" defTabSz="554990">
              <a:spcBef>
                <a:spcPts val="400"/>
              </a:spcBef>
              <a:buSzPct val="57000"/>
              <a:defRPr sz="3040"/>
            </a:pPr>
            <a:r>
              <a:t>path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>
                <a:solidFill>
                  <a:schemeClr val="accent5"/>
                </a:solidFill>
              </a:rPr>
              <a:t>-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rPr>
                <a:solidFill>
                  <a:schemeClr val="accent5"/>
                </a:solidFill>
              </a:rPr>
              <a:t>-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4</a:t>
            </a:r>
            <a:r>
              <a:rPr>
                <a:solidFill>
                  <a:schemeClr val="accent5"/>
                </a:solidFill>
              </a:rPr>
              <a:t>-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5</a:t>
            </a:r>
            <a:r>
              <a:rPr>
                <a:solidFill>
                  <a:schemeClr val="accent5"/>
                </a:solidFill>
              </a:rPr>
              <a:t>-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6 </a:t>
            </a:r>
            <a:r>
              <a:rPr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infeasible</a:t>
            </a:r>
          </a:p>
          <a:p>
            <a:pPr marL="307109" indent="-307109" defTabSz="554990">
              <a:spcBef>
                <a:spcPts val="400"/>
              </a:spcBef>
              <a:buSzPct val="57000"/>
              <a:defRPr sz="2280"/>
            </a:pPr>
            <a:endParaRPr i="1">
              <a:solidFill>
                <a:schemeClr val="accent5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398815" indent="-398815" defTabSz="554990">
              <a:spcBef>
                <a:spcPts val="4500"/>
              </a:spcBef>
              <a:defRPr sz="3230"/>
            </a:pPr>
            <a:r>
              <a:t>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path sensitive analysis</a:t>
            </a:r>
            <a:r>
              <a:t> checks feasibility, e.g., by qualifying each constraint with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path condition</a:t>
            </a:r>
          </a:p>
        </p:txBody>
      </p:sp>
      <p:sp>
        <p:nvSpPr>
          <p:cNvPr id="660" name="void f(int x) {…"/>
          <p:cNvSpPr txBox="1"/>
          <p:nvPr/>
        </p:nvSpPr>
        <p:spPr>
          <a:xfrm>
            <a:off x="7542405" y="3438270"/>
            <a:ext cx="4194205" cy="208280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void f(int x) {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  char *y;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 b="1" baseline="31999">
                <a:solidFill>
                  <a:schemeClr val="accent5"/>
                </a:solidFill>
              </a:rPr>
              <a:t>1</a:t>
            </a:r>
            <a:r>
              <a:t>if (x) </a:t>
            </a:r>
            <a:r>
              <a:rPr b="1" baseline="31999">
                <a:solidFill>
                  <a:schemeClr val="accent5"/>
                </a:solidFill>
              </a:rPr>
              <a:t>2</a:t>
            </a:r>
            <a:r>
              <a:t>y = “hello!”;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 b="1" baseline="31999">
                <a:solidFill>
                  <a:schemeClr val="accent5"/>
                </a:solidFill>
              </a:rPr>
              <a:t> </a:t>
            </a:r>
            <a:r>
              <a:t>else   </a:t>
            </a:r>
            <a:r>
              <a:rPr b="1" baseline="31999">
                <a:solidFill>
                  <a:schemeClr val="accent5"/>
                </a:solidFill>
              </a:rPr>
              <a:t>3</a:t>
            </a:r>
            <a:r>
              <a:t>y = fgets(…);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 b="1" baseline="31999">
                <a:solidFill>
                  <a:schemeClr val="accent5"/>
                </a:solidFill>
              </a:rPr>
              <a:t>4</a:t>
            </a:r>
            <a:r>
              <a:t>if (x) </a:t>
            </a:r>
            <a:r>
              <a:rPr b="1" baseline="31999">
                <a:solidFill>
                  <a:schemeClr val="accent5"/>
                </a:solidFill>
              </a:rPr>
              <a:t>5</a:t>
            </a:r>
            <a:r>
              <a:t>printf(y);</a:t>
            </a:r>
          </a:p>
          <a:p>
            <a:pPr algn="l">
              <a:defRPr sz="2200" b="1" baseline="31999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6</a:t>
            </a:r>
            <a:r>
              <a:rPr b="0" baseline="0"/>
              <a:t>}</a:t>
            </a:r>
          </a:p>
        </p:txBody>
      </p:sp>
      <p:pic>
        <p:nvPicPr>
          <p:cNvPr id="661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1487" y="4199157"/>
            <a:ext cx="1576018" cy="1045995"/>
          </a:xfrm>
          <a:prstGeom prst="rect">
            <a:avLst/>
          </a:prstGeom>
        </p:spPr>
      </p:pic>
      <p:pic>
        <p:nvPicPr>
          <p:cNvPr id="663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4212" y="4198495"/>
            <a:ext cx="1595186" cy="1047319"/>
          </a:xfrm>
          <a:prstGeom prst="rect">
            <a:avLst/>
          </a:prstGeom>
        </p:spPr>
      </p:pic>
      <p:pic>
        <p:nvPicPr>
          <p:cNvPr id="665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2995" y="4173497"/>
            <a:ext cx="1617620" cy="1097316"/>
          </a:xfrm>
          <a:prstGeom prst="rect">
            <a:avLst/>
          </a:prstGeom>
        </p:spPr>
      </p:pic>
      <p:sp>
        <p:nvSpPr>
          <p:cNvPr id="667" name="x ≠ 0 ⟹ untainted ≤ α     (segment 1-2)…"/>
          <p:cNvSpPr txBox="1"/>
          <p:nvPr/>
        </p:nvSpPr>
        <p:spPr>
          <a:xfrm>
            <a:off x="2339974" y="6968050"/>
            <a:ext cx="832485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767772" lvl="1" indent="-323272" algn="l">
              <a:spcBef>
                <a:spcPts val="500"/>
              </a:spcBef>
              <a:buSzPct val="57000"/>
              <a:buChar char="•"/>
              <a:defRPr sz="24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x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≠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0</a:t>
            </a:r>
            <a:r>
              <a:t> ⟹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    </a:t>
            </a:r>
            <a:r>
              <a:rPr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(segment 1-2)</a:t>
            </a:r>
            <a:endParaRPr>
              <a:solidFill>
                <a:schemeClr val="accent1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767772" lvl="1" indent="-323272" algn="l">
              <a:spcBef>
                <a:spcPts val="500"/>
              </a:spcBef>
              <a:buSzPct val="57000"/>
              <a:buChar char="•"/>
              <a:defRPr sz="24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x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0</a:t>
            </a:r>
            <a:r>
              <a:t> ⟹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tainted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>
                <a:solidFill>
                  <a:srgbClr val="3333CC"/>
                </a:solidFill>
              </a:rPr>
              <a:t>≤</a:t>
            </a:r>
            <a:r>
              <a:t>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        </a:t>
            </a:r>
            <a:r>
              <a:rPr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(segment 1-3)</a:t>
            </a:r>
            <a:endParaRPr>
              <a:solidFill>
                <a:schemeClr val="accent1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767772" lvl="1" indent="-323272" algn="l">
              <a:spcBef>
                <a:spcPts val="500"/>
              </a:spcBef>
              <a:buSzPct val="57000"/>
              <a:buChar char="•"/>
              <a:defRPr sz="24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x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≠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0</a:t>
            </a:r>
            <a:r>
              <a:t> ⟹ </a:t>
            </a:r>
            <a:r>
              <a:rPr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α </a:t>
            </a:r>
            <a:r>
              <a:rPr>
                <a:solidFill>
                  <a:srgbClr val="3333CC"/>
                </a:solidFill>
              </a:rPr>
              <a:t>≤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untainted</a:t>
            </a:r>
            <a:r>
              <a:rPr>
                <a:solidFill>
                  <a:schemeClr val="accent2"/>
                </a:solidFill>
              </a:rPr>
              <a:t>     </a:t>
            </a:r>
            <a:r>
              <a:rPr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(segment 4-5)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1200" y="4276636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db4e9c736e9bcefb6fd3a677006efea8</a:t>
            </a:r>
          </a:p>
        </p:txBody>
      </p:sp>
    </p:spTree>
    <p:extLst>
      <p:ext uri="{BB962C8B-B14F-4D97-AF65-F5344CB8AC3E}">
        <p14:creationId xmlns:p14="http://schemas.microsoft.com/office/powerpoint/2010/main" val="21952099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 animBg="1" advAuto="0"/>
      <p:bldP spid="661" grpId="1" animBg="1" advAuto="0"/>
      <p:bldP spid="663" grpId="0" animBg="1" advAuto="0"/>
      <p:bldP spid="663" grpId="1" animBg="1" advAuto="0"/>
      <p:bldP spid="665" grpId="0" animBg="1" advAuto="0"/>
      <p:bldP spid="665" grpId="1" animBg="1" advAuto="0"/>
      <p:bldP spid="667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tatic analysis in prac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Static analysis in practice</a:t>
            </a:r>
          </a:p>
        </p:txBody>
      </p:sp>
      <p:sp>
        <p:nvSpPr>
          <p:cNvPr id="972" name="Thoroughly check limited but useful propert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Thoroughly check limited but useful properties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Eliminate</a:t>
            </a:r>
            <a:r>
              <a:t> some categories of errors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Developers can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concentrate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on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deeper reasoning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Encourage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better development practices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Programming models that </a:t>
            </a:r>
            <a:r>
              <a:rPr>
                <a:solidFill>
                  <a:schemeClr val="accent1"/>
                </a:solidFill>
              </a:rPr>
              <a:t>avoid mistakes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Teach programmers to </a:t>
            </a:r>
            <a:r>
              <a:rPr>
                <a:solidFill>
                  <a:schemeClr val="accent1"/>
                </a:solidFill>
              </a:rPr>
              <a:t>manifest their assumptions</a:t>
            </a:r>
          </a:p>
          <a:p>
            <a:pPr marL="1266825" lvl="2" indent="-422275" defTabSz="554990">
              <a:spcBef>
                <a:spcPts val="1400"/>
              </a:spcBef>
              <a:defRPr sz="3420"/>
            </a:pPr>
            <a:r>
              <a:t>Using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annotations</a:t>
            </a:r>
            <a:r>
              <a:t> that improve tool precision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Seeing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increased commercial adoption</a:t>
            </a:r>
          </a:p>
        </p:txBody>
      </p:sp>
    </p:spTree>
    <p:extLst>
      <p:ext uri="{BB962C8B-B14F-4D97-AF65-F5344CB8AC3E}">
        <p14:creationId xmlns:p14="http://schemas.microsoft.com/office/powerpoint/2010/main" val="704034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0" build="p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tatic analysis in prac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Static analysis in practice</a:t>
            </a:r>
          </a:p>
        </p:txBody>
      </p:sp>
      <p:pic>
        <p:nvPicPr>
          <p:cNvPr id="975" name="pasted-image.tif" descr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335" y="3586584"/>
            <a:ext cx="2764786" cy="792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6" name="pasted-image.tif" descr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3717" y="4698785"/>
            <a:ext cx="2829000" cy="515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77" name="pasted-image.tif" descr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8338" y="3515087"/>
            <a:ext cx="2714989" cy="723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pasted-image.tif" descr="pasted-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8022" y="4587273"/>
            <a:ext cx="2829001" cy="4447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1" name="Group"/>
          <p:cNvGrpSpPr/>
          <p:nvPr/>
        </p:nvGrpSpPr>
        <p:grpSpPr>
          <a:xfrm>
            <a:off x="8566913" y="3360801"/>
            <a:ext cx="2217377" cy="1032571"/>
            <a:chOff x="0" y="0"/>
            <a:chExt cx="2217375" cy="1032569"/>
          </a:xfrm>
        </p:grpSpPr>
        <p:pic>
          <p:nvPicPr>
            <p:cNvPr id="979" name="pasted-image.tif" descr="pasted-image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32570" cy="1032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0" name="Fortify"/>
            <p:cNvSpPr txBox="1"/>
            <p:nvPr/>
          </p:nvSpPr>
          <p:spPr>
            <a:xfrm>
              <a:off x="785215" y="217834"/>
              <a:ext cx="1432161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Fortify</a:t>
              </a:r>
            </a:p>
          </p:txBody>
        </p:sp>
      </p:grpSp>
      <p:sp>
        <p:nvSpPr>
          <p:cNvPr id="982" name="Caveat: appearance in the above list is not an implicit endorsement, and these are only a sample of available offerings"/>
          <p:cNvSpPr txBox="1"/>
          <p:nvPr/>
        </p:nvSpPr>
        <p:spPr>
          <a:xfrm>
            <a:off x="2086150" y="9376108"/>
            <a:ext cx="924754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12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Caveat: appearance in the above list is not an implicit endorsement, and these are only a sample of available offerings</a:t>
            </a:r>
          </a:p>
        </p:txBody>
      </p:sp>
      <p:grpSp>
        <p:nvGrpSpPr>
          <p:cNvPr id="985" name="Group"/>
          <p:cNvGrpSpPr/>
          <p:nvPr/>
        </p:nvGrpSpPr>
        <p:grpSpPr>
          <a:xfrm>
            <a:off x="2300079" y="7327879"/>
            <a:ext cx="2901299" cy="792250"/>
            <a:chOff x="0" y="0"/>
            <a:chExt cx="2901297" cy="792248"/>
          </a:xfrm>
        </p:grpSpPr>
        <p:pic>
          <p:nvPicPr>
            <p:cNvPr id="983" name="pasted-image.tif" descr="pasted-image.ti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33368" cy="792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4" name="FindBugs"/>
            <p:cNvSpPr txBox="1"/>
            <p:nvPr/>
          </p:nvSpPr>
          <p:spPr>
            <a:xfrm>
              <a:off x="821647" y="97674"/>
              <a:ext cx="2079651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 i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FindBugs</a:t>
              </a:r>
            </a:p>
          </p:txBody>
        </p:sp>
      </p:grpSp>
      <p:grpSp>
        <p:nvGrpSpPr>
          <p:cNvPr id="988" name="Group"/>
          <p:cNvGrpSpPr/>
          <p:nvPr/>
        </p:nvGrpSpPr>
        <p:grpSpPr>
          <a:xfrm>
            <a:off x="5709971" y="6784203"/>
            <a:ext cx="3084062" cy="1879601"/>
            <a:chOff x="0" y="-147319"/>
            <a:chExt cx="3084060" cy="1879600"/>
          </a:xfrm>
        </p:grpSpPr>
        <p:pic>
          <p:nvPicPr>
            <p:cNvPr id="986" name="pasted-image.tif" descr="pasted-image.ti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63414" cy="1584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7" name="clang…"/>
            <p:cNvSpPr txBox="1"/>
            <p:nvPr/>
          </p:nvSpPr>
          <p:spPr>
            <a:xfrm>
              <a:off x="1146938" y="-147320"/>
              <a:ext cx="1937123" cy="187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3400" b="1" i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clang</a:t>
              </a:r>
            </a:p>
            <a:p>
              <a:pPr algn="l">
                <a:defRPr sz="3400" b="1" i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analyzer</a:t>
              </a:r>
            </a:p>
            <a:p>
              <a:pPr algn="l">
                <a:defRPr sz="1600" b="1" i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     &amp;</a:t>
              </a:r>
            </a:p>
            <a:p>
              <a:pPr algn="l">
                <a:defRPr sz="3400" b="1" i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KLEE</a:t>
              </a:r>
            </a:p>
          </p:txBody>
        </p:sp>
      </p:grpSp>
      <p:pic>
        <p:nvPicPr>
          <p:cNvPr id="989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02626" y="7446297"/>
            <a:ext cx="1713655" cy="5554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88230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" grpId="0" animBg="1" advAuto="0"/>
      <p:bldP spid="976" grpId="0" animBg="1" advAuto="0"/>
      <p:bldP spid="977" grpId="0" animBg="1" advAuto="0"/>
      <p:bldP spid="978" grpId="0" animBg="1" advAuto="0"/>
      <p:bldP spid="981" grpId="0" animBg="1" advAuto="0"/>
      <p:bldP spid="985" grpId="0" animBg="1" advAuto="0"/>
      <p:bldP spid="988" grpId="0" animBg="1" advAuto="0"/>
      <p:bldP spid="98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rrent Prac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Practice</a:t>
            </a:r>
          </a:p>
        </p:txBody>
      </p:sp>
      <p:sp>
        <p:nvSpPr>
          <p:cNvPr id="432" name="Testing: Check correctness on set of inputs…"/>
          <p:cNvSpPr txBox="1">
            <a:spLocks noGrp="1"/>
          </p:cNvSpPr>
          <p:nvPr>
            <p:ph type="body" sz="half" idx="1"/>
          </p:nvPr>
        </p:nvSpPr>
        <p:spPr>
          <a:xfrm>
            <a:off x="952500" y="5131794"/>
            <a:ext cx="11099800" cy="375820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Testing: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Check correctness on set of inputs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2"/>
                </a:solidFill>
              </a:rPr>
              <a:t>Benefits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: Concrete failure proves issue, aids fix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</a:rPr>
              <a:t>Drawbacks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: Expensive, difficult, coverage? 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No guarantees</a:t>
            </a:r>
          </a:p>
        </p:txBody>
      </p:sp>
      <p:grpSp>
        <p:nvGrpSpPr>
          <p:cNvPr id="444" name="Group"/>
          <p:cNvGrpSpPr/>
          <p:nvPr/>
        </p:nvGrpSpPr>
        <p:grpSpPr>
          <a:xfrm>
            <a:off x="2064385" y="3153061"/>
            <a:ext cx="9298638" cy="1742823"/>
            <a:chOff x="0" y="0"/>
            <a:chExt cx="9298636" cy="1742822"/>
          </a:xfrm>
        </p:grpSpPr>
        <p:sp>
          <p:nvSpPr>
            <p:cNvPr id="433" name="inputs"/>
            <p:cNvSpPr txBox="1"/>
            <p:nvPr/>
          </p:nvSpPr>
          <p:spPr>
            <a:xfrm>
              <a:off x="0" y="335442"/>
              <a:ext cx="872604" cy="45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487680">
                <a:defRPr sz="2000" i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inputs</a:t>
              </a:r>
            </a:p>
          </p:txBody>
        </p:sp>
        <p:sp>
          <p:nvSpPr>
            <p:cNvPr id="434" name="Arrow"/>
            <p:cNvSpPr/>
            <p:nvPr/>
          </p:nvSpPr>
          <p:spPr>
            <a:xfrm>
              <a:off x="1066950" y="311193"/>
              <a:ext cx="484978" cy="618348"/>
            </a:xfrm>
            <a:prstGeom prst="rightArrow">
              <a:avLst>
                <a:gd name="adj1" fmla="val 50000"/>
                <a:gd name="adj2" fmla="val 23438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" name="Arrow"/>
            <p:cNvSpPr/>
            <p:nvPr/>
          </p:nvSpPr>
          <p:spPr>
            <a:xfrm>
              <a:off x="5140761" y="311193"/>
              <a:ext cx="484978" cy="618348"/>
            </a:xfrm>
            <a:prstGeom prst="rightArrow">
              <a:avLst>
                <a:gd name="adj1" fmla="val 50000"/>
                <a:gd name="adj2" fmla="val 23438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6" name="outputs"/>
            <p:cNvSpPr txBox="1"/>
            <p:nvPr/>
          </p:nvSpPr>
          <p:spPr>
            <a:xfrm>
              <a:off x="3976815" y="335442"/>
              <a:ext cx="1024159" cy="45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487680">
                <a:defRPr sz="2000" i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outputs</a:t>
              </a:r>
            </a:p>
          </p:txBody>
        </p:sp>
        <p:sp>
          <p:nvSpPr>
            <p:cNvPr id="437" name="program"/>
            <p:cNvSpPr txBox="1"/>
            <p:nvPr/>
          </p:nvSpPr>
          <p:spPr>
            <a:xfrm>
              <a:off x="1789285" y="1290726"/>
              <a:ext cx="1158399" cy="45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487680">
                <a:defRPr sz="2000" u="sng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program</a:t>
              </a:r>
            </a:p>
          </p:txBody>
        </p:sp>
        <p:sp>
          <p:nvSpPr>
            <p:cNvPr id="438" name="Is it correct?"/>
            <p:cNvSpPr txBox="1"/>
            <p:nvPr/>
          </p:nvSpPr>
          <p:spPr>
            <a:xfrm>
              <a:off x="7523212" y="335442"/>
              <a:ext cx="1775425" cy="45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487680">
                <a:defRPr sz="20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Is it correct?</a:t>
              </a:r>
            </a:p>
          </p:txBody>
        </p:sp>
        <p:sp>
          <p:nvSpPr>
            <p:cNvPr id="439" name="oracle"/>
            <p:cNvSpPr txBox="1"/>
            <p:nvPr/>
          </p:nvSpPr>
          <p:spPr>
            <a:xfrm>
              <a:off x="5804947" y="1290726"/>
              <a:ext cx="871864" cy="45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487680">
                <a:defRPr sz="2000" u="sng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oracle</a:t>
              </a:r>
            </a:p>
          </p:txBody>
        </p:sp>
        <p:sp>
          <p:nvSpPr>
            <p:cNvPr id="440" name="Arrow"/>
            <p:cNvSpPr/>
            <p:nvPr/>
          </p:nvSpPr>
          <p:spPr>
            <a:xfrm>
              <a:off x="6886679" y="311193"/>
              <a:ext cx="484979" cy="618348"/>
            </a:xfrm>
            <a:prstGeom prst="rightArrow">
              <a:avLst>
                <a:gd name="adj1" fmla="val 50000"/>
                <a:gd name="adj2" fmla="val 23438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1" name="register char *q;…"/>
            <p:cNvSpPr/>
            <p:nvPr/>
          </p:nvSpPr>
          <p:spPr>
            <a:xfrm>
              <a:off x="1634777" y="127482"/>
              <a:ext cx="1448101" cy="977687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register char *q;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char inp[MAXLINE];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char cmdbuf[MAXLINE];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ENVELOPE BlankEnvelope;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void help __P((char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void settime __P((ENVELOPE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bool enoughdiskspace __P((long));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int runinchild __P((char *, ENVELOPE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  <p:sp>
          <p:nvSpPr>
            <p:cNvPr id="442" name="Arrow"/>
            <p:cNvSpPr/>
            <p:nvPr/>
          </p:nvSpPr>
          <p:spPr>
            <a:xfrm>
              <a:off x="3335789" y="311193"/>
              <a:ext cx="484978" cy="618348"/>
            </a:xfrm>
            <a:prstGeom prst="rightArrow">
              <a:avLst>
                <a:gd name="adj1" fmla="val 50000"/>
                <a:gd name="adj2" fmla="val 23438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443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36825" y="0"/>
              <a:ext cx="1198300" cy="1327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for Software Assurance"/>
          <p:cNvSpPr txBox="1"/>
          <p:nvPr/>
        </p:nvSpPr>
        <p:spPr>
          <a:xfrm>
            <a:off x="7106425" y="2166575"/>
            <a:ext cx="456882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for Software Assurance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roup"/>
          <p:cNvGrpSpPr/>
          <p:nvPr/>
        </p:nvGrpSpPr>
        <p:grpSpPr>
          <a:xfrm>
            <a:off x="5728672" y="5392680"/>
            <a:ext cx="7078384" cy="3905674"/>
            <a:chOff x="0" y="0"/>
            <a:chExt cx="7078382" cy="3905672"/>
          </a:xfrm>
        </p:grpSpPr>
        <p:sp>
          <p:nvSpPr>
            <p:cNvPr id="447" name="register char *q;…"/>
            <p:cNvSpPr txBox="1"/>
            <p:nvPr/>
          </p:nvSpPr>
          <p:spPr>
            <a:xfrm>
              <a:off x="0" y="477"/>
              <a:ext cx="2890579" cy="3833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register char *q;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char inp[MAXLINE];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char cmdbuf[MAXLINE];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ENVELOPE BlankEnvelope;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void help __P((char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void settime __P((ENVELOPE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bool enoughdiskspace __P((long));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int runinchild __P((char *, ENVELOPE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void checksmtpattack __P((volatile int *, int, char *, ENVELOPE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if (fileno(OutChannel) != fileno(stdout))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/* arrange for debugging output to go to remote host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(void) dup2(fileno(OutChannel), fileno(stdout));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settime(e);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peerhostname = RealHostName;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if (peerhostname == NULL)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peerhostname = "localhost";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CurHostName = peerhostname;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CurSmtpClient = macvalue('_', e);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if (CurSmtpClient == NULL)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CurSmtpClient = CurHostName;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setproctitle("server %s startup", CurSmtpClient);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#if DAEMON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if (LogLevel &gt; 11)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/* log connection information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sm_syslog(LOG_INFO, NOQID,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"SMTP connect from %.100s (%.100s)",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CurSmtpClient, anynet_ntoa(&amp;RealHostAddr));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#endif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/* output the first line, inserting "ESMTP" as second word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expand(SmtpGreeting, inp, sizeof inp, e);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p = strchr(inp, '\n');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if (p != NULL)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*p++ = '\0';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id = strchr(inp, ' ');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if (id == NULL)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id = &amp;inp[strlen(inp)];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cmd = p == NULL ? "220 %.*s ESMTP%s" : "220-%.*s ESMTP%s";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message(cmd, id - inp, inp, id);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/* output remaining lines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while ((id = p) != NULL &amp;&amp; (p = strchr(id, '\n')) != NULL)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*p++ = '\0';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if (isascii(*id) &amp;&amp; isspace(*id))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</a:p>
          </p:txBody>
        </p:sp>
        <p:sp>
          <p:nvSpPr>
            <p:cNvPr id="448" name="cmd &lt; &amp;cmdbuf[sizeof cmdbuf - 2])…"/>
            <p:cNvSpPr txBox="1"/>
            <p:nvPr/>
          </p:nvSpPr>
          <p:spPr>
            <a:xfrm>
              <a:off x="2567704" y="0"/>
              <a:ext cx="2584901" cy="3761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cmd &lt; &amp;cmdbuf[sizeof cmdbuf - 2])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*cmd++ = *p++;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*cmd = '\0';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/* throw away leading whitespace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while (isascii(*p) &amp;&amp; isspace(*p))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p++;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/* decode command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for (c = CmdTab; c-&gt;cmdname != NULL; c++)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if (!strcasecmp(c-&gt;cmdname, cmdbuf))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break;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/* reset errors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errno = 0;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/*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**  Process command.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**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**  If we are running as a null server, return 550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**  to everything.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if (nullserver)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switch (c-&gt;cmdcode)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case CMDQUIT: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case CMDHELO: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case CMDEHLO: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case CMDNOOP: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/* process normally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break;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default: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if (++badcommands &gt; MAXBADCOMMANDS)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sleep(1);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usrerr("550 Access denied");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continue;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/* non-null server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switch (c-&gt;cmdcode)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case CMDMAIL: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case CMDEXPN: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case CMDVRFY: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</a:p>
          </p:txBody>
        </p:sp>
        <p:sp>
          <p:nvSpPr>
            <p:cNvPr id="449" name="while (isascii(*p) &amp;&amp; isspace(*p))…"/>
            <p:cNvSpPr txBox="1"/>
            <p:nvPr/>
          </p:nvSpPr>
          <p:spPr>
            <a:xfrm>
              <a:off x="4493483" y="955"/>
              <a:ext cx="2584900" cy="3904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while (isascii(*p) &amp;&amp; isspace(*p))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p++;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if (*p == '\0')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break;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kp = p;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/* skip to the value portion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while ((isascii(*p) &amp;&amp; isalnum(*p)) || *p == '-')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p++;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if (*p == '=')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*p++ = '\0';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vp = p;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/* skip to the end of the value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while (*p != '\0' &amp;&amp; *p != ' ' &amp;&amp;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!(isascii(*p) &amp;&amp; iscntrl(*p)) &amp;&amp;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*p != '=')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  p++;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if (*p != '\0')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*p++ = '\0';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if (tTd(19, 1))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printf("RCPT: got arg %s=\"%s\"\n", kp,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  vp == NULL ? "&lt;null&gt;" : vp);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rcpt_esmtp_args(a, kp, vp, e);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if (Errors &gt; 0)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break;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if (Errors &gt; 0)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break;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/* save in recipient list after ESMTP mods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a = recipient(a, &amp;e-&gt;e_sendqueue, 0, e);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if (Errors &gt; 0)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break;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/* no errors during parsing, but might be a duplicate */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e-&gt;e_to = a-&gt;q_paddr;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if (!bitset(QBADADDR, a-&gt;q_flags))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message("250 Recipient ok%s",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bitset(QQUEUEUP, a-&gt;q_flags) ?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  " (will queue)" : "");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nrcpts++;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}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else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{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/* punt -- should keep message in ADDRESS.... */</a:t>
              </a:r>
            </a:p>
          </p:txBody>
        </p:sp>
      </p:grpSp>
      <p:sp>
        <p:nvSpPr>
          <p:cNvPr id="451" name="Current Prac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Practice</a:t>
            </a:r>
          </a:p>
        </p:txBody>
      </p:sp>
      <p:sp>
        <p:nvSpPr>
          <p:cNvPr id="452" name="Code audit: Convince someone your code is correct…"/>
          <p:cNvSpPr txBox="1">
            <a:spLocks noGrp="1"/>
          </p:cNvSpPr>
          <p:nvPr>
            <p:ph type="body" sz="half" idx="1"/>
          </p:nvPr>
        </p:nvSpPr>
        <p:spPr>
          <a:xfrm>
            <a:off x="723187" y="2737992"/>
            <a:ext cx="11558427" cy="362727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Code audit: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Convince someone your code is correct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2"/>
                </a:solidFill>
              </a:rPr>
              <a:t>Benefit: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Humans can generalize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</a:rPr>
              <a:t>Drawbacks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: Expensive, hard, no guarantees</a:t>
            </a:r>
          </a:p>
        </p:txBody>
      </p:sp>
      <p:pic>
        <p:nvPicPr>
          <p:cNvPr id="45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692" y="7292868"/>
            <a:ext cx="1864361" cy="1955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6" name="Group"/>
          <p:cNvGrpSpPr/>
          <p:nvPr/>
        </p:nvGrpSpPr>
        <p:grpSpPr>
          <a:xfrm>
            <a:off x="3124177" y="6828302"/>
            <a:ext cx="1256507" cy="1597508"/>
            <a:chOff x="0" y="0"/>
            <a:chExt cx="1256506" cy="1597507"/>
          </a:xfrm>
        </p:grpSpPr>
        <p:sp>
          <p:nvSpPr>
            <p:cNvPr id="454" name="Quote Bubble"/>
            <p:cNvSpPr/>
            <p:nvPr/>
          </p:nvSpPr>
          <p:spPr>
            <a:xfrm>
              <a:off x="0" y="0"/>
              <a:ext cx="1256507" cy="9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47" y="0"/>
                  </a:moveTo>
                  <a:cubicBezTo>
                    <a:pt x="3020" y="0"/>
                    <a:pt x="0" y="4027"/>
                    <a:pt x="0" y="8998"/>
                  </a:cubicBezTo>
                  <a:lnTo>
                    <a:pt x="0" y="10199"/>
                  </a:lnTo>
                  <a:cubicBezTo>
                    <a:pt x="0" y="13183"/>
                    <a:pt x="1100" y="15813"/>
                    <a:pt x="2777" y="17451"/>
                  </a:cubicBezTo>
                  <a:lnTo>
                    <a:pt x="1262" y="21600"/>
                  </a:lnTo>
                  <a:lnTo>
                    <a:pt x="5820" y="19080"/>
                  </a:lnTo>
                  <a:cubicBezTo>
                    <a:pt x="6126" y="19137"/>
                    <a:pt x="6429" y="19207"/>
                    <a:pt x="6747" y="19207"/>
                  </a:cubicBezTo>
                  <a:lnTo>
                    <a:pt x="14853" y="19207"/>
                  </a:lnTo>
                  <a:cubicBezTo>
                    <a:pt x="18580" y="19207"/>
                    <a:pt x="21600" y="15171"/>
                    <a:pt x="21600" y="10199"/>
                  </a:cubicBezTo>
                  <a:lnTo>
                    <a:pt x="21600" y="8998"/>
                  </a:lnTo>
                  <a:cubicBezTo>
                    <a:pt x="21600" y="4027"/>
                    <a:pt x="18580" y="0"/>
                    <a:pt x="14853" y="0"/>
                  </a:cubicBezTo>
                  <a:lnTo>
                    <a:pt x="6747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defTabSz="487680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455" name="???"/>
            <p:cNvSpPr txBox="1"/>
            <p:nvPr/>
          </p:nvSpPr>
          <p:spPr>
            <a:xfrm>
              <a:off x="183986" y="122657"/>
              <a:ext cx="888463" cy="1474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defTabSz="48768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???</a:t>
              </a:r>
            </a:p>
          </p:txBody>
        </p:sp>
      </p:grpSp>
      <p:sp>
        <p:nvSpPr>
          <p:cNvPr id="457" name="(continued)"/>
          <p:cNvSpPr txBox="1"/>
          <p:nvPr/>
        </p:nvSpPr>
        <p:spPr>
          <a:xfrm>
            <a:off x="8937993" y="2070528"/>
            <a:ext cx="229669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(continued)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1" build="p" bldLvl="5" animBg="1" advAuto="0"/>
      <p:bldP spid="453" grpId="2" animBg="1" advAuto="0"/>
      <p:bldP spid="456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How can we do better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499" indent="-444499">
              <a:defRPr sz="4600"/>
            </a:lvl1pPr>
          </a:lstStyle>
          <a:p>
            <a:r>
              <a:t>How can we do better?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tatic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Static analysis</a:t>
            </a:r>
          </a:p>
        </p:txBody>
      </p:sp>
      <p:sp>
        <p:nvSpPr>
          <p:cNvPr id="467" name="Analyze program’s code without running 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t>Analyze program’s code without running it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In a sense, ask a computer to do code review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Benefit: </a:t>
            </a:r>
            <a:r>
              <a:t>(much)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higher coverage</a:t>
            </a:r>
          </a:p>
          <a:p>
            <a:pPr marL="1112866" lvl="2" indent="-392776" defTabSz="473201">
              <a:spcBef>
                <a:spcPts val="400"/>
              </a:spcBef>
              <a:buSzPct val="57000"/>
              <a:buChar char="–"/>
              <a:defRPr sz="2916"/>
            </a:pPr>
            <a:r>
              <a:t>Reason about many possible runs of the program</a:t>
            </a:r>
          </a:p>
          <a:p>
            <a:pPr marL="1472911" lvl="3" indent="-392776" defTabSz="473201">
              <a:spcBef>
                <a:spcPts val="400"/>
              </a:spcBef>
              <a:buSzPct val="57000"/>
              <a:buChar char="–"/>
              <a:defRPr sz="2916"/>
            </a:pPr>
            <a:r>
              <a:t>Sometimes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all of them</a:t>
            </a:r>
            <a:r>
              <a:t>, providing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guarantee</a:t>
            </a:r>
          </a:p>
          <a:p>
            <a:pPr marL="1112866" lvl="2" indent="-392776" defTabSz="473201">
              <a:spcBef>
                <a:spcPts val="400"/>
              </a:spcBef>
              <a:buSzPct val="57000"/>
              <a:buChar char="–"/>
              <a:defRPr sz="2916"/>
            </a:pPr>
            <a:r>
              <a:t>Reason about incomplete programs (e.g., libraries)</a:t>
            </a:r>
          </a:p>
          <a:p>
            <a:pPr marL="360045" indent="-360045" defTabSz="473201">
              <a:spcBef>
                <a:spcPts val="3400"/>
              </a:spcBef>
              <a:defRPr sz="2916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Drawbacks: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Can only analyze limited properties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May miss some errors, or have false alarms</a:t>
            </a:r>
          </a:p>
          <a:p>
            <a:pPr marL="720090" lvl="1" indent="-360045" defTabSz="473201">
              <a:spcBef>
                <a:spcPts val="1200"/>
              </a:spcBef>
              <a:defRPr sz="2916"/>
            </a:pPr>
            <a:r>
              <a:t>Can be time- and resource-consuming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he Halting Probl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Halting Problem</a:t>
            </a:r>
          </a:p>
        </p:txBody>
      </p:sp>
      <p:sp>
        <p:nvSpPr>
          <p:cNvPr id="470" name="Can we write an analyzer that can prove, for any program P and inputs to it, P will terminate?…"/>
          <p:cNvSpPr txBox="1">
            <a:spLocks noGrp="1"/>
          </p:cNvSpPr>
          <p:nvPr>
            <p:ph type="body" idx="1"/>
          </p:nvPr>
        </p:nvSpPr>
        <p:spPr>
          <a:xfrm>
            <a:off x="952500" y="4426747"/>
            <a:ext cx="11099800" cy="4712976"/>
          </a:xfrm>
          <a:prstGeom prst="rect">
            <a:avLst/>
          </a:prstGeom>
        </p:spPr>
        <p:txBody>
          <a:bodyPr/>
          <a:lstStyle/>
          <a:p>
            <a:r>
              <a:t>Can we write an analyzer that can prove, for any program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 and inputs to it,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 will terminate?</a:t>
            </a:r>
          </a:p>
          <a:p>
            <a:pPr lvl="1"/>
            <a:r>
              <a:t>Doing so is called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halting problem</a:t>
            </a:r>
          </a:p>
          <a:p>
            <a:pPr lvl="1"/>
            <a:r>
              <a:t>Unfortunately, this is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undecidable: </a:t>
            </a:r>
            <a:r>
              <a:t>any analyzer will fail to produce an answer for at least some programs and/or inputs</a:t>
            </a:r>
          </a:p>
        </p:txBody>
      </p:sp>
      <p:sp>
        <p:nvSpPr>
          <p:cNvPr id="471" name="program P"/>
          <p:cNvSpPr txBox="1"/>
          <p:nvPr/>
        </p:nvSpPr>
        <p:spPr>
          <a:xfrm>
            <a:off x="3343319" y="3876564"/>
            <a:ext cx="1308191" cy="378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487680">
              <a:defRPr sz="2000" u="sng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program</a:t>
            </a:r>
            <a:r>
              <a:rPr b="1" i="1" u="none">
                <a:latin typeface="Times New Roman"/>
                <a:ea typeface="Times New Roman"/>
                <a:cs typeface="Times New Roman"/>
                <a:sym typeface="Times New Roman"/>
              </a:rPr>
              <a:t> P</a:t>
            </a:r>
          </a:p>
        </p:txBody>
      </p:sp>
      <p:sp>
        <p:nvSpPr>
          <p:cNvPr id="472" name="analyzer"/>
          <p:cNvSpPr txBox="1"/>
          <p:nvPr/>
        </p:nvSpPr>
        <p:spPr>
          <a:xfrm>
            <a:off x="6165034" y="3876564"/>
            <a:ext cx="970340" cy="378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487680">
              <a:defRPr sz="20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analyzer</a:t>
            </a:r>
          </a:p>
        </p:txBody>
      </p:sp>
      <p:grpSp>
        <p:nvGrpSpPr>
          <p:cNvPr id="478" name="Group"/>
          <p:cNvGrpSpPr/>
          <p:nvPr/>
        </p:nvGrpSpPr>
        <p:grpSpPr>
          <a:xfrm>
            <a:off x="3258136" y="2449618"/>
            <a:ext cx="7768845" cy="1471205"/>
            <a:chOff x="0" y="0"/>
            <a:chExt cx="7768844" cy="1471204"/>
          </a:xfrm>
        </p:grpSpPr>
        <p:sp>
          <p:nvSpPr>
            <p:cNvPr id="473" name="Always terminates?"/>
            <p:cNvSpPr txBox="1"/>
            <p:nvPr/>
          </p:nvSpPr>
          <p:spPr>
            <a:xfrm>
              <a:off x="4796528" y="371719"/>
              <a:ext cx="2972317" cy="500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487680">
                <a:defRPr sz="20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Always terminates?</a:t>
              </a:r>
            </a:p>
          </p:txBody>
        </p:sp>
        <p:sp>
          <p:nvSpPr>
            <p:cNvPr id="474" name="Arrow"/>
            <p:cNvSpPr/>
            <p:nvPr/>
          </p:nvSpPr>
          <p:spPr>
            <a:xfrm>
              <a:off x="4091156" y="344848"/>
              <a:ext cx="537427" cy="685219"/>
            </a:xfrm>
            <a:prstGeom prst="rightArrow">
              <a:avLst>
                <a:gd name="adj1" fmla="val 50000"/>
                <a:gd name="adj2" fmla="val 23438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5" name="register char *q;…"/>
            <p:cNvSpPr/>
            <p:nvPr/>
          </p:nvSpPr>
          <p:spPr>
            <a:xfrm>
              <a:off x="0" y="141269"/>
              <a:ext cx="1604707" cy="108342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register char *q;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char inp[MAXLINE];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char cmdbuf[MAXLINE];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ENVELOPE BlankEnvelope;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void help __P((char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void settime __P((ENVELOPE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bool enoughdiskspace __P((long));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extern int runinchild __P((char *, ENVELOPE *));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  <a:p>
              <a:pPr algn="l" defTabSz="487680">
                <a:defRPr sz="4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  <p:sp>
          <p:nvSpPr>
            <p:cNvPr id="476" name="Arrow"/>
            <p:cNvSpPr/>
            <p:nvPr/>
          </p:nvSpPr>
          <p:spPr>
            <a:xfrm>
              <a:off x="1884969" y="344848"/>
              <a:ext cx="537427" cy="685219"/>
            </a:xfrm>
            <a:prstGeom prst="rightArrow">
              <a:avLst>
                <a:gd name="adj1" fmla="val 50000"/>
                <a:gd name="adj2" fmla="val 23438"/>
              </a:avLst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l" defTabSz="4876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477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95320" y="0"/>
              <a:ext cx="1327891" cy="1471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9" name="Some material inspired by work of Matt Might: http://matt.might.net/articles/intro-static-analysis/"/>
          <p:cNvSpPr txBox="1"/>
          <p:nvPr/>
        </p:nvSpPr>
        <p:spPr>
          <a:xfrm>
            <a:off x="1878627" y="9311060"/>
            <a:ext cx="924754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200" i="1">
                <a:latin typeface="Helvetica"/>
                <a:ea typeface="Helvetica"/>
                <a:cs typeface="Helvetica"/>
                <a:sym typeface="Helvetica"/>
              </a:defRPr>
            </a:pPr>
            <a:r>
              <a:t>Some material inspired by work of Matt Might: </a:t>
            </a:r>
            <a:r>
              <a:rPr u="sng">
                <a:hlinkClick r:id="rId3"/>
              </a:rPr>
              <a:t>http://matt.might.net/articles/intro-static-analysis/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heck other properties instead?"/>
          <p:cNvSpPr txBox="1">
            <a:spLocks noGrp="1"/>
          </p:cNvSpPr>
          <p:nvPr>
            <p:ph type="title"/>
          </p:nvPr>
        </p:nvSpPr>
        <p:spPr>
          <a:xfrm>
            <a:off x="318325" y="444500"/>
            <a:ext cx="12368150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Check other properties instead?</a:t>
            </a:r>
          </a:p>
        </p:txBody>
      </p:sp>
      <p:sp>
        <p:nvSpPr>
          <p:cNvPr id="485" name="Perhaps security-related properties are feasibl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700104"/>
          </a:xfrm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Perhaps security-related properties are feasible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E.g., that all accesses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a[i]</a:t>
            </a:r>
            <a:r>
              <a:t> are in bounds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But</a:t>
            </a:r>
            <a:r>
              <a:t> these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properties can be converted into the halting problem</a:t>
            </a:r>
            <a:r>
              <a:t> by transforming the program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A perfect array bounds checker could solve the halting problem, which is impossible!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Other undecidable properties (Rice’s theorem)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Does this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SQL string</a:t>
            </a:r>
            <a:r>
              <a:t> come from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tainted source</a:t>
            </a:r>
            <a:r>
              <a:t>?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Is this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pointer used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after</a:t>
            </a:r>
            <a:r>
              <a:t> its memory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freed</a:t>
            </a:r>
            <a:r>
              <a:t>?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Do any variables experience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data races</a:t>
            </a:r>
            <a: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o is static analysis impossible?"/>
          <p:cNvSpPr txBox="1">
            <a:spLocks noGrp="1"/>
          </p:cNvSpPr>
          <p:nvPr>
            <p:ph type="title"/>
          </p:nvPr>
        </p:nvSpPr>
        <p:spPr>
          <a:xfrm>
            <a:off x="249103" y="444500"/>
            <a:ext cx="12506594" cy="2159000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r>
              <a:t>So is static analysis impossible?</a:t>
            </a:r>
          </a:p>
        </p:txBody>
      </p:sp>
      <p:sp>
        <p:nvSpPr>
          <p:cNvPr id="491" name="Perfect static analysis is not possible…"/>
          <p:cNvSpPr txBox="1">
            <a:spLocks noGrp="1"/>
          </p:cNvSpPr>
          <p:nvPr>
            <p:ph type="body" idx="1"/>
          </p:nvPr>
        </p:nvSpPr>
        <p:spPr>
          <a:xfrm>
            <a:off x="761981" y="2609850"/>
            <a:ext cx="11480838" cy="6286500"/>
          </a:xfrm>
          <a:prstGeom prst="rect">
            <a:avLst/>
          </a:prstGeom>
        </p:spPr>
        <p:txBody>
          <a:bodyPr/>
          <a:lstStyle/>
          <a:p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Perfect</a:t>
            </a:r>
            <a:r>
              <a:t> static analysis is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not possible</a:t>
            </a:r>
            <a:endParaRPr>
              <a:solidFill>
                <a:schemeClr val="accent5"/>
              </a:solidFill>
            </a:endParaRPr>
          </a:p>
          <a:p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Useful</a:t>
            </a:r>
            <a:r>
              <a:t> static analysis is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perfectly possible</a:t>
            </a:r>
            <a:r>
              <a:t>, despite</a:t>
            </a:r>
          </a:p>
          <a:p>
            <a:pPr marL="1058333" lvl="1" indent="-423333">
              <a:buSzPct val="100000"/>
              <a:buAutoNum type="arabicPeriod"/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Nontermination</a:t>
            </a:r>
            <a:r>
              <a:t> - analyzer never terminates, or</a:t>
            </a:r>
          </a:p>
          <a:p>
            <a:pPr marL="1058333" lvl="1" indent="-423333">
              <a:buSzPct val="100000"/>
              <a:buAutoNum type="arabicPeriod"/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False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alarms</a:t>
            </a:r>
            <a:r>
              <a:t> - claimed errors are not really errors, or</a:t>
            </a:r>
          </a:p>
          <a:p>
            <a:pPr marL="1058333" lvl="1" indent="-423333">
              <a:buSzPct val="100000"/>
              <a:buAutoNum type="arabicPeriod"/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Missed errors</a:t>
            </a:r>
            <a:r>
              <a:t> - no error reports ≠ error free</a:t>
            </a:r>
          </a:p>
          <a:p>
            <a:r>
              <a:t>Nonterminating analyses are confusing, so tools tend to exhibit only false alarms and/or missed errors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2702</Words>
  <Application>Microsoft Office PowerPoint</Application>
  <PresentationFormat>Custom</PresentationFormat>
  <Paragraphs>478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White</vt:lpstr>
      <vt:lpstr>Static Analysis</vt:lpstr>
      <vt:lpstr>Static analysis</vt:lpstr>
      <vt:lpstr>Current Practice</vt:lpstr>
      <vt:lpstr>Current Practice</vt:lpstr>
      <vt:lpstr>PowerPoint Presentation</vt:lpstr>
      <vt:lpstr>Static analysis</vt:lpstr>
      <vt:lpstr>The Halting Problem</vt:lpstr>
      <vt:lpstr>Check other properties instead?</vt:lpstr>
      <vt:lpstr>So is static analysis impossible?</vt:lpstr>
      <vt:lpstr>Completeness</vt:lpstr>
      <vt:lpstr>Stepping back</vt:lpstr>
      <vt:lpstr>The Art of Static Analysis</vt:lpstr>
      <vt:lpstr>Adding some depth: Taint (flow) analysis</vt:lpstr>
      <vt:lpstr>Tainted Flow Analysis</vt:lpstr>
      <vt:lpstr>Recall: Format String Attack</vt:lpstr>
      <vt:lpstr>The problem, in types</vt:lpstr>
      <vt:lpstr>Analyzing taint flows</vt:lpstr>
      <vt:lpstr>Legal Flow</vt:lpstr>
      <vt:lpstr>Analysis Approach</vt:lpstr>
      <vt:lpstr>Example Analysis</vt:lpstr>
      <vt:lpstr>Taint Analysis: Adding  Sensitivity</vt:lpstr>
      <vt:lpstr>But what about?</vt:lpstr>
      <vt:lpstr>Flow Sensitivity</vt:lpstr>
      <vt:lpstr>Reworked Example</vt:lpstr>
      <vt:lpstr>Handling conditionals</vt:lpstr>
      <vt:lpstr>Multiple Conditionals</vt:lpstr>
      <vt:lpstr>Path Sensitivity</vt:lpstr>
      <vt:lpstr>Static analysis in practice</vt:lpstr>
      <vt:lpstr>Static analysis in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Analysis</dc:title>
  <dc:creator>Dachman</dc:creator>
  <cp:lastModifiedBy>Dachman</cp:lastModifiedBy>
  <cp:revision>11</cp:revision>
  <dcterms:modified xsi:type="dcterms:W3CDTF">2017-09-25T20:45:15Z</dcterms:modified>
</cp:coreProperties>
</file>