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62" r:id="rId3"/>
    <p:sldId id="363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</p:sldIdLst>
  <p:sldSz cx="13004800" cy="9753600"/>
  <p:notesSz cx="6985000" cy="92837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00" autoAdjust="0"/>
  </p:normalViewPr>
  <p:slideViewPr>
    <p:cSldViewPr>
      <p:cViewPr>
        <p:scale>
          <a:sx n="62" d="100"/>
          <a:sy n="62" d="100"/>
        </p:scale>
        <p:origin x="-1260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9D3E4C1-D20F-4128-B4A4-4AE344777B3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E4191ED-CF93-4C7B-BE13-CAC4585A7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3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</p:spPr>
        <p:txBody>
          <a:bodyPr lIns="92958" tIns="46479" rIns="92958" bIns="46479"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931334" y="4409758"/>
            <a:ext cx="5122333" cy="4177665"/>
          </a:xfrm>
          <a:prstGeom prst="rect">
            <a:avLst/>
          </a:prstGeom>
        </p:spPr>
        <p:txBody>
          <a:bodyPr lIns="92958" tIns="46479" rIns="92958" bIns="4647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291494/Breaking_the_Memory_Secrecy_Assump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endParaRPr u="sng" dirty="0">
              <a:hlinkClick r:id="rId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8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1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7" name="Shape 10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3767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228850"/>
            <a:ext cx="11099800" cy="6639025"/>
          </a:xfrm>
          <a:prstGeom prst="rect">
            <a:avLst/>
          </a:prstGeom>
        </p:spPr>
        <p:txBody>
          <a:bodyPr anchor="t"/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84821" indent="-384821">
              <a:spcBef>
                <a:spcPts val="500"/>
              </a:spcBef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1500"/>
              </a:spcBef>
            </a:lvl2pPr>
            <a:lvl3pPr>
              <a:spcBef>
                <a:spcPts val="1500"/>
              </a:spcBef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myhardhatstickers.com/img/lg/H/Everybody-Safety-Hard-Hat-Label-HH-0115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y1.staticflickr.com/6127/5953402062_a2e35ff01b_z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dforums.net/wallpapers/data/2/DontPanic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lehigh.edu/~gtan/projects/upr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void-Huge-Ships-John-Trimmer/dp/08703343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png" descr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320408" y="2209800"/>
            <a:ext cx="5080001" cy="5080000"/>
          </a:xfrm>
          <a:prstGeom prst="rect">
            <a:avLst/>
          </a:prstGeom>
        </p:spPr>
      </p:pic>
      <p:sp>
        <p:nvSpPr>
          <p:cNvPr id="310" name="Memory safety, continued again"/>
          <p:cNvSpPr txBox="1">
            <a:spLocks noGrp="1"/>
          </p:cNvSpPr>
          <p:nvPr>
            <p:ph type="title"/>
          </p:nvPr>
        </p:nvSpPr>
        <p:spPr>
          <a:xfrm>
            <a:off x="670107" y="1419773"/>
            <a:ext cx="5898785" cy="4753547"/>
          </a:xfrm>
          <a:prstGeom prst="rect">
            <a:avLst/>
          </a:prstGeom>
        </p:spPr>
        <p:txBody>
          <a:bodyPr/>
          <a:lstStyle>
            <a:lvl1pPr>
              <a:defRPr sz="71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Memory safety, continued again</a:t>
            </a:r>
          </a:p>
        </p:txBody>
      </p:sp>
      <p:sp>
        <p:nvSpPr>
          <p:cNvPr id="311" name="With material from Mike Hicks and Dave Levin"/>
          <p:cNvSpPr txBox="1">
            <a:spLocks noGrp="1"/>
          </p:cNvSpPr>
          <p:nvPr>
            <p:ph type="body" sz="quarter" idx="1"/>
          </p:nvPr>
        </p:nvSpPr>
        <p:spPr>
          <a:xfrm>
            <a:off x="952500" y="6380501"/>
            <a:ext cx="5334000" cy="116187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dirty="0"/>
              <a:t>With material from Mike </a:t>
            </a:r>
            <a:r>
              <a:rPr dirty="0" smtClean="0"/>
              <a:t>Hicks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Dave </a:t>
            </a:r>
            <a:r>
              <a:rPr dirty="0" smtClean="0"/>
              <a:t>Levin</a:t>
            </a:r>
            <a:r>
              <a:rPr lang="en-US" dirty="0" smtClean="0"/>
              <a:t> and Michelle </a:t>
            </a:r>
            <a:r>
              <a:rPr lang="en-US" dirty="0" err="1" smtClean="0"/>
              <a:t>Mazurek</a:t>
            </a:r>
            <a:endParaRPr dirty="0"/>
          </a:p>
        </p:txBody>
      </p:sp>
      <p:sp>
        <p:nvSpPr>
          <p:cNvPr id="312" name="http://images.myhardhatstickers.com/img/lg/H/Everybody-Safety-Hard-Hat-Label-HH-0115.gif"/>
          <p:cNvSpPr txBox="1"/>
          <p:nvPr/>
        </p:nvSpPr>
        <p:spPr>
          <a:xfrm>
            <a:off x="5278107" y="9297282"/>
            <a:ext cx="754029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http://images.myhardhatstickers.com/img/lg/H/Everybody-Safety-Hard-Hat-Label-HH-0115.gif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Avoiding explo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Avoiding exploitation</a:t>
            </a:r>
          </a:p>
        </p:txBody>
      </p:sp>
      <p:sp>
        <p:nvSpPr>
          <p:cNvPr id="475" name="Putting attacker code into memory…"/>
          <p:cNvSpPr txBox="1">
            <a:spLocks noGrp="1"/>
          </p:cNvSpPr>
          <p:nvPr>
            <p:ph type="body" sz="half" idx="1"/>
          </p:nvPr>
        </p:nvSpPr>
        <p:spPr>
          <a:xfrm>
            <a:off x="952500" y="3230165"/>
            <a:ext cx="11099800" cy="4170272"/>
          </a:xfrm>
          <a:prstGeom prst="rect">
            <a:avLst/>
          </a:prstGeom>
        </p:spPr>
        <p:txBody>
          <a:bodyPr/>
          <a:lstStyle/>
          <a:p>
            <a:r>
              <a:t>Putting attacker code into memory</a:t>
            </a:r>
          </a:p>
          <a:p>
            <a:pPr lvl="1"/>
            <a:r>
              <a:t>(No zeroes or other stoppers)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Getting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%eip</a:t>
            </a:r>
            <a:r>
              <a:t> to point to attacker code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Finding the return address</a:t>
            </a:r>
          </a:p>
        </p:txBody>
      </p:sp>
      <p:sp>
        <p:nvSpPr>
          <p:cNvPr id="476" name="Recall the steps of a stack smashing attack:"/>
          <p:cNvSpPr txBox="1"/>
          <p:nvPr/>
        </p:nvSpPr>
        <p:spPr>
          <a:xfrm>
            <a:off x="727474" y="2618383"/>
            <a:ext cx="913624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Recall the steps of a stack smashing attack:</a:t>
            </a:r>
          </a:p>
        </p:txBody>
      </p:sp>
      <p:sp>
        <p:nvSpPr>
          <p:cNvPr id="477" name="How can we make these attack steps more difficult?"/>
          <p:cNvSpPr txBox="1"/>
          <p:nvPr/>
        </p:nvSpPr>
        <p:spPr>
          <a:xfrm>
            <a:off x="606270" y="7855691"/>
            <a:ext cx="1076730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can we make these attack steps more difficult?</a:t>
            </a:r>
          </a:p>
        </p:txBody>
      </p:sp>
      <p:sp>
        <p:nvSpPr>
          <p:cNvPr id="478" name="Arrow"/>
          <p:cNvSpPr/>
          <p:nvPr/>
        </p:nvSpPr>
        <p:spPr>
          <a:xfrm>
            <a:off x="8575642" y="3630133"/>
            <a:ext cx="154636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53" y="14256"/>
                </a:moveTo>
                <a:lnTo>
                  <a:pt x="11353" y="21600"/>
                </a:lnTo>
                <a:lnTo>
                  <a:pt x="0" y="10800"/>
                </a:lnTo>
                <a:lnTo>
                  <a:pt x="11353" y="0"/>
                </a:lnTo>
                <a:lnTo>
                  <a:pt x="11353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Detecting overflows with canaries"/>
          <p:cNvSpPr txBox="1">
            <a:spLocks noGrp="1"/>
          </p:cNvSpPr>
          <p:nvPr>
            <p:ph type="title"/>
          </p:nvPr>
        </p:nvSpPr>
        <p:spPr>
          <a:xfrm>
            <a:off x="712470" y="426144"/>
            <a:ext cx="11579861" cy="2159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Detecting overflows with </a:t>
            </a:r>
            <a:r>
              <a:rPr>
                <a:solidFill>
                  <a:schemeClr val="accent5"/>
                </a:solidFill>
              </a:rPr>
              <a:t>canaries</a:t>
            </a:r>
          </a:p>
        </p:txBody>
      </p:sp>
      <p:pic>
        <p:nvPicPr>
          <p:cNvPr id="481" name="pasted-image.tif" descr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9469" y="5158471"/>
            <a:ext cx="3018861" cy="2570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pasted-image.tif" descr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6470" y="5099136"/>
            <a:ext cx="4334934" cy="268901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19th century coal mine integrity…"/>
          <p:cNvSpPr txBox="1"/>
          <p:nvPr/>
        </p:nvSpPr>
        <p:spPr>
          <a:xfrm>
            <a:off x="2195145" y="2622093"/>
            <a:ext cx="6539993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/>
            </a:pPr>
            <a:r>
              <a:t>19th century coal mine integrity </a:t>
            </a:r>
          </a:p>
          <a:p>
            <a:pPr marL="155448" indent="-155448" algn="l">
              <a:buSzPct val="100000"/>
              <a:buChar char="•"/>
              <a:defRPr sz="3400"/>
            </a:pPr>
            <a:r>
              <a:t> Is the mine safe?</a:t>
            </a:r>
          </a:p>
          <a:p>
            <a:pPr marL="155448" indent="-155448" algn="l">
              <a:buSzPct val="100000"/>
              <a:buChar char="•"/>
              <a:defRPr sz="3400"/>
            </a:pPr>
            <a:r>
              <a:t> Dunno; bring in a canary</a:t>
            </a:r>
          </a:p>
          <a:p>
            <a:pPr marL="155448" indent="-155448" algn="l">
              <a:buSzPct val="100000"/>
              <a:buChar char="•"/>
              <a:defRPr sz="3400"/>
            </a:pPr>
            <a:r>
              <a:t> If it dies, abort!</a:t>
            </a:r>
          </a:p>
        </p:txBody>
      </p:sp>
      <p:sp>
        <p:nvSpPr>
          <p:cNvPr id="484" name="We can do the same for stack integrity!"/>
          <p:cNvSpPr txBox="1"/>
          <p:nvPr/>
        </p:nvSpPr>
        <p:spPr>
          <a:xfrm>
            <a:off x="1889848" y="8511385"/>
            <a:ext cx="922510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 b="1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 can do the same for stack integrity!</a:t>
            </a:r>
          </a:p>
        </p:txBody>
      </p:sp>
      <p:pic>
        <p:nvPicPr>
          <p:cNvPr id="485" name="pasted-image.tif" descr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1073" y="4818043"/>
            <a:ext cx="3386668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3" animBg="1" advAuto="0"/>
      <p:bldP spid="482" grpId="2" animBg="1" advAuto="0"/>
      <p:bldP spid="483" grpId="1" build="p" bldLvl="5" animBg="1" advAuto="0"/>
      <p:bldP spid="484" grpId="5" animBg="1" advAuto="0"/>
      <p:bldP spid="485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Detecting overflows with canaries"/>
          <p:cNvSpPr txBox="1">
            <a:spLocks noGrp="1"/>
          </p:cNvSpPr>
          <p:nvPr>
            <p:ph type="title"/>
          </p:nvPr>
        </p:nvSpPr>
        <p:spPr>
          <a:xfrm>
            <a:off x="625679" y="444500"/>
            <a:ext cx="11753442" cy="2159000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Detecting overflows with </a:t>
            </a:r>
            <a:r>
              <a:rPr>
                <a:solidFill>
                  <a:schemeClr val="accent5"/>
                </a:solidFill>
              </a:rPr>
              <a:t>canaries</a:t>
            </a:r>
          </a:p>
        </p:txBody>
      </p:sp>
      <p:sp>
        <p:nvSpPr>
          <p:cNvPr id="488" name="Rectangle"/>
          <p:cNvSpPr/>
          <p:nvPr/>
        </p:nvSpPr>
        <p:spPr>
          <a:xfrm>
            <a:off x="1884414" y="4557005"/>
            <a:ext cx="9235972" cy="4992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00 00 00 00"/>
          <p:cNvSpPr/>
          <p:nvPr/>
        </p:nvSpPr>
        <p:spPr>
          <a:xfrm>
            <a:off x="3311140" y="4582763"/>
            <a:ext cx="1719035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00 00 00 00</a:t>
            </a:r>
          </a:p>
        </p:txBody>
      </p:sp>
      <p:sp>
        <p:nvSpPr>
          <p:cNvPr id="490" name="buffer"/>
          <p:cNvSpPr txBox="1"/>
          <p:nvPr/>
        </p:nvSpPr>
        <p:spPr>
          <a:xfrm>
            <a:off x="3623205" y="5094671"/>
            <a:ext cx="10949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buffer</a:t>
            </a:r>
          </a:p>
        </p:txBody>
      </p:sp>
      <p:sp>
        <p:nvSpPr>
          <p:cNvPr id="491" name="Text"/>
          <p:cNvSpPr/>
          <p:nvPr/>
        </p:nvSpPr>
        <p:spPr>
          <a:xfrm>
            <a:off x="1940930" y="4582763"/>
            <a:ext cx="849193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grpSp>
        <p:nvGrpSpPr>
          <p:cNvPr id="494" name="Group"/>
          <p:cNvGrpSpPr/>
          <p:nvPr/>
        </p:nvGrpSpPr>
        <p:grpSpPr>
          <a:xfrm>
            <a:off x="1802832" y="3516281"/>
            <a:ext cx="1125389" cy="1071527"/>
            <a:chOff x="-108284" y="-55562"/>
            <a:chExt cx="1125388" cy="1071525"/>
          </a:xfrm>
        </p:grpSpPr>
        <p:sp>
          <p:nvSpPr>
            <p:cNvPr id="492" name="%eip"/>
            <p:cNvSpPr txBox="1"/>
            <p:nvPr/>
          </p:nvSpPr>
          <p:spPr>
            <a:xfrm>
              <a:off x="-108285" y="-55563"/>
              <a:ext cx="1125389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%eip</a:t>
              </a:r>
            </a:p>
          </p:txBody>
        </p:sp>
        <p:sp>
          <p:nvSpPr>
            <p:cNvPr id="493" name="Line"/>
            <p:cNvSpPr/>
            <p:nvPr/>
          </p:nvSpPr>
          <p:spPr>
            <a:xfrm flipV="1">
              <a:off x="454409" y="497688"/>
              <a:ext cx="1" cy="5182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495" name="..."/>
          <p:cNvSpPr txBox="1"/>
          <p:nvPr/>
        </p:nvSpPr>
        <p:spPr>
          <a:xfrm>
            <a:off x="2754680" y="4571341"/>
            <a:ext cx="5919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...</a:t>
            </a:r>
          </a:p>
        </p:txBody>
      </p:sp>
      <p:grpSp>
        <p:nvGrpSpPr>
          <p:cNvPr id="500" name="Group"/>
          <p:cNvGrpSpPr/>
          <p:nvPr/>
        </p:nvGrpSpPr>
        <p:grpSpPr>
          <a:xfrm>
            <a:off x="5070402" y="4582763"/>
            <a:ext cx="3271016" cy="447709"/>
            <a:chOff x="0" y="0"/>
            <a:chExt cx="3271015" cy="447707"/>
          </a:xfrm>
        </p:grpSpPr>
        <p:sp>
          <p:nvSpPr>
            <p:cNvPr id="496" name="&amp;arg1"/>
            <p:cNvSpPr/>
            <p:nvPr/>
          </p:nvSpPr>
          <p:spPr>
            <a:xfrm>
              <a:off x="1778841" y="0"/>
              <a:ext cx="1188258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&amp;arg1</a:t>
              </a:r>
            </a:p>
          </p:txBody>
        </p:sp>
        <p:sp>
          <p:nvSpPr>
            <p:cNvPr id="497" name="%eip"/>
            <p:cNvSpPr/>
            <p:nvPr/>
          </p:nvSpPr>
          <p:spPr>
            <a:xfrm>
              <a:off x="889420" y="0"/>
              <a:ext cx="849194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%eip</a:t>
              </a:r>
            </a:p>
          </p:txBody>
        </p:sp>
        <p:sp>
          <p:nvSpPr>
            <p:cNvPr id="498" name="%ebp"/>
            <p:cNvSpPr/>
            <p:nvPr/>
          </p:nvSpPr>
          <p:spPr>
            <a:xfrm>
              <a:off x="0" y="0"/>
              <a:ext cx="849193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%ebp</a:t>
              </a:r>
            </a:p>
          </p:txBody>
        </p:sp>
        <p:sp>
          <p:nvSpPr>
            <p:cNvPr id="499" name="…"/>
            <p:cNvSpPr/>
            <p:nvPr/>
          </p:nvSpPr>
          <p:spPr>
            <a:xfrm>
              <a:off x="2995417" y="0"/>
              <a:ext cx="275599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8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…</a:t>
              </a:r>
            </a:p>
          </p:txBody>
        </p:sp>
      </p:grpSp>
      <p:sp>
        <p:nvSpPr>
          <p:cNvPr id="501" name="02 8d e2 10"/>
          <p:cNvSpPr/>
          <p:nvPr/>
        </p:nvSpPr>
        <p:spPr>
          <a:xfrm>
            <a:off x="5054320" y="4582763"/>
            <a:ext cx="1719035" cy="447709"/>
          </a:xfrm>
          <a:prstGeom prst="rect">
            <a:avLst/>
          </a:prstGeom>
          <a:solidFill>
            <a:schemeClr val="accent3">
              <a:hueOff val="-333990"/>
              <a:satOff val="3917"/>
              <a:lumOff val="-6666"/>
            </a:schemeClr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02 8d e2 10</a:t>
            </a:r>
          </a:p>
        </p:txBody>
      </p:sp>
      <p:sp>
        <p:nvSpPr>
          <p:cNvPr id="502" name="canary"/>
          <p:cNvSpPr txBox="1"/>
          <p:nvPr/>
        </p:nvSpPr>
        <p:spPr>
          <a:xfrm>
            <a:off x="5366385" y="5094671"/>
            <a:ext cx="109490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canary</a:t>
            </a:r>
          </a:p>
        </p:txBody>
      </p:sp>
      <p:grpSp>
        <p:nvGrpSpPr>
          <p:cNvPr id="507" name="Group"/>
          <p:cNvGrpSpPr/>
          <p:nvPr/>
        </p:nvGrpSpPr>
        <p:grpSpPr>
          <a:xfrm>
            <a:off x="3311140" y="4582763"/>
            <a:ext cx="7631516" cy="447709"/>
            <a:chOff x="0" y="0"/>
            <a:chExt cx="7631515" cy="447707"/>
          </a:xfrm>
        </p:grpSpPr>
        <p:sp>
          <p:nvSpPr>
            <p:cNvPr id="503" name="Group"/>
            <p:cNvSpPr/>
            <p:nvPr/>
          </p:nvSpPr>
          <p:spPr>
            <a:xfrm>
              <a:off x="3538104" y="0"/>
              <a:ext cx="1484731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2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nop nop nop …</a:t>
              </a:r>
            </a:p>
          </p:txBody>
        </p:sp>
        <p:sp>
          <p:nvSpPr>
            <p:cNvPr id="504" name="Group"/>
            <p:cNvSpPr/>
            <p:nvPr/>
          </p:nvSpPr>
          <p:spPr>
            <a:xfrm>
              <a:off x="2648683" y="0"/>
              <a:ext cx="849193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0xbdf</a:t>
              </a:r>
            </a:p>
          </p:txBody>
        </p:sp>
        <p:sp>
          <p:nvSpPr>
            <p:cNvPr id="505" name="Group"/>
            <p:cNvSpPr/>
            <p:nvPr/>
          </p:nvSpPr>
          <p:spPr>
            <a:xfrm>
              <a:off x="0" y="0"/>
              <a:ext cx="2608456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2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/>
            </a:p>
          </p:txBody>
        </p:sp>
        <p:sp>
          <p:nvSpPr>
            <p:cNvPr id="506" name="Group"/>
            <p:cNvSpPr/>
            <p:nvPr/>
          </p:nvSpPr>
          <p:spPr>
            <a:xfrm>
              <a:off x="5063062" y="0"/>
              <a:ext cx="2568454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4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\x0f \x3c \x2f ...</a:t>
              </a:r>
            </a:p>
          </p:txBody>
        </p:sp>
      </p:grpSp>
      <p:sp>
        <p:nvSpPr>
          <p:cNvPr id="508" name="Rectangle"/>
          <p:cNvSpPr/>
          <p:nvPr/>
        </p:nvSpPr>
        <p:spPr>
          <a:xfrm>
            <a:off x="5054320" y="4494788"/>
            <a:ext cx="1719035" cy="623659"/>
          </a:xfrm>
          <a:prstGeom prst="rect">
            <a:avLst/>
          </a:prstGeom>
          <a:ln w="50800">
            <a:solidFill>
              <a:schemeClr val="accent2"/>
            </a:solidFill>
            <a:prstDash val="sysDot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18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</p:txBody>
      </p:sp>
      <p:sp>
        <p:nvSpPr>
          <p:cNvPr id="509" name="Not the expected value: abort!"/>
          <p:cNvSpPr txBox="1"/>
          <p:nvPr/>
        </p:nvSpPr>
        <p:spPr>
          <a:xfrm>
            <a:off x="2138154" y="6945582"/>
            <a:ext cx="627915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Not the expected value: abort!</a:t>
            </a:r>
          </a:p>
        </p:txBody>
      </p:sp>
      <p:sp>
        <p:nvSpPr>
          <p:cNvPr id="510" name="What value should the canary have?"/>
          <p:cNvSpPr txBox="1"/>
          <p:nvPr/>
        </p:nvSpPr>
        <p:spPr>
          <a:xfrm>
            <a:off x="2138154" y="7821095"/>
            <a:ext cx="708103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/>
            </a:lvl1pPr>
          </a:lstStyle>
          <a:p>
            <a:r>
              <a:t>What value should the canary have?</a:t>
            </a:r>
          </a:p>
        </p:txBody>
      </p:sp>
      <p:sp>
        <p:nvSpPr>
          <p:cNvPr id="511" name="Check canary just before every function return."/>
          <p:cNvSpPr txBox="1"/>
          <p:nvPr/>
        </p:nvSpPr>
        <p:spPr>
          <a:xfrm>
            <a:off x="2138154" y="6070068"/>
            <a:ext cx="914461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/>
            </a:lvl1pPr>
          </a:lstStyle>
          <a:p>
            <a:r>
              <a:t>Check canary just before every function return.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6597 0.000664" pathEditMode="relative">
                                      <p:cBhvr>
                                        <p:cTn id="6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3" animBg="1" advAuto="0"/>
      <p:bldP spid="502" grpId="2" animBg="1" advAuto="0"/>
      <p:bldP spid="507" grpId="4" animBg="1" advAuto="0"/>
      <p:bldP spid="508" grpId="5" animBg="1" advAuto="0"/>
      <p:bldP spid="509" grpId="7" animBg="1" advAuto="0"/>
      <p:bldP spid="510" grpId="8" animBg="1" advAuto="0"/>
      <p:bldP spid="511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anary val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Canary values</a:t>
            </a:r>
          </a:p>
        </p:txBody>
      </p:sp>
      <p:sp>
        <p:nvSpPr>
          <p:cNvPr id="514" name="Terminator canaries (CR, LF, NUL (i.e., 0), -1)…"/>
          <p:cNvSpPr txBox="1">
            <a:spLocks noGrp="1"/>
          </p:cNvSpPr>
          <p:nvPr>
            <p:ph type="body" idx="1"/>
          </p:nvPr>
        </p:nvSpPr>
        <p:spPr>
          <a:xfrm>
            <a:off x="952500" y="3003291"/>
            <a:ext cx="11099800" cy="5886709"/>
          </a:xfrm>
          <a:prstGeom prst="rect">
            <a:avLst/>
          </a:prstGeom>
        </p:spPr>
        <p:txBody>
          <a:bodyPr/>
          <a:lstStyle/>
          <a:p>
            <a:pPr marL="514350" indent="-514350" defTabSz="473201">
              <a:spcBef>
                <a:spcPts val="3400"/>
              </a:spcBef>
              <a:buSzPct val="100000"/>
              <a:buAutoNum type="arabicPeriod"/>
              <a:defRPr sz="2916">
                <a:solidFill>
                  <a:schemeClr val="accent5"/>
                </a:solidFill>
              </a:defRPr>
            </a:pPr>
            <a:r>
              <a:t>Terminator canaries </a:t>
            </a:r>
            <a:r>
              <a:rPr>
                <a:solidFill>
                  <a:srgbClr val="000000"/>
                </a:solidFill>
              </a:rPr>
              <a:t>(CR, LF, NUL (i.e., 0), -1)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Leverages the fact that scanf etc. don’t allow these</a:t>
            </a:r>
          </a:p>
          <a:p>
            <a:pPr marL="514350" indent="-514350" defTabSz="473201">
              <a:spcBef>
                <a:spcPts val="3400"/>
              </a:spcBef>
              <a:buSzPct val="100000"/>
              <a:buAutoNum type="arabicPeriod"/>
              <a:defRPr sz="2916">
                <a:solidFill>
                  <a:schemeClr val="accent5"/>
                </a:solidFill>
              </a:defRPr>
            </a:pPr>
            <a:r>
              <a:t>Random canaries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Write a new random value @ each process start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Save the real value somewhere in memory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Must write-protect the stored value</a:t>
            </a:r>
          </a:p>
          <a:p>
            <a:pPr marL="514350" indent="-514350" defTabSz="473201">
              <a:spcBef>
                <a:spcPts val="3400"/>
              </a:spcBef>
              <a:buSzPct val="100000"/>
              <a:buAutoNum type="arabicPeriod"/>
              <a:defRPr sz="2916">
                <a:solidFill>
                  <a:schemeClr val="accent5"/>
                </a:solidFill>
              </a:defRPr>
            </a:pPr>
            <a:r>
              <a:t>Random XOR canaries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Same as random canaries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But store canary XOR some control info, instead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Other canary tric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canary tricks</a:t>
            </a:r>
          </a:p>
        </p:txBody>
      </p:sp>
      <p:sp>
        <p:nvSpPr>
          <p:cNvPr id="520" name="Put canaries in heap metada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 canaries in heap metadata</a:t>
            </a:r>
          </a:p>
          <a:p>
            <a:r>
              <a:t>Reorganize locals to put buffers above pointers</a:t>
            </a:r>
          </a:p>
          <a:p>
            <a:pPr lvl="1"/>
            <a:r>
              <a:t>Buffers can only overwrite themselves, canary</a:t>
            </a:r>
          </a:p>
          <a:p>
            <a:pPr lvl="1"/>
            <a:r>
              <a:t>[ProPolice]</a:t>
            </a:r>
          </a:p>
          <a:p>
            <a:r>
              <a:t>Global return stack [StackShield]</a:t>
            </a:r>
          </a:p>
          <a:p>
            <a:pPr lvl="1"/>
            <a:r>
              <a:t>Copy ret address from separate stack every 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anary weakn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Canary weaknesses</a:t>
            </a:r>
          </a:p>
        </p:txBody>
      </p:sp>
      <p:sp>
        <p:nvSpPr>
          <p:cNvPr id="525" name="Overwrite function pointer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7271202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indent="-400050" defTabSz="525779">
              <a:spcBef>
                <a:spcPts val="3700"/>
              </a:spcBef>
              <a:defRPr sz="3239"/>
            </a:pPr>
            <a:r>
              <a:rPr dirty="0"/>
              <a:t>Overwrite function pointer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rPr dirty="0"/>
              <a:t>Overwrite local variable pointer to indirectly reference </a:t>
            </a:r>
            <a:r>
              <a:rPr dirty="0" err="1" smtClean="0"/>
              <a:t>eip</a:t>
            </a:r>
            <a:r>
              <a:rPr lang="en-US" dirty="0" smtClean="0"/>
              <a:t> 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rPr dirty="0" smtClean="0"/>
              <a:t>Anything </a:t>
            </a:r>
            <a:r>
              <a:rPr dirty="0"/>
              <a:t>not stack (heap, etc.)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rPr dirty="0"/>
              <a:t>Bad randomization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rPr dirty="0"/>
              <a:t>Memory is not necessarily secret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rPr dirty="0"/>
              <a:t>Buffer </a:t>
            </a:r>
            <a:r>
              <a:rPr dirty="0" err="1"/>
              <a:t>overreads</a:t>
            </a:r>
            <a:endParaRPr dirty="0"/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rPr dirty="0"/>
              <a:t>Read via crash</a:t>
            </a:r>
          </a:p>
        </p:txBody>
      </p:sp>
      <p:pic>
        <p:nvPicPr>
          <p:cNvPr id="526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9851" y="2771900"/>
            <a:ext cx="3858009" cy="5949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https://yy1.staticflickr.com/6127/5953402062_a2e35ff01b_z.jpg"/>
          <p:cNvSpPr txBox="1"/>
          <p:nvPr/>
        </p:nvSpPr>
        <p:spPr>
          <a:xfrm rot="16200000">
            <a:off x="10095207" y="5587999"/>
            <a:ext cx="5115104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https://yy1.staticflickr.com/6127/5953402062_a2e35ff01b_z.jpg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Overread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Overread example</a:t>
            </a:r>
          </a:p>
        </p:txBody>
      </p:sp>
      <p:sp>
        <p:nvSpPr>
          <p:cNvPr id="532" name="Strncpy is “safe” because it won’t overwrite…"/>
          <p:cNvSpPr txBox="1">
            <a:spLocks noGrp="1"/>
          </p:cNvSpPr>
          <p:nvPr>
            <p:ph type="body" sz="half" idx="1"/>
          </p:nvPr>
        </p:nvSpPr>
        <p:spPr>
          <a:xfrm>
            <a:off x="952500" y="6981445"/>
            <a:ext cx="11099800" cy="2387601"/>
          </a:xfrm>
          <a:prstGeom prst="rect">
            <a:avLst/>
          </a:prstGeom>
        </p:spPr>
        <p:txBody>
          <a:bodyPr/>
          <a:lstStyle/>
          <a:p>
            <a:r>
              <a:t>Strncpy is “safe” because it won’t overwrite</a:t>
            </a:r>
          </a:p>
          <a:p>
            <a:pPr lvl="1"/>
            <a:r>
              <a:t>But string not properly terminated</a:t>
            </a:r>
          </a:p>
        </p:txBody>
      </p:sp>
      <p:sp>
        <p:nvSpPr>
          <p:cNvPr id="533" name="From Strackx et al."/>
          <p:cNvSpPr txBox="1"/>
          <p:nvPr/>
        </p:nvSpPr>
        <p:spPr>
          <a:xfrm>
            <a:off x="5024716" y="2122708"/>
            <a:ext cx="29553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From Strackx et al.</a:t>
            </a:r>
          </a:p>
        </p:txBody>
      </p:sp>
      <p:sp>
        <p:nvSpPr>
          <p:cNvPr id="534" name="void vulnerable(char *name_in)…"/>
          <p:cNvSpPr txBox="1"/>
          <p:nvPr/>
        </p:nvSpPr>
        <p:spPr>
          <a:xfrm>
            <a:off x="1971536" y="2768984"/>
            <a:ext cx="9061728" cy="2374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void vulnerable(char *</a:t>
            </a:r>
            <a:r>
              <a:rPr dirty="0" err="1"/>
              <a:t>name_in</a:t>
            </a:r>
            <a:r>
              <a:rPr dirty="0"/>
              <a:t>)</a:t>
            </a:r>
          </a:p>
          <a:p>
            <a:pPr algn="l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{</a:t>
            </a:r>
          </a:p>
          <a:p>
            <a:pPr lvl="2" algn="l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char </a:t>
            </a:r>
            <a:r>
              <a:rPr dirty="0" err="1"/>
              <a:t>buf</a:t>
            </a:r>
            <a:r>
              <a:rPr dirty="0"/>
              <a:t>[10];</a:t>
            </a:r>
          </a:p>
          <a:p>
            <a:pPr lvl="3" algn="l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strncpy</a:t>
            </a:r>
            <a:r>
              <a:rPr dirty="0"/>
              <a:t>(</a:t>
            </a:r>
            <a:r>
              <a:rPr dirty="0" err="1"/>
              <a:t>buf</a:t>
            </a:r>
            <a:r>
              <a:rPr dirty="0"/>
              <a:t>, </a:t>
            </a:r>
            <a:r>
              <a:rPr dirty="0" err="1"/>
              <a:t>name_in</a:t>
            </a:r>
            <a:r>
              <a:rPr dirty="0"/>
              <a:t>, </a:t>
            </a:r>
            <a:r>
              <a:rPr dirty="0" err="1"/>
              <a:t>sizeof</a:t>
            </a:r>
            <a:r>
              <a:rPr dirty="0"/>
              <a:t>(</a:t>
            </a:r>
            <a:r>
              <a:rPr dirty="0" err="1"/>
              <a:t>buf</a:t>
            </a:r>
            <a:r>
              <a:rPr dirty="0"/>
              <a:t>));</a:t>
            </a:r>
          </a:p>
          <a:p>
            <a:pPr lvl="3" algn="l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 smtClean="0"/>
              <a:t>printf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smtClean="0"/>
              <a:t>Hello</a:t>
            </a:r>
            <a:r>
              <a:rPr dirty="0"/>
              <a:t>, %</a:t>
            </a:r>
            <a:r>
              <a:rPr dirty="0" smtClean="0"/>
              <a:t>s\n</a:t>
            </a:r>
            <a:r>
              <a:rPr lang="en-US" dirty="0" smtClean="0"/>
              <a:t>"</a:t>
            </a:r>
            <a:r>
              <a:rPr dirty="0" smtClean="0"/>
              <a:t>, </a:t>
            </a:r>
            <a:r>
              <a:rPr dirty="0" err="1"/>
              <a:t>buf</a:t>
            </a:r>
            <a:r>
              <a:rPr dirty="0"/>
              <a:t>);</a:t>
            </a:r>
          </a:p>
          <a:p>
            <a:pPr algn="l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}</a:t>
            </a:r>
          </a:p>
        </p:txBody>
      </p:sp>
      <p:sp>
        <p:nvSpPr>
          <p:cNvPr id="535" name="Rectangle"/>
          <p:cNvSpPr/>
          <p:nvPr/>
        </p:nvSpPr>
        <p:spPr>
          <a:xfrm>
            <a:off x="1922030" y="5801428"/>
            <a:ext cx="9235972" cy="49922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00 00 00 00"/>
          <p:cNvSpPr/>
          <p:nvPr/>
        </p:nvSpPr>
        <p:spPr>
          <a:xfrm>
            <a:off x="3348756" y="5827186"/>
            <a:ext cx="1719035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00 00 00 00</a:t>
            </a:r>
          </a:p>
        </p:txBody>
      </p:sp>
      <p:sp>
        <p:nvSpPr>
          <p:cNvPr id="537" name="buf"/>
          <p:cNvSpPr txBox="1"/>
          <p:nvPr/>
        </p:nvSpPr>
        <p:spPr>
          <a:xfrm>
            <a:off x="3912322" y="6339094"/>
            <a:ext cx="5919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buf</a:t>
            </a:r>
          </a:p>
        </p:txBody>
      </p:sp>
      <p:sp>
        <p:nvSpPr>
          <p:cNvPr id="538" name="Text"/>
          <p:cNvSpPr/>
          <p:nvPr/>
        </p:nvSpPr>
        <p:spPr>
          <a:xfrm>
            <a:off x="1978546" y="5827186"/>
            <a:ext cx="849194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539" name="..."/>
          <p:cNvSpPr txBox="1"/>
          <p:nvPr/>
        </p:nvSpPr>
        <p:spPr>
          <a:xfrm>
            <a:off x="2792296" y="5815764"/>
            <a:ext cx="5919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...</a:t>
            </a:r>
          </a:p>
        </p:txBody>
      </p:sp>
      <p:grpSp>
        <p:nvGrpSpPr>
          <p:cNvPr id="544" name="Group"/>
          <p:cNvGrpSpPr/>
          <p:nvPr/>
        </p:nvGrpSpPr>
        <p:grpSpPr>
          <a:xfrm>
            <a:off x="6850994" y="5815764"/>
            <a:ext cx="3271016" cy="447708"/>
            <a:chOff x="0" y="0"/>
            <a:chExt cx="3271015" cy="447707"/>
          </a:xfrm>
        </p:grpSpPr>
        <p:sp>
          <p:nvSpPr>
            <p:cNvPr id="540" name="&amp;arg1"/>
            <p:cNvSpPr/>
            <p:nvPr/>
          </p:nvSpPr>
          <p:spPr>
            <a:xfrm>
              <a:off x="1778841" y="0"/>
              <a:ext cx="1188258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&amp;arg1</a:t>
              </a:r>
            </a:p>
          </p:txBody>
        </p:sp>
        <p:sp>
          <p:nvSpPr>
            <p:cNvPr id="541" name="%eip"/>
            <p:cNvSpPr/>
            <p:nvPr/>
          </p:nvSpPr>
          <p:spPr>
            <a:xfrm>
              <a:off x="889420" y="0"/>
              <a:ext cx="849194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%eip</a:t>
              </a:r>
            </a:p>
          </p:txBody>
        </p:sp>
        <p:sp>
          <p:nvSpPr>
            <p:cNvPr id="542" name="%ebp"/>
            <p:cNvSpPr/>
            <p:nvPr/>
          </p:nvSpPr>
          <p:spPr>
            <a:xfrm>
              <a:off x="0" y="0"/>
              <a:ext cx="849193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%ebp</a:t>
              </a:r>
            </a:p>
          </p:txBody>
        </p:sp>
        <p:sp>
          <p:nvSpPr>
            <p:cNvPr id="543" name="…"/>
            <p:cNvSpPr/>
            <p:nvPr/>
          </p:nvSpPr>
          <p:spPr>
            <a:xfrm>
              <a:off x="2995417" y="0"/>
              <a:ext cx="275599" cy="447708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8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…</a:t>
              </a:r>
            </a:p>
          </p:txBody>
        </p:sp>
      </p:grpSp>
      <p:sp>
        <p:nvSpPr>
          <p:cNvPr id="545" name="02 8d e2 10"/>
          <p:cNvSpPr/>
          <p:nvPr/>
        </p:nvSpPr>
        <p:spPr>
          <a:xfrm>
            <a:off x="5091936" y="5827186"/>
            <a:ext cx="1719036" cy="447709"/>
          </a:xfrm>
          <a:prstGeom prst="rect">
            <a:avLst/>
          </a:prstGeom>
          <a:solidFill>
            <a:schemeClr val="accent3">
              <a:hueOff val="-333990"/>
              <a:satOff val="3917"/>
              <a:lumOff val="-6666"/>
            </a:schemeClr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02 8d e2 10</a:t>
            </a:r>
          </a:p>
        </p:txBody>
      </p:sp>
      <p:sp>
        <p:nvSpPr>
          <p:cNvPr id="546" name="canary"/>
          <p:cNvSpPr txBox="1"/>
          <p:nvPr/>
        </p:nvSpPr>
        <p:spPr>
          <a:xfrm>
            <a:off x="5404001" y="6339094"/>
            <a:ext cx="109490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canary</a:t>
            </a:r>
          </a:p>
        </p:txBody>
      </p:sp>
      <p:sp>
        <p:nvSpPr>
          <p:cNvPr id="547" name="Rectangle"/>
          <p:cNvSpPr/>
          <p:nvPr/>
        </p:nvSpPr>
        <p:spPr>
          <a:xfrm>
            <a:off x="3108361" y="5739211"/>
            <a:ext cx="6863310" cy="623660"/>
          </a:xfrm>
          <a:prstGeom prst="rect">
            <a:avLst/>
          </a:prstGeom>
          <a:ln w="50800">
            <a:solidFill>
              <a:schemeClr val="accent2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 sz="18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</p:txBody>
      </p:sp>
      <p:pic>
        <p:nvPicPr>
          <p:cNvPr id="548" name="Rectangle" descr="Rectangl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6012" y="3912551"/>
            <a:ext cx="2603401" cy="522677"/>
          </a:xfrm>
          <a:prstGeom prst="rect">
            <a:avLst/>
          </a:prstGeom>
        </p:spPr>
      </p:pic>
      <p:sp>
        <p:nvSpPr>
          <p:cNvPr id="550" name="name_in = “0123456789ABC”"/>
          <p:cNvSpPr txBox="1"/>
          <p:nvPr/>
        </p:nvSpPr>
        <p:spPr>
          <a:xfrm>
            <a:off x="7845752" y="2804361"/>
            <a:ext cx="4333182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name_in = “0123456789ABC”</a:t>
            </a:r>
          </a:p>
        </p:txBody>
      </p:sp>
      <p:sp>
        <p:nvSpPr>
          <p:cNvPr id="551" name="does not…"/>
          <p:cNvSpPr txBox="1"/>
          <p:nvPr/>
        </p:nvSpPr>
        <p:spPr>
          <a:xfrm>
            <a:off x="9535032" y="3767489"/>
            <a:ext cx="2069952" cy="812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400" b="1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does not </a:t>
            </a:r>
          </a:p>
          <a:p>
            <a:pPr>
              <a:defRPr sz="2400" b="1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append NULL</a:t>
            </a:r>
          </a:p>
        </p:txBody>
      </p:sp>
      <p:pic>
        <p:nvPicPr>
          <p:cNvPr id="552" name="Rectangle" descr="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1826" y="4276685"/>
            <a:ext cx="1204679" cy="522677"/>
          </a:xfrm>
          <a:prstGeom prst="rect">
            <a:avLst/>
          </a:prstGeom>
        </p:spPr>
      </p:pic>
      <p:sp>
        <p:nvSpPr>
          <p:cNvPr id="554" name="prints until NULL"/>
          <p:cNvSpPr txBox="1"/>
          <p:nvPr/>
        </p:nvSpPr>
        <p:spPr>
          <a:xfrm>
            <a:off x="6143373" y="4892903"/>
            <a:ext cx="2560787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prints until NULL</a:t>
            </a:r>
          </a:p>
        </p:txBody>
      </p:sp>
      <p:sp>
        <p:nvSpPr>
          <p:cNvPr id="555" name="36 37 38 39"/>
          <p:cNvSpPr/>
          <p:nvPr/>
        </p:nvSpPr>
        <p:spPr>
          <a:xfrm>
            <a:off x="3332878" y="5827186"/>
            <a:ext cx="1719035" cy="44770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36 37 38 39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2" build="p" bldLvl="5" animBg="1" advAuto="0"/>
      <p:bldP spid="547" grpId="8" animBg="1" advAuto="0"/>
      <p:bldP spid="548" grpId="3" animBg="1" advAuto="0"/>
      <p:bldP spid="550" grpId="1" animBg="1" advAuto="0"/>
      <p:bldP spid="551" grpId="4" animBg="1" advAuto="0"/>
      <p:bldP spid="552" grpId="6" animBg="1" advAuto="0"/>
      <p:bldP spid="554" grpId="7" animBg="1" advAuto="0"/>
      <p:bldP spid="555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Avoiding explo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Avoiding exploitation</a:t>
            </a:r>
          </a:p>
        </p:txBody>
      </p:sp>
      <p:sp>
        <p:nvSpPr>
          <p:cNvPr id="558" name="Putting attacker code into memory…"/>
          <p:cNvSpPr txBox="1">
            <a:spLocks noGrp="1"/>
          </p:cNvSpPr>
          <p:nvPr>
            <p:ph type="body" sz="half" idx="1"/>
          </p:nvPr>
        </p:nvSpPr>
        <p:spPr>
          <a:xfrm>
            <a:off x="952500" y="3230165"/>
            <a:ext cx="11099800" cy="417027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Putting attacker code into memory</a:t>
            </a:r>
          </a:p>
          <a:p>
            <a:pPr>
              <a:spcBef>
                <a:spcPts val="7000"/>
              </a:spcBef>
            </a:pPr>
            <a:r>
              <a:t>Getting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%eip</a:t>
            </a:r>
            <a:r>
              <a:t> to point to attacker code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Finding the return address</a:t>
            </a:r>
          </a:p>
        </p:txBody>
      </p:sp>
      <p:sp>
        <p:nvSpPr>
          <p:cNvPr id="559" name="Recall the steps of a stack smashing attack:"/>
          <p:cNvSpPr txBox="1"/>
          <p:nvPr/>
        </p:nvSpPr>
        <p:spPr>
          <a:xfrm>
            <a:off x="727474" y="2618383"/>
            <a:ext cx="913624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Recall the steps of a stack smashing attack:</a:t>
            </a:r>
          </a:p>
        </p:txBody>
      </p:sp>
      <p:sp>
        <p:nvSpPr>
          <p:cNvPr id="560" name="How can we make these attack steps more difficult?"/>
          <p:cNvSpPr txBox="1"/>
          <p:nvPr/>
        </p:nvSpPr>
        <p:spPr>
          <a:xfrm>
            <a:off x="606270" y="7855691"/>
            <a:ext cx="1076730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can we make these attack steps more difficult?</a:t>
            </a:r>
          </a:p>
        </p:txBody>
      </p:sp>
      <p:sp>
        <p:nvSpPr>
          <p:cNvPr id="561" name="Arrow"/>
          <p:cNvSpPr/>
          <p:nvPr/>
        </p:nvSpPr>
        <p:spPr>
          <a:xfrm>
            <a:off x="9484876" y="5118100"/>
            <a:ext cx="1546366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53" y="14256"/>
                </a:moveTo>
                <a:lnTo>
                  <a:pt x="11353" y="21600"/>
                </a:lnTo>
                <a:lnTo>
                  <a:pt x="0" y="10800"/>
                </a:lnTo>
                <a:lnTo>
                  <a:pt x="11353" y="0"/>
                </a:lnTo>
                <a:lnTo>
                  <a:pt x="11353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2" name="Defense: Stack Canaries"/>
          <p:cNvSpPr txBox="1"/>
          <p:nvPr/>
        </p:nvSpPr>
        <p:spPr>
          <a:xfrm>
            <a:off x="1378242" y="4250237"/>
            <a:ext cx="456147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Defense: Stack Canaries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2" animBg="1" advAuto="0"/>
      <p:bldP spid="562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al: Don’t run attacker cod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5827019"/>
          </a:xfrm>
          <a:prstGeom prst="rect">
            <a:avLst/>
          </a:prstGeom>
        </p:spPr>
        <p:txBody>
          <a:bodyPr/>
          <a:lstStyle/>
          <a:p>
            <a:r>
              <a:t>Goal: Don’t run attacker code</a:t>
            </a:r>
          </a:p>
          <a:p>
            <a:r>
              <a:t>Defense: Make stack non-executable</a:t>
            </a:r>
          </a:p>
          <a:p>
            <a:pPr lvl="1"/>
            <a:r>
              <a:t>Try to jump to attacker shellcode in the stack, panic instead</a:t>
            </a:r>
          </a:p>
        </p:txBody>
      </p:sp>
      <p:pic>
        <p:nvPicPr>
          <p:cNvPr id="56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rcRect t="18875" b="18875"/>
          <a:stretch>
            <a:fillRect/>
          </a:stretch>
        </p:blipFill>
        <p:spPr>
          <a:xfrm>
            <a:off x="4667845" y="6644671"/>
            <a:ext cx="3669257" cy="228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http://www.ipadforums.net/wallpapers/data/2/DontPanic.png"/>
          <p:cNvSpPr txBox="1"/>
          <p:nvPr/>
        </p:nvSpPr>
        <p:spPr>
          <a:xfrm>
            <a:off x="4054106" y="9181562"/>
            <a:ext cx="48965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http://www.ipadforums.net/wallpapers/data/2/DontPanic.png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eturn-to-lib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240"/>
            </a:lvl1pPr>
          </a:lstStyle>
          <a:p>
            <a:r>
              <a:t>Return-to-libc</a:t>
            </a:r>
          </a:p>
        </p:txBody>
      </p:sp>
      <p:sp>
        <p:nvSpPr>
          <p:cNvPr id="569" name="Rectangle"/>
          <p:cNvSpPr/>
          <p:nvPr/>
        </p:nvSpPr>
        <p:spPr>
          <a:xfrm>
            <a:off x="1884414" y="4262442"/>
            <a:ext cx="9235972" cy="4992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0" name="&amp;arg1"/>
          <p:cNvSpPr/>
          <p:nvPr/>
        </p:nvSpPr>
        <p:spPr>
          <a:xfrm>
            <a:off x="6849244" y="4288201"/>
            <a:ext cx="1188258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&amp;arg1</a:t>
            </a:r>
          </a:p>
        </p:txBody>
      </p:sp>
      <p:sp>
        <p:nvSpPr>
          <p:cNvPr id="571" name="%eip"/>
          <p:cNvSpPr/>
          <p:nvPr/>
        </p:nvSpPr>
        <p:spPr>
          <a:xfrm>
            <a:off x="5959823" y="4288201"/>
            <a:ext cx="849194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%eip</a:t>
            </a:r>
          </a:p>
        </p:txBody>
      </p:sp>
      <p:sp>
        <p:nvSpPr>
          <p:cNvPr id="572" name="%ebp"/>
          <p:cNvSpPr/>
          <p:nvPr/>
        </p:nvSpPr>
        <p:spPr>
          <a:xfrm>
            <a:off x="5070402" y="4288201"/>
            <a:ext cx="849194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%ebp</a:t>
            </a:r>
          </a:p>
        </p:txBody>
      </p:sp>
      <p:sp>
        <p:nvSpPr>
          <p:cNvPr id="573" name="00 00 00 00"/>
          <p:cNvSpPr/>
          <p:nvPr/>
        </p:nvSpPr>
        <p:spPr>
          <a:xfrm>
            <a:off x="3311140" y="4288201"/>
            <a:ext cx="1719035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00 00 00 00</a:t>
            </a:r>
          </a:p>
        </p:txBody>
      </p:sp>
      <p:sp>
        <p:nvSpPr>
          <p:cNvPr id="574" name="buffer"/>
          <p:cNvSpPr txBox="1"/>
          <p:nvPr/>
        </p:nvSpPr>
        <p:spPr>
          <a:xfrm>
            <a:off x="3623205" y="4800108"/>
            <a:ext cx="10949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buffer</a:t>
            </a:r>
          </a:p>
        </p:txBody>
      </p:sp>
      <p:sp>
        <p:nvSpPr>
          <p:cNvPr id="575" name="Text"/>
          <p:cNvSpPr/>
          <p:nvPr/>
        </p:nvSpPr>
        <p:spPr>
          <a:xfrm>
            <a:off x="1940930" y="4288201"/>
            <a:ext cx="849193" cy="4477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Text</a:t>
            </a:r>
          </a:p>
        </p:txBody>
      </p:sp>
      <p:grpSp>
        <p:nvGrpSpPr>
          <p:cNvPr id="578" name="Group"/>
          <p:cNvGrpSpPr/>
          <p:nvPr/>
        </p:nvGrpSpPr>
        <p:grpSpPr>
          <a:xfrm>
            <a:off x="1802832" y="3221719"/>
            <a:ext cx="1125389" cy="1071526"/>
            <a:chOff x="-108284" y="-55562"/>
            <a:chExt cx="1125388" cy="1071525"/>
          </a:xfrm>
        </p:grpSpPr>
        <p:sp>
          <p:nvSpPr>
            <p:cNvPr id="576" name="%eip"/>
            <p:cNvSpPr txBox="1"/>
            <p:nvPr/>
          </p:nvSpPr>
          <p:spPr>
            <a:xfrm>
              <a:off x="-108285" y="-55563"/>
              <a:ext cx="1125389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%eip</a:t>
              </a:r>
            </a:p>
          </p:txBody>
        </p:sp>
        <p:sp>
          <p:nvSpPr>
            <p:cNvPr id="577" name="Line"/>
            <p:cNvSpPr/>
            <p:nvPr/>
          </p:nvSpPr>
          <p:spPr>
            <a:xfrm flipV="1">
              <a:off x="454409" y="497688"/>
              <a:ext cx="1" cy="5182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579" name="..."/>
          <p:cNvSpPr txBox="1"/>
          <p:nvPr/>
        </p:nvSpPr>
        <p:spPr>
          <a:xfrm>
            <a:off x="2754680" y="4276777"/>
            <a:ext cx="5919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...</a:t>
            </a:r>
          </a:p>
        </p:txBody>
      </p:sp>
      <p:sp>
        <p:nvSpPr>
          <p:cNvPr id="580" name="…"/>
          <p:cNvSpPr/>
          <p:nvPr/>
        </p:nvSpPr>
        <p:spPr>
          <a:xfrm>
            <a:off x="8065820" y="4288201"/>
            <a:ext cx="275599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lang="en-US" sz="1000" dirty="0" smtClean="0"/>
              <a:t>..</a:t>
            </a:r>
            <a:endParaRPr sz="1000" dirty="0"/>
          </a:p>
        </p:txBody>
      </p:sp>
      <p:grpSp>
        <p:nvGrpSpPr>
          <p:cNvPr id="584" name="Group"/>
          <p:cNvGrpSpPr/>
          <p:nvPr/>
        </p:nvGrpSpPr>
        <p:grpSpPr>
          <a:xfrm>
            <a:off x="6690619" y="4267695"/>
            <a:ext cx="1801979" cy="1066305"/>
            <a:chOff x="-158624" y="482449"/>
            <a:chExt cx="1801978" cy="1066304"/>
          </a:xfrm>
        </p:grpSpPr>
        <p:sp>
          <p:nvSpPr>
            <p:cNvPr id="581" name="nop nop nop …"/>
            <p:cNvSpPr/>
            <p:nvPr/>
          </p:nvSpPr>
          <p:spPr>
            <a:xfrm>
              <a:off x="0" y="521891"/>
              <a:ext cx="1484730" cy="447708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2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rPr dirty="0" err="1"/>
                <a:t>nop</a:t>
              </a:r>
              <a:r>
                <a:rPr dirty="0"/>
                <a:t> </a:t>
              </a:r>
              <a:r>
                <a:rPr dirty="0" err="1"/>
                <a:t>nop</a:t>
              </a:r>
              <a:r>
                <a:rPr dirty="0"/>
                <a:t> </a:t>
              </a:r>
              <a:r>
                <a:rPr dirty="0" err="1"/>
                <a:t>nop</a:t>
              </a:r>
              <a:r>
                <a:rPr dirty="0"/>
                <a:t> </a:t>
              </a:r>
              <a:r>
                <a:rPr lang="en-US" dirty="0" smtClean="0"/>
                <a:t>...</a:t>
              </a:r>
              <a:endParaRPr dirty="0"/>
            </a:p>
          </p:txBody>
        </p:sp>
        <p:sp>
          <p:nvSpPr>
            <p:cNvPr id="582" name="nop sled"/>
            <p:cNvSpPr txBox="1"/>
            <p:nvPr/>
          </p:nvSpPr>
          <p:spPr>
            <a:xfrm>
              <a:off x="-158624" y="944901"/>
              <a:ext cx="1801978" cy="603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/>
              </a:pPr>
              <a:r>
                <a:rPr>
                  <a:latin typeface="Courier"/>
                  <a:ea typeface="Courier"/>
                  <a:cs typeface="Courier"/>
                  <a:sym typeface="Courier"/>
                </a:rPr>
                <a:t>nop</a:t>
              </a:r>
              <a:r>
                <a:t> sled</a:t>
              </a:r>
            </a:p>
          </p:txBody>
        </p:sp>
        <p:sp>
          <p:nvSpPr>
            <p:cNvPr id="583" name="Triangle"/>
            <p:cNvSpPr/>
            <p:nvPr/>
          </p:nvSpPr>
          <p:spPr>
            <a:xfrm>
              <a:off x="0" y="482449"/>
              <a:ext cx="1484730" cy="46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16307086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88" name="Group"/>
          <p:cNvGrpSpPr/>
          <p:nvPr/>
        </p:nvGrpSpPr>
        <p:grpSpPr>
          <a:xfrm>
            <a:off x="5752074" y="2822176"/>
            <a:ext cx="1264692" cy="1913733"/>
            <a:chOff x="-122624" y="-111124"/>
            <a:chExt cx="1264691" cy="1913732"/>
          </a:xfrm>
        </p:grpSpPr>
        <p:sp>
          <p:nvSpPr>
            <p:cNvPr id="585" name="0xbdf"/>
            <p:cNvSpPr/>
            <p:nvPr/>
          </p:nvSpPr>
          <p:spPr>
            <a:xfrm>
              <a:off x="85124" y="1354899"/>
              <a:ext cx="849194" cy="447709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0xbdf</a:t>
              </a:r>
            </a:p>
          </p:txBody>
        </p:sp>
        <p:sp>
          <p:nvSpPr>
            <p:cNvPr id="586" name="Triangle"/>
            <p:cNvSpPr/>
            <p:nvPr/>
          </p:nvSpPr>
          <p:spPr>
            <a:xfrm>
              <a:off x="55311" y="938863"/>
              <a:ext cx="908820" cy="4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7" name="good guess"/>
            <p:cNvSpPr txBox="1"/>
            <p:nvPr/>
          </p:nvSpPr>
          <p:spPr>
            <a:xfrm>
              <a:off x="-122625" y="-111125"/>
              <a:ext cx="1264692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/>
              </a:pPr>
              <a:r>
                <a:t>good</a:t>
              </a:r>
              <a:br/>
              <a:r>
                <a:t>guess</a:t>
              </a:r>
            </a:p>
          </p:txBody>
        </p:sp>
      </p:grpSp>
      <p:grpSp>
        <p:nvGrpSpPr>
          <p:cNvPr id="592" name="Group"/>
          <p:cNvGrpSpPr/>
          <p:nvPr/>
        </p:nvGrpSpPr>
        <p:grpSpPr>
          <a:xfrm>
            <a:off x="3311140" y="3082526"/>
            <a:ext cx="2612935" cy="1653383"/>
            <a:chOff x="0" y="-55562"/>
            <a:chExt cx="2612933" cy="1653382"/>
          </a:xfrm>
        </p:grpSpPr>
        <p:sp>
          <p:nvSpPr>
            <p:cNvPr id="589" name="Triangle"/>
            <p:cNvSpPr/>
            <p:nvPr/>
          </p:nvSpPr>
          <p:spPr>
            <a:xfrm>
              <a:off x="4478" y="737591"/>
              <a:ext cx="2608456" cy="43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0" name="padding"/>
            <p:cNvSpPr txBox="1"/>
            <p:nvPr/>
          </p:nvSpPr>
          <p:spPr>
            <a:xfrm>
              <a:off x="448586" y="-55563"/>
              <a:ext cx="172024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padding</a:t>
              </a:r>
            </a:p>
          </p:txBody>
        </p:sp>
        <p:sp>
          <p:nvSpPr>
            <p:cNvPr id="591" name="Rectangle"/>
            <p:cNvSpPr/>
            <p:nvPr/>
          </p:nvSpPr>
          <p:spPr>
            <a:xfrm>
              <a:off x="0" y="1150112"/>
              <a:ext cx="2608456" cy="447708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2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/>
            </a:p>
          </p:txBody>
        </p:sp>
      </p:grpSp>
      <p:grpSp>
        <p:nvGrpSpPr>
          <p:cNvPr id="596" name="Group"/>
          <p:cNvGrpSpPr/>
          <p:nvPr/>
        </p:nvGrpSpPr>
        <p:grpSpPr>
          <a:xfrm>
            <a:off x="7005916" y="4288201"/>
            <a:ext cx="5297273" cy="1542517"/>
            <a:chOff x="-1368285" y="0"/>
            <a:chExt cx="5297271" cy="1542516"/>
          </a:xfrm>
        </p:grpSpPr>
        <p:sp>
          <p:nvSpPr>
            <p:cNvPr id="593" name="\x0f \x3c \x2f ..."/>
            <p:cNvSpPr/>
            <p:nvPr/>
          </p:nvSpPr>
          <p:spPr>
            <a:xfrm>
              <a:off x="0" y="0"/>
              <a:ext cx="2568454" cy="447708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4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\x0f \x3c \x2f ...</a:t>
              </a:r>
            </a:p>
          </p:txBody>
        </p:sp>
        <p:sp>
          <p:nvSpPr>
            <p:cNvPr id="594" name="Triangle"/>
            <p:cNvSpPr/>
            <p:nvPr/>
          </p:nvSpPr>
          <p:spPr>
            <a:xfrm>
              <a:off x="75057" y="501120"/>
              <a:ext cx="2410588" cy="46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16307086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5" name="malicious code"/>
            <p:cNvSpPr txBox="1"/>
            <p:nvPr/>
          </p:nvSpPr>
          <p:spPr>
            <a:xfrm>
              <a:off x="-1368286" y="945616"/>
              <a:ext cx="5297273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                   malicious code</a:t>
              </a:r>
            </a:p>
          </p:txBody>
        </p:sp>
      </p:grpSp>
      <p:sp>
        <p:nvSpPr>
          <p:cNvPr id="597" name="Line"/>
          <p:cNvSpPr/>
          <p:nvPr/>
        </p:nvSpPr>
        <p:spPr>
          <a:xfrm flipH="1">
            <a:off x="3324270" y="4864584"/>
            <a:ext cx="3037026" cy="1795125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98" name="Line"/>
          <p:cNvSpPr/>
          <p:nvPr/>
        </p:nvSpPr>
        <p:spPr>
          <a:xfrm flipH="1">
            <a:off x="7447378" y="4861676"/>
            <a:ext cx="73135" cy="187781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grpSp>
        <p:nvGrpSpPr>
          <p:cNvPr id="602" name="Group"/>
          <p:cNvGrpSpPr/>
          <p:nvPr/>
        </p:nvGrpSpPr>
        <p:grpSpPr>
          <a:xfrm>
            <a:off x="5596587" y="2800615"/>
            <a:ext cx="1601065" cy="1913733"/>
            <a:chOff x="-290810" y="-111124"/>
            <a:chExt cx="1601063" cy="1913732"/>
          </a:xfrm>
        </p:grpSpPr>
        <p:sp>
          <p:nvSpPr>
            <p:cNvPr id="599" name="0x17f"/>
            <p:cNvSpPr/>
            <p:nvPr/>
          </p:nvSpPr>
          <p:spPr>
            <a:xfrm>
              <a:off x="85124" y="1354899"/>
              <a:ext cx="849194" cy="447709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0x17f</a:t>
              </a:r>
            </a:p>
          </p:txBody>
        </p:sp>
        <p:sp>
          <p:nvSpPr>
            <p:cNvPr id="600" name="Triangle"/>
            <p:cNvSpPr/>
            <p:nvPr/>
          </p:nvSpPr>
          <p:spPr>
            <a:xfrm>
              <a:off x="55311" y="938863"/>
              <a:ext cx="908820" cy="4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1" name="known location"/>
            <p:cNvSpPr txBox="1"/>
            <p:nvPr/>
          </p:nvSpPr>
          <p:spPr>
            <a:xfrm>
              <a:off x="-290811" y="-111125"/>
              <a:ext cx="1601064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/>
              </a:pPr>
              <a:r>
                <a:rPr i="1">
                  <a:latin typeface="Helvetica"/>
                  <a:ea typeface="Helvetica"/>
                  <a:cs typeface="Helvetica"/>
                  <a:sym typeface="Helvetica"/>
                </a:rPr>
                <a:t>known</a:t>
              </a:r>
              <a:r>
                <a:t/>
              </a:r>
              <a:br/>
              <a:r>
                <a:t>location</a:t>
              </a:r>
            </a:p>
          </p:txBody>
        </p:sp>
      </p:grpSp>
      <p:sp>
        <p:nvSpPr>
          <p:cNvPr id="603" name="Group"/>
          <p:cNvSpPr/>
          <p:nvPr/>
        </p:nvSpPr>
        <p:spPr>
          <a:xfrm>
            <a:off x="6837636" y="4288200"/>
            <a:ext cx="849193" cy="44770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0x20d</a:t>
            </a:r>
          </a:p>
        </p:txBody>
      </p:sp>
      <p:sp>
        <p:nvSpPr>
          <p:cNvPr id="604" name="libc"/>
          <p:cNvSpPr txBox="1"/>
          <p:nvPr/>
        </p:nvSpPr>
        <p:spPr>
          <a:xfrm>
            <a:off x="1973261" y="4795710"/>
            <a:ext cx="78453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00BB01"/>
                </a:solidFill>
              </a:defRPr>
            </a:lvl1pPr>
          </a:lstStyle>
          <a:p>
            <a:r>
              <a:t>libc</a:t>
            </a:r>
          </a:p>
        </p:txBody>
      </p:sp>
      <p:grpSp>
        <p:nvGrpSpPr>
          <p:cNvPr id="613" name="Group"/>
          <p:cNvGrpSpPr/>
          <p:nvPr/>
        </p:nvGrpSpPr>
        <p:grpSpPr>
          <a:xfrm>
            <a:off x="1881649" y="6735803"/>
            <a:ext cx="9235972" cy="1277450"/>
            <a:chOff x="0" y="0"/>
            <a:chExt cx="9235971" cy="1277449"/>
          </a:xfrm>
        </p:grpSpPr>
        <p:sp>
          <p:nvSpPr>
            <p:cNvPr id="605" name="Rectangle"/>
            <p:cNvSpPr/>
            <p:nvPr/>
          </p:nvSpPr>
          <p:spPr>
            <a:xfrm>
              <a:off x="0" y="0"/>
              <a:ext cx="9235972" cy="49922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6" name="exec()"/>
            <p:cNvSpPr/>
            <p:nvPr/>
          </p:nvSpPr>
          <p:spPr>
            <a:xfrm>
              <a:off x="1429491" y="25758"/>
              <a:ext cx="1719035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exec()</a:t>
              </a:r>
            </a:p>
          </p:txBody>
        </p:sp>
        <p:sp>
          <p:nvSpPr>
            <p:cNvPr id="607" name="..."/>
            <p:cNvSpPr txBox="1"/>
            <p:nvPr/>
          </p:nvSpPr>
          <p:spPr>
            <a:xfrm>
              <a:off x="870265" y="14335"/>
              <a:ext cx="59190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...</a:t>
              </a:r>
            </a:p>
          </p:txBody>
        </p:sp>
        <p:sp>
          <p:nvSpPr>
            <p:cNvPr id="608" name="..."/>
            <p:cNvSpPr txBox="1"/>
            <p:nvPr/>
          </p:nvSpPr>
          <p:spPr>
            <a:xfrm>
              <a:off x="7430683" y="2061"/>
              <a:ext cx="59190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...</a:t>
              </a:r>
            </a:p>
          </p:txBody>
        </p:sp>
        <p:sp>
          <p:nvSpPr>
            <p:cNvPr id="609" name="printf()"/>
            <p:cNvSpPr/>
            <p:nvPr/>
          </p:nvSpPr>
          <p:spPr>
            <a:xfrm>
              <a:off x="3215538" y="25758"/>
              <a:ext cx="1719036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printf()</a:t>
              </a:r>
            </a:p>
          </p:txBody>
        </p:sp>
        <p:sp>
          <p:nvSpPr>
            <p:cNvPr id="610" name="..."/>
            <p:cNvSpPr txBox="1"/>
            <p:nvPr/>
          </p:nvSpPr>
          <p:spPr>
            <a:xfrm>
              <a:off x="4954272" y="14335"/>
              <a:ext cx="591902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...</a:t>
              </a:r>
            </a:p>
          </p:txBody>
        </p:sp>
        <p:sp>
          <p:nvSpPr>
            <p:cNvPr id="611" name="“/bin/sh”"/>
            <p:cNvSpPr/>
            <p:nvPr/>
          </p:nvSpPr>
          <p:spPr>
            <a:xfrm>
              <a:off x="5565871" y="25758"/>
              <a:ext cx="1719036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 </a:t>
              </a:r>
              <a:r>
                <a:rPr dirty="0" smtClean="0"/>
                <a:t>/bin/</a:t>
              </a:r>
              <a:r>
                <a:rPr dirty="0" err="1" smtClean="0"/>
                <a:t>sh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endParaRPr dirty="0"/>
            </a:p>
          </p:txBody>
        </p:sp>
        <p:sp>
          <p:nvSpPr>
            <p:cNvPr id="612" name="libc"/>
            <p:cNvSpPr txBox="1"/>
            <p:nvPr/>
          </p:nvSpPr>
          <p:spPr>
            <a:xfrm>
              <a:off x="4110506" y="680549"/>
              <a:ext cx="78453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00BB01"/>
                  </a:solidFill>
                </a:defRPr>
              </a:lvl1pPr>
            </a:lstStyle>
            <a:p>
              <a:r>
                <a:t>libc</a:t>
              </a:r>
            </a:p>
          </p:txBody>
        </p:sp>
      </p:grpSp>
      <p:sp>
        <p:nvSpPr>
          <p:cNvPr id="614" name="Only need to know where libc is"/>
          <p:cNvSpPr/>
          <p:nvPr/>
        </p:nvSpPr>
        <p:spPr>
          <a:xfrm>
            <a:off x="7691580" y="2625968"/>
            <a:ext cx="3925945" cy="12935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>
              <a:defRPr sz="3400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Only need to know where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libc </a:t>
            </a:r>
            <a:r>
              <a:t>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1000" fill="hold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" grpId="2" animBg="1" advAuto="0"/>
      <p:bldP spid="588" grpId="3" animBg="1" advAuto="0"/>
      <p:bldP spid="596" grpId="1" animBg="1" advAuto="0"/>
      <p:bldP spid="597" grpId="6" animBg="1" advAuto="0"/>
      <p:bldP spid="598" grpId="8" animBg="1" advAuto="0"/>
      <p:bldP spid="602" grpId="5" animBg="1" advAuto="0"/>
      <p:bldP spid="603" grpId="7" animBg="1" advAuto="0"/>
      <p:bldP spid="613" grpId="4" animBg="1" advAuto="0"/>
      <p:bldP spid="614" grpId="9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o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318" name="More on principled defenses, th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Finish up p</a:t>
            </a:r>
            <a:r>
              <a:rPr dirty="0" smtClean="0"/>
              <a:t>rincipled defenses</a:t>
            </a:r>
            <a:endParaRPr dirty="0"/>
          </a:p>
          <a:p>
            <a:r>
              <a:rPr dirty="0"/>
              <a:t>Avoiding exploitation</a:t>
            </a:r>
          </a:p>
          <a:p>
            <a:pPr lvl="1"/>
            <a:r>
              <a:rPr dirty="0"/>
              <a:t>Memory violations possible but not harmful</a:t>
            </a:r>
          </a:p>
        </p:txBody>
      </p:sp>
    </p:spTree>
    <p:extLst>
      <p:ext uri="{BB962C8B-B14F-4D97-AF65-F5344CB8AC3E}">
        <p14:creationId xmlns:p14="http://schemas.microsoft.com/office/powerpoint/2010/main" val="3974029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Avoiding explo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Avoiding exploitation</a:t>
            </a:r>
          </a:p>
        </p:txBody>
      </p:sp>
      <p:sp>
        <p:nvSpPr>
          <p:cNvPr id="617" name="Putting attacker code into memory…"/>
          <p:cNvSpPr txBox="1">
            <a:spLocks noGrp="1"/>
          </p:cNvSpPr>
          <p:nvPr>
            <p:ph type="body" sz="half" idx="1"/>
          </p:nvPr>
        </p:nvSpPr>
        <p:spPr>
          <a:xfrm>
            <a:off x="952500" y="3230165"/>
            <a:ext cx="11099800" cy="417027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Putting attacker code into memory</a:t>
            </a:r>
          </a:p>
          <a:p>
            <a:pPr>
              <a:spcBef>
                <a:spcPts val="7000"/>
              </a:spcBef>
            </a:pPr>
            <a:r>
              <a:t>Getting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%eip</a:t>
            </a:r>
            <a:r>
              <a:t> to point to attacker code</a:t>
            </a:r>
          </a:p>
          <a:p>
            <a:pPr>
              <a:spcBef>
                <a:spcPts val="7000"/>
              </a:spcBef>
            </a:pPr>
            <a:r>
              <a:t>Finding the return address</a:t>
            </a:r>
          </a:p>
        </p:txBody>
      </p:sp>
      <p:sp>
        <p:nvSpPr>
          <p:cNvPr id="618" name="Recall the steps of a stack smashing attack:"/>
          <p:cNvSpPr txBox="1"/>
          <p:nvPr/>
        </p:nvSpPr>
        <p:spPr>
          <a:xfrm>
            <a:off x="727474" y="2618383"/>
            <a:ext cx="913624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Recall the steps of a stack smashing attack:</a:t>
            </a:r>
          </a:p>
        </p:txBody>
      </p:sp>
      <p:sp>
        <p:nvSpPr>
          <p:cNvPr id="619" name="How can we make these attack steps more difficult?"/>
          <p:cNvSpPr txBox="1"/>
          <p:nvPr/>
        </p:nvSpPr>
        <p:spPr>
          <a:xfrm>
            <a:off x="606270" y="7855691"/>
            <a:ext cx="1076730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can we make these attack steps more difficult?</a:t>
            </a:r>
          </a:p>
        </p:txBody>
      </p:sp>
      <p:sp>
        <p:nvSpPr>
          <p:cNvPr id="620" name="Arrow"/>
          <p:cNvSpPr/>
          <p:nvPr/>
        </p:nvSpPr>
        <p:spPr>
          <a:xfrm>
            <a:off x="9980821" y="5399135"/>
            <a:ext cx="154636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53" y="14256"/>
                </a:moveTo>
                <a:lnTo>
                  <a:pt x="11353" y="21600"/>
                </a:lnTo>
                <a:lnTo>
                  <a:pt x="0" y="10800"/>
                </a:lnTo>
                <a:lnTo>
                  <a:pt x="11353" y="0"/>
                </a:lnTo>
                <a:lnTo>
                  <a:pt x="11353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1" name="Defense: Stack Canaries"/>
          <p:cNvSpPr txBox="1"/>
          <p:nvPr/>
        </p:nvSpPr>
        <p:spPr>
          <a:xfrm>
            <a:off x="1378242" y="4250237"/>
            <a:ext cx="456147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Defense: Stack Canaries</a:t>
            </a:r>
          </a:p>
        </p:txBody>
      </p:sp>
      <p:sp>
        <p:nvSpPr>
          <p:cNvPr id="622" name="Defense: Non-executable stack (kind of)"/>
          <p:cNvSpPr txBox="1"/>
          <p:nvPr/>
        </p:nvSpPr>
        <p:spPr>
          <a:xfrm>
            <a:off x="1381417" y="5633633"/>
            <a:ext cx="735497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Defense: Non-executable stack (kind of)</a:t>
            </a:r>
          </a:p>
        </p:txBody>
      </p:sp>
      <p:sp>
        <p:nvSpPr>
          <p:cNvPr id="623" name="]"/>
          <p:cNvSpPr txBox="1"/>
          <p:nvPr/>
        </p:nvSpPr>
        <p:spPr>
          <a:xfrm>
            <a:off x="9113725" y="4178299"/>
            <a:ext cx="960140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2" animBg="1" advAuto="0"/>
      <p:bldP spid="622" grpId="1" animBg="1" advAuto="0"/>
      <p:bldP spid="623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ddress-space layout random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Address-space layout randomization</a:t>
            </a:r>
          </a:p>
        </p:txBody>
      </p:sp>
      <p:sp>
        <p:nvSpPr>
          <p:cNvPr id="626" name="Randomly place some elements in mem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Randomly place some elements in memory</a:t>
            </a:r>
          </a:p>
          <a:p>
            <a:r>
              <a:t>Make it hard to find libC functions</a:t>
            </a:r>
          </a:p>
          <a:p>
            <a:r>
              <a:t>Make it hard to guess where stack (shellcode) 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Return-to-libc, thwart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162"/>
            </a:lvl1pPr>
          </a:lstStyle>
          <a:p>
            <a:r>
              <a:t>Return-to-libc, thwarted</a:t>
            </a:r>
          </a:p>
        </p:txBody>
      </p:sp>
      <p:sp>
        <p:nvSpPr>
          <p:cNvPr id="629" name="Rectangle"/>
          <p:cNvSpPr/>
          <p:nvPr/>
        </p:nvSpPr>
        <p:spPr>
          <a:xfrm>
            <a:off x="1884414" y="4262442"/>
            <a:ext cx="9235972" cy="4992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0" name="&amp;arg1"/>
          <p:cNvSpPr/>
          <p:nvPr/>
        </p:nvSpPr>
        <p:spPr>
          <a:xfrm>
            <a:off x="6849244" y="4288201"/>
            <a:ext cx="1188258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&amp;arg1</a:t>
            </a:r>
          </a:p>
        </p:txBody>
      </p:sp>
      <p:sp>
        <p:nvSpPr>
          <p:cNvPr id="631" name="%eip"/>
          <p:cNvSpPr/>
          <p:nvPr/>
        </p:nvSpPr>
        <p:spPr>
          <a:xfrm>
            <a:off x="5959823" y="4288201"/>
            <a:ext cx="849194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%eip</a:t>
            </a:r>
          </a:p>
        </p:txBody>
      </p:sp>
      <p:sp>
        <p:nvSpPr>
          <p:cNvPr id="632" name="%ebp"/>
          <p:cNvSpPr/>
          <p:nvPr/>
        </p:nvSpPr>
        <p:spPr>
          <a:xfrm>
            <a:off x="5070402" y="4288201"/>
            <a:ext cx="849194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%ebp</a:t>
            </a:r>
          </a:p>
        </p:txBody>
      </p:sp>
      <p:sp>
        <p:nvSpPr>
          <p:cNvPr id="633" name="00 00 00 00"/>
          <p:cNvSpPr/>
          <p:nvPr/>
        </p:nvSpPr>
        <p:spPr>
          <a:xfrm>
            <a:off x="3311140" y="4288201"/>
            <a:ext cx="1719035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00 00 00 00</a:t>
            </a:r>
          </a:p>
        </p:txBody>
      </p:sp>
      <p:sp>
        <p:nvSpPr>
          <p:cNvPr id="634" name="buffer"/>
          <p:cNvSpPr txBox="1"/>
          <p:nvPr/>
        </p:nvSpPr>
        <p:spPr>
          <a:xfrm>
            <a:off x="3623205" y="4800108"/>
            <a:ext cx="10949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buffer</a:t>
            </a:r>
          </a:p>
        </p:txBody>
      </p:sp>
      <p:sp>
        <p:nvSpPr>
          <p:cNvPr id="635" name="Text"/>
          <p:cNvSpPr/>
          <p:nvPr/>
        </p:nvSpPr>
        <p:spPr>
          <a:xfrm>
            <a:off x="1940930" y="4288201"/>
            <a:ext cx="849193" cy="4477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Text</a:t>
            </a:r>
          </a:p>
        </p:txBody>
      </p:sp>
      <p:grpSp>
        <p:nvGrpSpPr>
          <p:cNvPr id="638" name="Group"/>
          <p:cNvGrpSpPr/>
          <p:nvPr/>
        </p:nvGrpSpPr>
        <p:grpSpPr>
          <a:xfrm>
            <a:off x="1802832" y="3221719"/>
            <a:ext cx="1125389" cy="1071526"/>
            <a:chOff x="-108284" y="-55562"/>
            <a:chExt cx="1125388" cy="1071525"/>
          </a:xfrm>
        </p:grpSpPr>
        <p:sp>
          <p:nvSpPr>
            <p:cNvPr id="636" name="%eip"/>
            <p:cNvSpPr txBox="1"/>
            <p:nvPr/>
          </p:nvSpPr>
          <p:spPr>
            <a:xfrm>
              <a:off x="-108285" y="-55563"/>
              <a:ext cx="1125389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%eip</a:t>
              </a:r>
            </a:p>
          </p:txBody>
        </p:sp>
        <p:sp>
          <p:nvSpPr>
            <p:cNvPr id="637" name="Line"/>
            <p:cNvSpPr/>
            <p:nvPr/>
          </p:nvSpPr>
          <p:spPr>
            <a:xfrm flipV="1">
              <a:off x="454409" y="497688"/>
              <a:ext cx="1" cy="5182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639" name="..."/>
          <p:cNvSpPr txBox="1"/>
          <p:nvPr/>
        </p:nvSpPr>
        <p:spPr>
          <a:xfrm>
            <a:off x="2754680" y="4276777"/>
            <a:ext cx="5919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...</a:t>
            </a:r>
          </a:p>
        </p:txBody>
      </p:sp>
      <p:sp>
        <p:nvSpPr>
          <p:cNvPr id="640" name="…"/>
          <p:cNvSpPr/>
          <p:nvPr/>
        </p:nvSpPr>
        <p:spPr>
          <a:xfrm>
            <a:off x="8065820" y="4288201"/>
            <a:ext cx="275599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lang="en-US" sz="1200" dirty="0" smtClean="0"/>
              <a:t>..</a:t>
            </a:r>
            <a:endParaRPr sz="1200" dirty="0"/>
          </a:p>
        </p:txBody>
      </p:sp>
      <p:grpSp>
        <p:nvGrpSpPr>
          <p:cNvPr id="644" name="Group"/>
          <p:cNvGrpSpPr/>
          <p:nvPr/>
        </p:nvGrpSpPr>
        <p:grpSpPr>
          <a:xfrm>
            <a:off x="3311140" y="3082526"/>
            <a:ext cx="2612935" cy="1653383"/>
            <a:chOff x="0" y="-55562"/>
            <a:chExt cx="2612933" cy="1653382"/>
          </a:xfrm>
        </p:grpSpPr>
        <p:sp>
          <p:nvSpPr>
            <p:cNvPr id="641" name="Triangle"/>
            <p:cNvSpPr/>
            <p:nvPr/>
          </p:nvSpPr>
          <p:spPr>
            <a:xfrm>
              <a:off x="4478" y="737591"/>
              <a:ext cx="2608456" cy="43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2" name="padding"/>
            <p:cNvSpPr txBox="1"/>
            <p:nvPr/>
          </p:nvSpPr>
          <p:spPr>
            <a:xfrm>
              <a:off x="448586" y="-55563"/>
              <a:ext cx="172024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padding</a:t>
              </a:r>
            </a:p>
          </p:txBody>
        </p:sp>
        <p:sp>
          <p:nvSpPr>
            <p:cNvPr id="643" name="Rectangle"/>
            <p:cNvSpPr/>
            <p:nvPr/>
          </p:nvSpPr>
          <p:spPr>
            <a:xfrm>
              <a:off x="0" y="1150112"/>
              <a:ext cx="2608456" cy="447708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2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/>
            </a:p>
          </p:txBody>
        </p:sp>
      </p:grpSp>
      <p:sp>
        <p:nvSpPr>
          <p:cNvPr id="645" name="Line"/>
          <p:cNvSpPr/>
          <p:nvPr/>
        </p:nvSpPr>
        <p:spPr>
          <a:xfrm flipH="1">
            <a:off x="3324270" y="4864584"/>
            <a:ext cx="3037026" cy="1795125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46" name="Line"/>
          <p:cNvSpPr/>
          <p:nvPr/>
        </p:nvSpPr>
        <p:spPr>
          <a:xfrm flipH="1">
            <a:off x="7447378" y="4861676"/>
            <a:ext cx="73135" cy="187781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grpSp>
        <p:nvGrpSpPr>
          <p:cNvPr id="650" name="Group"/>
          <p:cNvGrpSpPr/>
          <p:nvPr/>
        </p:nvGrpSpPr>
        <p:grpSpPr>
          <a:xfrm>
            <a:off x="5930010" y="2870376"/>
            <a:ext cx="1958293" cy="1898065"/>
            <a:chOff x="55311" y="-95456"/>
            <a:chExt cx="1958291" cy="1898063"/>
          </a:xfrm>
        </p:grpSpPr>
        <p:sp>
          <p:nvSpPr>
            <p:cNvPr id="647" name="???"/>
            <p:cNvSpPr/>
            <p:nvPr/>
          </p:nvSpPr>
          <p:spPr>
            <a:xfrm>
              <a:off x="85124" y="1354899"/>
              <a:ext cx="849194" cy="447709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???</a:t>
              </a:r>
            </a:p>
          </p:txBody>
        </p:sp>
        <p:sp>
          <p:nvSpPr>
            <p:cNvPr id="648" name="Triangle"/>
            <p:cNvSpPr/>
            <p:nvPr/>
          </p:nvSpPr>
          <p:spPr>
            <a:xfrm>
              <a:off x="55311" y="938863"/>
              <a:ext cx="908820" cy="4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chemeClr val="accent5">
                    <a:alpha val="20000"/>
                  </a:scheme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9" name="unknown locations"/>
            <p:cNvSpPr txBox="1"/>
            <p:nvPr/>
          </p:nvSpPr>
          <p:spPr>
            <a:xfrm>
              <a:off x="196639" y="-95457"/>
              <a:ext cx="1816965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/>
              </a:pPr>
              <a:r>
                <a:rPr i="1">
                  <a:latin typeface="Helvetica"/>
                  <a:ea typeface="Helvetica"/>
                  <a:cs typeface="Helvetica"/>
                  <a:sym typeface="Helvetica"/>
                </a:rPr>
                <a:t>unknown</a:t>
              </a:r>
              <a:r>
                <a:t/>
              </a:r>
              <a:br/>
              <a:r>
                <a:t>locations</a:t>
              </a:r>
            </a:p>
          </p:txBody>
        </p:sp>
      </p:grpSp>
      <p:sp>
        <p:nvSpPr>
          <p:cNvPr id="651" name="libc"/>
          <p:cNvSpPr txBox="1"/>
          <p:nvPr/>
        </p:nvSpPr>
        <p:spPr>
          <a:xfrm>
            <a:off x="1973261" y="4795710"/>
            <a:ext cx="78453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00BB01"/>
                </a:solidFill>
              </a:defRPr>
            </a:lvl1pPr>
          </a:lstStyle>
          <a:p>
            <a:r>
              <a:t>libc</a:t>
            </a:r>
          </a:p>
        </p:txBody>
      </p:sp>
      <p:grpSp>
        <p:nvGrpSpPr>
          <p:cNvPr id="660" name="Group"/>
          <p:cNvGrpSpPr/>
          <p:nvPr/>
        </p:nvGrpSpPr>
        <p:grpSpPr>
          <a:xfrm>
            <a:off x="1881649" y="6735803"/>
            <a:ext cx="9235972" cy="1277450"/>
            <a:chOff x="0" y="0"/>
            <a:chExt cx="9235971" cy="1277449"/>
          </a:xfrm>
        </p:grpSpPr>
        <p:sp>
          <p:nvSpPr>
            <p:cNvPr id="652" name="Rectangle"/>
            <p:cNvSpPr/>
            <p:nvPr/>
          </p:nvSpPr>
          <p:spPr>
            <a:xfrm>
              <a:off x="0" y="0"/>
              <a:ext cx="9235972" cy="49922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3" name="exec()"/>
            <p:cNvSpPr/>
            <p:nvPr/>
          </p:nvSpPr>
          <p:spPr>
            <a:xfrm>
              <a:off x="1429491" y="25758"/>
              <a:ext cx="1719035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exec()</a:t>
              </a:r>
            </a:p>
          </p:txBody>
        </p:sp>
        <p:sp>
          <p:nvSpPr>
            <p:cNvPr id="654" name="..."/>
            <p:cNvSpPr txBox="1"/>
            <p:nvPr/>
          </p:nvSpPr>
          <p:spPr>
            <a:xfrm>
              <a:off x="870265" y="14335"/>
              <a:ext cx="59190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...</a:t>
              </a:r>
            </a:p>
          </p:txBody>
        </p:sp>
        <p:sp>
          <p:nvSpPr>
            <p:cNvPr id="655" name="..."/>
            <p:cNvSpPr txBox="1"/>
            <p:nvPr/>
          </p:nvSpPr>
          <p:spPr>
            <a:xfrm>
              <a:off x="7430683" y="2061"/>
              <a:ext cx="59190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...</a:t>
              </a:r>
            </a:p>
          </p:txBody>
        </p:sp>
        <p:sp>
          <p:nvSpPr>
            <p:cNvPr id="656" name="printf()"/>
            <p:cNvSpPr/>
            <p:nvPr/>
          </p:nvSpPr>
          <p:spPr>
            <a:xfrm>
              <a:off x="3215538" y="25758"/>
              <a:ext cx="1719036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printf()</a:t>
              </a:r>
            </a:p>
          </p:txBody>
        </p:sp>
        <p:sp>
          <p:nvSpPr>
            <p:cNvPr id="657" name="..."/>
            <p:cNvSpPr txBox="1"/>
            <p:nvPr/>
          </p:nvSpPr>
          <p:spPr>
            <a:xfrm>
              <a:off x="4954272" y="14335"/>
              <a:ext cx="591902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...</a:t>
              </a:r>
            </a:p>
          </p:txBody>
        </p:sp>
        <p:sp>
          <p:nvSpPr>
            <p:cNvPr id="658" name="“/bin/sh”"/>
            <p:cNvSpPr/>
            <p:nvPr/>
          </p:nvSpPr>
          <p:spPr>
            <a:xfrm>
              <a:off x="5565871" y="25758"/>
              <a:ext cx="1719036" cy="4477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dirty="0" smtClean="0"/>
                <a:t>/bin/</a:t>
              </a:r>
              <a:r>
                <a:rPr dirty="0" err="1" smtClean="0"/>
                <a:t>sh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endParaRPr dirty="0"/>
            </a:p>
          </p:txBody>
        </p:sp>
        <p:sp>
          <p:nvSpPr>
            <p:cNvPr id="659" name="libc"/>
            <p:cNvSpPr txBox="1"/>
            <p:nvPr/>
          </p:nvSpPr>
          <p:spPr>
            <a:xfrm>
              <a:off x="4110506" y="680549"/>
              <a:ext cx="78453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>
                  <a:solidFill>
                    <a:srgbClr val="00BB01"/>
                  </a:solidFill>
                </a:defRPr>
              </a:lvl1pPr>
            </a:lstStyle>
            <a:p>
              <a:r>
                <a:t>libc</a:t>
              </a:r>
            </a:p>
          </p:txBody>
        </p:sp>
      </p:grpSp>
      <p:sp>
        <p:nvSpPr>
          <p:cNvPr id="661" name="Triangle"/>
          <p:cNvSpPr/>
          <p:nvPr/>
        </p:nvSpPr>
        <p:spPr>
          <a:xfrm>
            <a:off x="6796833" y="3878419"/>
            <a:ext cx="1293080" cy="447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accent5">
                  <a:alpha val="20000"/>
                </a:schemeClr>
              </a:gs>
            </a:gsLst>
            <a:lin ang="5366153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2" name="???"/>
          <p:cNvSpPr/>
          <p:nvPr/>
        </p:nvSpPr>
        <p:spPr>
          <a:xfrm>
            <a:off x="6849244" y="4315294"/>
            <a:ext cx="1176349" cy="4477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???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2" animBg="1" advAuto="0"/>
      <p:bldP spid="646" grpId="3" animBg="1" advAuto="0"/>
      <p:bldP spid="650" grpId="1" animBg="1" advAuto="0"/>
      <p:bldP spid="661" grpId="4" animBg="1" advAuto="0"/>
      <p:bldP spid="662" grpId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ASLR to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ASLR today</a:t>
            </a:r>
          </a:p>
        </p:txBody>
      </p:sp>
      <p:sp>
        <p:nvSpPr>
          <p:cNvPr id="665" name="Available on modern operating syste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520"/>
            </a:pPr>
            <a:r>
              <a:t>Available on modern operating systems</a:t>
            </a:r>
          </a:p>
          <a:p>
            <a:pPr marL="622300" lvl="1" indent="-311150" defTabSz="408940">
              <a:spcBef>
                <a:spcPts val="1000"/>
              </a:spcBef>
              <a:defRPr sz="2520"/>
            </a:pPr>
            <a:r>
              <a:t>Linux in 2004, other systems slowly afterwards;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most by 2011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Caveats: </a:t>
            </a:r>
          </a:p>
          <a:p>
            <a:pPr marL="622300" lvl="1" indent="-311150" defTabSz="408940">
              <a:spcBef>
                <a:spcPts val="1000"/>
              </a:spcBef>
              <a:defRPr sz="252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Only shifts the offset</a:t>
            </a:r>
            <a:r>
              <a:t> of memory areas</a:t>
            </a:r>
          </a:p>
          <a:p>
            <a:pPr marL="933450" lvl="2" indent="-311150" defTabSz="408940">
              <a:spcBef>
                <a:spcPts val="1000"/>
              </a:spcBef>
              <a:defRPr sz="2520"/>
            </a:pPr>
            <a:r>
              <a:t>Not locations within those areas</a:t>
            </a:r>
          </a:p>
          <a:p>
            <a:pPr marL="933450" lvl="2" indent="-311150" defTabSz="408940">
              <a:spcBef>
                <a:spcPts val="1000"/>
              </a:spcBef>
              <a:defRPr sz="2520"/>
            </a:pPr>
            <a:r>
              <a:t>Possible to use a read exploit to find it</a:t>
            </a:r>
          </a:p>
          <a:p>
            <a:pPr marL="622300" lvl="1" indent="-311150" defTabSz="408940">
              <a:spcBef>
                <a:spcPts val="1000"/>
              </a:spcBef>
              <a:defRPr sz="252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May not apply to program code</a:t>
            </a:r>
            <a:r>
              <a:t>, just libraries</a:t>
            </a:r>
          </a:p>
          <a:p>
            <a:pPr marL="622300" lvl="1" indent="-311150" defTabSz="408940">
              <a:spcBef>
                <a:spcPts val="1000"/>
              </a:spcBef>
              <a:defRPr sz="252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Need sufficient randomness</a:t>
            </a:r>
            <a:r>
              <a:t>, or can brute force</a:t>
            </a:r>
          </a:p>
          <a:p>
            <a:pPr marL="933450" lvl="2" indent="-311150" defTabSz="408940">
              <a:spcBef>
                <a:spcPts val="1000"/>
              </a:spcBef>
              <a:defRPr sz="2520"/>
            </a:pPr>
            <a:r>
              <a:t>32-bit systems: typically16 bits = 65536 possible starting positions; sometimes 20 bits. Shacham brute force attack could defeat this in 216 seconds (2004 hardware)</a:t>
            </a:r>
          </a:p>
          <a:p>
            <a:pPr marL="933450" lvl="2" indent="-311150" defTabSz="408940">
              <a:spcBef>
                <a:spcPts val="1000"/>
              </a:spcBef>
              <a:defRPr sz="2520"/>
            </a:pPr>
            <a:r>
              <a:t>64-bit systems more promising, e.g., 40 bits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Cat and mouse"/>
          <p:cNvSpPr txBox="1">
            <a:spLocks noGrp="1"/>
          </p:cNvSpPr>
          <p:nvPr>
            <p:ph type="title"/>
          </p:nvPr>
        </p:nvSpPr>
        <p:spPr>
          <a:xfrm>
            <a:off x="2339974" y="484632"/>
            <a:ext cx="8324852" cy="1032571"/>
          </a:xfrm>
          <a:prstGeom prst="rect">
            <a:avLst/>
          </a:prstGeom>
        </p:spPr>
        <p:txBody>
          <a:bodyPr/>
          <a:lstStyle>
            <a:lvl1pPr defTabSz="467359">
              <a:defRPr sz="6240"/>
            </a:lvl1pPr>
          </a:lstStyle>
          <a:p>
            <a:r>
              <a:t>Cat and mouse</a:t>
            </a:r>
          </a:p>
        </p:txBody>
      </p:sp>
      <p:sp>
        <p:nvSpPr>
          <p:cNvPr id="676" name="Defense: Make stack/heap non-executable to prevent injection of code…"/>
          <p:cNvSpPr txBox="1">
            <a:spLocks noGrp="1"/>
          </p:cNvSpPr>
          <p:nvPr>
            <p:ph type="body" idx="1"/>
          </p:nvPr>
        </p:nvSpPr>
        <p:spPr>
          <a:xfrm>
            <a:off x="749440" y="2447505"/>
            <a:ext cx="11830053" cy="6881933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Defense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: Make stack/heap non-executable</a:t>
            </a:r>
            <a:r>
              <a:rPr dirty="0"/>
              <a:t> to prevent injection of code</a:t>
            </a:r>
          </a:p>
          <a:p>
            <a:pPr marL="767772" lvl="1" indent="-323272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accent5"/>
                </a:solidFill>
              </a:rPr>
              <a:t>Attack response</a:t>
            </a:r>
            <a:r>
              <a:rPr dirty="0"/>
              <a:t>: Return to </a:t>
            </a:r>
            <a:r>
              <a:rPr dirty="0" err="1"/>
              <a:t>libc</a:t>
            </a:r>
            <a:r>
              <a:rPr dirty="0"/>
              <a:t> </a:t>
            </a:r>
          </a:p>
          <a:p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Defense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: Hide the address of desired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libc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code</a:t>
            </a:r>
            <a:r>
              <a:rPr dirty="0"/>
              <a:t> or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return address</a:t>
            </a:r>
            <a:r>
              <a:rPr dirty="0"/>
              <a:t> using ASLR</a:t>
            </a:r>
          </a:p>
          <a:p>
            <a:pPr lvl="1"/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Attack response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: Brute force search</a:t>
            </a:r>
            <a:r>
              <a:rPr dirty="0"/>
              <a:t> or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information leak</a:t>
            </a:r>
          </a:p>
          <a:p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Defense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Avoid</a:t>
            </a:r>
            <a:r>
              <a:rPr lang="en-US" b="1" dirty="0" smtClean="0">
                <a:latin typeface="Helvetica"/>
                <a:ea typeface="Helvetica"/>
                <a:cs typeface="Helvetica"/>
                <a:sym typeface="Helvetica"/>
              </a:rPr>
              <a:t>/limit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us</a:t>
            </a:r>
            <a:r>
              <a:rPr lang="en-US" b="1" dirty="0" smtClean="0">
                <a:latin typeface="Helvetica"/>
                <a:ea typeface="Helvetica"/>
                <a:cs typeface="Helvetica"/>
                <a:sym typeface="Helvetica"/>
              </a:rPr>
              <a:t>e of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libc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code</a:t>
            </a:r>
            <a:endParaRPr dirty="0"/>
          </a:p>
          <a:p>
            <a:pPr lvl="1"/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Attack response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dirty="0"/>
              <a:t>Construct needed functionality using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return oriented programming (ROP)</a:t>
            </a:r>
          </a:p>
        </p:txBody>
      </p:sp>
      <p:pic>
        <p:nvPicPr>
          <p:cNvPr id="677" name="Felthat.jpg" descr="Felthat.jpg"/>
          <p:cNvPicPr>
            <a:picLocks noChangeAspect="1"/>
          </p:cNvPicPr>
          <p:nvPr/>
        </p:nvPicPr>
        <p:blipFill>
          <a:blip r:embed="rId2">
            <a:extLst/>
          </a:blip>
          <a:srcRect l="6552" t="8978" r="3240" b="7944"/>
          <a:stretch>
            <a:fillRect/>
          </a:stretch>
        </p:blipFill>
        <p:spPr>
          <a:xfrm>
            <a:off x="10400690" y="495688"/>
            <a:ext cx="1587159" cy="102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9" h="21317" extrusionOk="0">
                <a:moveTo>
                  <a:pt x="12131" y="0"/>
                </a:moveTo>
                <a:cubicBezTo>
                  <a:pt x="10854" y="-10"/>
                  <a:pt x="8917" y="772"/>
                  <a:pt x="7403" y="1927"/>
                </a:cubicBezTo>
                <a:cubicBezTo>
                  <a:pt x="6647" y="2663"/>
                  <a:pt x="5978" y="3605"/>
                  <a:pt x="5978" y="4118"/>
                </a:cubicBezTo>
                <a:cubicBezTo>
                  <a:pt x="5978" y="4232"/>
                  <a:pt x="5958" y="4331"/>
                  <a:pt x="5925" y="4416"/>
                </a:cubicBezTo>
                <a:cubicBezTo>
                  <a:pt x="5917" y="4559"/>
                  <a:pt x="5907" y="4719"/>
                  <a:pt x="5887" y="4912"/>
                </a:cubicBezTo>
                <a:cubicBezTo>
                  <a:pt x="5842" y="5352"/>
                  <a:pt x="5789" y="5602"/>
                  <a:pt x="5685" y="5788"/>
                </a:cubicBezTo>
                <a:cubicBezTo>
                  <a:pt x="5674" y="5815"/>
                  <a:pt x="5666" y="5832"/>
                  <a:pt x="5653" y="5846"/>
                </a:cubicBezTo>
                <a:cubicBezTo>
                  <a:pt x="5571" y="5968"/>
                  <a:pt x="5456" y="6070"/>
                  <a:pt x="5292" y="6177"/>
                </a:cubicBezTo>
                <a:cubicBezTo>
                  <a:pt x="5096" y="6304"/>
                  <a:pt x="4953" y="6362"/>
                  <a:pt x="4840" y="6367"/>
                </a:cubicBezTo>
                <a:cubicBezTo>
                  <a:pt x="4733" y="6432"/>
                  <a:pt x="4620" y="6505"/>
                  <a:pt x="4489" y="6582"/>
                </a:cubicBezTo>
                <a:cubicBezTo>
                  <a:pt x="2650" y="7656"/>
                  <a:pt x="1675" y="8659"/>
                  <a:pt x="963" y="10220"/>
                </a:cubicBezTo>
                <a:cubicBezTo>
                  <a:pt x="632" y="10945"/>
                  <a:pt x="392" y="11607"/>
                  <a:pt x="425" y="11692"/>
                </a:cubicBezTo>
                <a:cubicBezTo>
                  <a:pt x="459" y="11777"/>
                  <a:pt x="423" y="11907"/>
                  <a:pt x="346" y="11981"/>
                </a:cubicBezTo>
                <a:cubicBezTo>
                  <a:pt x="268" y="12056"/>
                  <a:pt x="235" y="12250"/>
                  <a:pt x="277" y="12420"/>
                </a:cubicBezTo>
                <a:cubicBezTo>
                  <a:pt x="318" y="12589"/>
                  <a:pt x="297" y="12787"/>
                  <a:pt x="223" y="12858"/>
                </a:cubicBezTo>
                <a:cubicBezTo>
                  <a:pt x="-8" y="13080"/>
                  <a:pt x="301" y="15224"/>
                  <a:pt x="691" y="16132"/>
                </a:cubicBezTo>
                <a:cubicBezTo>
                  <a:pt x="837" y="16305"/>
                  <a:pt x="1047" y="16617"/>
                  <a:pt x="1372" y="17116"/>
                </a:cubicBezTo>
                <a:cubicBezTo>
                  <a:pt x="1878" y="17893"/>
                  <a:pt x="2646" y="18789"/>
                  <a:pt x="3085" y="19117"/>
                </a:cubicBezTo>
                <a:cubicBezTo>
                  <a:pt x="3534" y="19453"/>
                  <a:pt x="3927" y="19743"/>
                  <a:pt x="4276" y="20002"/>
                </a:cubicBezTo>
                <a:cubicBezTo>
                  <a:pt x="4603" y="20009"/>
                  <a:pt x="5200" y="20173"/>
                  <a:pt x="5999" y="20506"/>
                </a:cubicBezTo>
                <a:cubicBezTo>
                  <a:pt x="8585" y="21586"/>
                  <a:pt x="11423" y="21590"/>
                  <a:pt x="14205" y="20506"/>
                </a:cubicBezTo>
                <a:cubicBezTo>
                  <a:pt x="15342" y="20063"/>
                  <a:pt x="16046" y="19879"/>
                  <a:pt x="16301" y="19944"/>
                </a:cubicBezTo>
                <a:cubicBezTo>
                  <a:pt x="18109" y="18784"/>
                  <a:pt x="18784" y="18273"/>
                  <a:pt x="19327" y="17678"/>
                </a:cubicBezTo>
                <a:cubicBezTo>
                  <a:pt x="19550" y="17433"/>
                  <a:pt x="19776" y="17293"/>
                  <a:pt x="19827" y="17372"/>
                </a:cubicBezTo>
                <a:cubicBezTo>
                  <a:pt x="19830" y="17377"/>
                  <a:pt x="19835" y="17384"/>
                  <a:pt x="19838" y="17389"/>
                </a:cubicBezTo>
                <a:cubicBezTo>
                  <a:pt x="19878" y="17324"/>
                  <a:pt x="19919" y="17261"/>
                  <a:pt x="19960" y="17207"/>
                </a:cubicBezTo>
                <a:cubicBezTo>
                  <a:pt x="21136" y="15665"/>
                  <a:pt x="21592" y="13155"/>
                  <a:pt x="21029" y="11345"/>
                </a:cubicBezTo>
                <a:cubicBezTo>
                  <a:pt x="20412" y="9362"/>
                  <a:pt x="18655" y="7349"/>
                  <a:pt x="16210" y="5830"/>
                </a:cubicBezTo>
                <a:cubicBezTo>
                  <a:pt x="15837" y="5598"/>
                  <a:pt x="15810" y="5500"/>
                  <a:pt x="15801" y="4176"/>
                </a:cubicBezTo>
                <a:cubicBezTo>
                  <a:pt x="15795" y="3400"/>
                  <a:pt x="15745" y="2555"/>
                  <a:pt x="15684" y="2307"/>
                </a:cubicBezTo>
                <a:cubicBezTo>
                  <a:pt x="15617" y="2036"/>
                  <a:pt x="14949" y="1367"/>
                  <a:pt x="14003" y="621"/>
                </a:cubicBezTo>
                <a:cubicBezTo>
                  <a:pt x="13694" y="376"/>
                  <a:pt x="13447" y="176"/>
                  <a:pt x="13243" y="0"/>
                </a:cubicBezTo>
                <a:cubicBezTo>
                  <a:pt x="13052" y="45"/>
                  <a:pt x="12749" y="54"/>
                  <a:pt x="12381" y="17"/>
                </a:cubicBezTo>
                <a:cubicBezTo>
                  <a:pt x="12301" y="9"/>
                  <a:pt x="12218" y="1"/>
                  <a:pt x="12131" y="0"/>
                </a:cubicBezTo>
                <a:close/>
                <a:moveTo>
                  <a:pt x="0" y="8707"/>
                </a:moveTo>
                <a:lnTo>
                  <a:pt x="0" y="9451"/>
                </a:lnTo>
                <a:cubicBezTo>
                  <a:pt x="5" y="9450"/>
                  <a:pt x="6" y="9444"/>
                  <a:pt x="11" y="9443"/>
                </a:cubicBezTo>
                <a:cubicBezTo>
                  <a:pt x="422" y="9345"/>
                  <a:pt x="401" y="9070"/>
                  <a:pt x="0" y="870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78" name="product_2011.jpg" descr="product_20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1376" y="385102"/>
            <a:ext cx="1231630" cy="1231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turn oriented programming (RO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r>
              <a:t>Return oriented programming (ROP)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Return-oriented Programm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Return-oriented Programming </a:t>
            </a:r>
          </a:p>
        </p:txBody>
      </p:sp>
      <p:sp>
        <p:nvSpPr>
          <p:cNvPr id="683" name="Introduced by Hovav Shacham, CCS 2007…"/>
          <p:cNvSpPr txBox="1">
            <a:spLocks noGrp="1"/>
          </p:cNvSpPr>
          <p:nvPr>
            <p:ph type="body" idx="1"/>
          </p:nvPr>
        </p:nvSpPr>
        <p:spPr>
          <a:xfrm>
            <a:off x="952500" y="26162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Introduced by Hovav Shacham, CCS 2007</a:t>
            </a:r>
          </a:p>
          <a:p>
            <a:r>
              <a:t>Idea: rather than use a single (libc) function to run your shellcode,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string together pieces of existing code, called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gadgets</a:t>
            </a:r>
            <a:r>
              <a:t>, to do it instead</a:t>
            </a:r>
          </a:p>
          <a:p>
            <a:r>
              <a:t>Challenges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Find the gadgets</a:t>
            </a:r>
            <a:r>
              <a:t> you need</a:t>
            </a:r>
          </a:p>
          <a:p>
            <a:pPr marL="740833" lvl="1" indent="-296333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String them together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" grpId="1" build="p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Approach</a:t>
            </a:r>
          </a:p>
        </p:txBody>
      </p:sp>
      <p:sp>
        <p:nvSpPr>
          <p:cNvPr id="686" name="Gadgets are instruction groups that end with r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Gadgets are instruction groups that end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ret</a:t>
            </a:r>
          </a:p>
          <a:p>
            <a:r>
              <a:t>Stack serves as the code</a:t>
            </a:r>
          </a:p>
          <a:p>
            <a:pPr marL="740833" lvl="1" indent="-296333">
              <a:defRPr sz="24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%esp</a:t>
            </a:r>
            <a:r>
              <a:t> = program counter</a:t>
            </a:r>
          </a:p>
          <a:p>
            <a:pPr lvl="1"/>
            <a:r>
              <a:t>Gadgets invoked via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ret</a:t>
            </a:r>
            <a:r>
              <a:t> instruction</a:t>
            </a:r>
          </a:p>
          <a:p>
            <a:pPr lvl="1"/>
            <a:r>
              <a:t>Gadgets get their arguments via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pop</a:t>
            </a:r>
            <a:r>
              <a:t>, etc.</a:t>
            </a:r>
          </a:p>
          <a:p>
            <a:pPr lvl="2"/>
            <a:r>
              <a:t>Also on the stack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1" build="p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imple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example</a:t>
            </a:r>
          </a:p>
        </p:txBody>
      </p:sp>
      <p:sp>
        <p:nvSpPr>
          <p:cNvPr id="689" name="0x17f: pop %edx…"/>
          <p:cNvSpPr txBox="1"/>
          <p:nvPr/>
        </p:nvSpPr>
        <p:spPr>
          <a:xfrm>
            <a:off x="2310764" y="3265133"/>
            <a:ext cx="2683517" cy="749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0x17f: pop %edx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       ret</a:t>
            </a:r>
          </a:p>
        </p:txBody>
      </p:sp>
      <p:sp>
        <p:nvSpPr>
          <p:cNvPr id="690" name="Rectangle"/>
          <p:cNvSpPr/>
          <p:nvPr/>
        </p:nvSpPr>
        <p:spPr>
          <a:xfrm>
            <a:off x="2578504" y="6287215"/>
            <a:ext cx="5010723" cy="4992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1" name="5"/>
          <p:cNvSpPr/>
          <p:nvPr/>
        </p:nvSpPr>
        <p:spPr>
          <a:xfrm>
            <a:off x="5200922" y="6310852"/>
            <a:ext cx="907843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692" name="0x17f"/>
          <p:cNvSpPr/>
          <p:nvPr/>
        </p:nvSpPr>
        <p:spPr>
          <a:xfrm>
            <a:off x="4267397" y="6307505"/>
            <a:ext cx="907844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0x17f</a:t>
            </a:r>
          </a:p>
        </p:txBody>
      </p:sp>
      <p:sp>
        <p:nvSpPr>
          <p:cNvPr id="693" name="0xffffffff"/>
          <p:cNvSpPr txBox="1"/>
          <p:nvPr/>
        </p:nvSpPr>
        <p:spPr>
          <a:xfrm>
            <a:off x="7198736" y="7123419"/>
            <a:ext cx="17655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0xffffffff</a:t>
            </a:r>
          </a:p>
        </p:txBody>
      </p:sp>
      <p:sp>
        <p:nvSpPr>
          <p:cNvPr id="694" name="0x00"/>
          <p:cNvSpPr txBox="1"/>
          <p:nvPr/>
        </p:nvSpPr>
        <p:spPr>
          <a:xfrm>
            <a:off x="2181207" y="7123419"/>
            <a:ext cx="75957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0x00</a:t>
            </a:r>
          </a:p>
        </p:txBody>
      </p:sp>
      <p:sp>
        <p:nvSpPr>
          <p:cNvPr id="695" name="Line"/>
          <p:cNvSpPr/>
          <p:nvPr/>
        </p:nvSpPr>
        <p:spPr>
          <a:xfrm flipV="1">
            <a:off x="2557858" y="6804379"/>
            <a:ext cx="1" cy="359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96" name="Line"/>
          <p:cNvSpPr/>
          <p:nvPr/>
        </p:nvSpPr>
        <p:spPr>
          <a:xfrm flipV="1">
            <a:off x="7613002" y="6804379"/>
            <a:ext cx="1" cy="359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97" name="Text"/>
          <p:cNvSpPr/>
          <p:nvPr/>
        </p:nvSpPr>
        <p:spPr>
          <a:xfrm>
            <a:off x="2797544" y="6312638"/>
            <a:ext cx="925592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/>
            </a:lvl1pPr>
          </a:lstStyle>
          <a:p>
            <a:r>
              <a:t>Text</a:t>
            </a:r>
          </a:p>
        </p:txBody>
      </p:sp>
      <p:pic>
        <p:nvPicPr>
          <p:cNvPr id="698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5429825">
            <a:off x="1379642" y="5086966"/>
            <a:ext cx="2356433" cy="50801"/>
          </a:xfrm>
          <a:prstGeom prst="rect">
            <a:avLst/>
          </a:prstGeom>
        </p:spPr>
      </p:pic>
      <p:pic>
        <p:nvPicPr>
          <p:cNvPr id="700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872976">
            <a:off x="3096895" y="5103232"/>
            <a:ext cx="2580331" cy="50801"/>
          </a:xfrm>
          <a:prstGeom prst="rect">
            <a:avLst/>
          </a:prstGeom>
        </p:spPr>
      </p:pic>
      <p:sp>
        <p:nvSpPr>
          <p:cNvPr id="702" name="mov %edx, 5"/>
          <p:cNvSpPr txBox="1"/>
          <p:nvPr/>
        </p:nvSpPr>
        <p:spPr>
          <a:xfrm>
            <a:off x="7073934" y="3703875"/>
            <a:ext cx="2683517" cy="469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mov %edx, 5</a:t>
            </a:r>
          </a:p>
        </p:txBody>
      </p:sp>
      <p:sp>
        <p:nvSpPr>
          <p:cNvPr id="703" name="…"/>
          <p:cNvSpPr txBox="1"/>
          <p:nvPr/>
        </p:nvSpPr>
        <p:spPr>
          <a:xfrm>
            <a:off x="3811116" y="6281285"/>
            <a:ext cx="36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/>
            </a:lvl1pPr>
          </a:lstStyle>
          <a:p>
            <a:r>
              <a:t>…</a:t>
            </a:r>
          </a:p>
        </p:txBody>
      </p:sp>
      <p:sp>
        <p:nvSpPr>
          <p:cNvPr id="704" name="goal: put 5 into edx"/>
          <p:cNvSpPr txBox="1"/>
          <p:nvPr/>
        </p:nvSpPr>
        <p:spPr>
          <a:xfrm>
            <a:off x="6925265" y="3094361"/>
            <a:ext cx="380885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goal: put 5 into edx</a:t>
            </a:r>
          </a:p>
        </p:txBody>
      </p:sp>
      <p:grpSp>
        <p:nvGrpSpPr>
          <p:cNvPr id="708" name="Group"/>
          <p:cNvGrpSpPr/>
          <p:nvPr/>
        </p:nvGrpSpPr>
        <p:grpSpPr>
          <a:xfrm>
            <a:off x="2300222" y="2691308"/>
            <a:ext cx="3946326" cy="560274"/>
            <a:chOff x="291151" y="-54798"/>
            <a:chExt cx="3946324" cy="560272"/>
          </a:xfrm>
        </p:grpSpPr>
        <p:sp>
          <p:nvSpPr>
            <p:cNvPr id="705" name="Rounded Rectangle"/>
            <p:cNvSpPr/>
            <p:nvPr/>
          </p:nvSpPr>
          <p:spPr>
            <a:xfrm>
              <a:off x="291151" y="144793"/>
              <a:ext cx="2682555" cy="360681"/>
            </a:xfrm>
            <a:prstGeom prst="roundRect">
              <a:avLst>
                <a:gd name="adj" fmla="val 19453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6" name="Line"/>
            <p:cNvSpPr/>
            <p:nvPr/>
          </p:nvSpPr>
          <p:spPr>
            <a:xfrm flipH="1" flipV="1">
              <a:off x="2970973" y="148401"/>
              <a:ext cx="54434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07" name="%eip"/>
            <p:cNvSpPr txBox="1"/>
            <p:nvPr/>
          </p:nvSpPr>
          <p:spPr>
            <a:xfrm>
              <a:off x="3527292" y="-54799"/>
              <a:ext cx="71018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%eip</a:t>
              </a:r>
            </a:p>
          </p:txBody>
        </p:sp>
      </p:grpSp>
      <p:graphicFrame>
        <p:nvGraphicFramePr>
          <p:cNvPr id="709" name="Table"/>
          <p:cNvGraphicFramePr/>
          <p:nvPr/>
        </p:nvGraphicFramePr>
        <p:xfrm>
          <a:off x="8320971" y="6124970"/>
          <a:ext cx="1855878" cy="824684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927939"/>
                <a:gridCol w="927939"/>
              </a:tblGrid>
              <a:tr h="824684"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%edx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710" name="5"/>
          <p:cNvSpPr txBox="1"/>
          <p:nvPr/>
        </p:nvSpPr>
        <p:spPr>
          <a:xfrm>
            <a:off x="9606843" y="6385009"/>
            <a:ext cx="24429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11" name="next…"/>
          <p:cNvSpPr/>
          <p:nvPr/>
        </p:nvSpPr>
        <p:spPr>
          <a:xfrm>
            <a:off x="6138236" y="6307505"/>
            <a:ext cx="907843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t>next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t>gadget</a:t>
            </a:r>
          </a:p>
        </p:txBody>
      </p:sp>
      <p:grpSp>
        <p:nvGrpSpPr>
          <p:cNvPr id="715" name="Group"/>
          <p:cNvGrpSpPr/>
          <p:nvPr/>
        </p:nvGrpSpPr>
        <p:grpSpPr>
          <a:xfrm>
            <a:off x="3981326" y="5358591"/>
            <a:ext cx="1239799" cy="1440865"/>
            <a:chOff x="-328347" y="0"/>
            <a:chExt cx="1239797" cy="1440864"/>
          </a:xfrm>
        </p:grpSpPr>
        <p:sp>
          <p:nvSpPr>
            <p:cNvPr id="712" name="Line"/>
            <p:cNvSpPr/>
            <p:nvPr/>
          </p:nvSpPr>
          <p:spPr>
            <a:xfrm flipH="1">
              <a:off x="25956" y="395538"/>
              <a:ext cx="1" cy="4821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13" name="%esp"/>
            <p:cNvSpPr txBox="1"/>
            <p:nvPr/>
          </p:nvSpPr>
          <p:spPr>
            <a:xfrm>
              <a:off x="-328348" y="0"/>
              <a:ext cx="708608" cy="35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%esp</a:t>
              </a:r>
            </a:p>
          </p:txBody>
        </p:sp>
        <p:sp>
          <p:nvSpPr>
            <p:cNvPr id="714" name="Rounded Rectangle"/>
            <p:cNvSpPr/>
            <p:nvPr/>
          </p:nvSpPr>
          <p:spPr>
            <a:xfrm>
              <a:off x="0" y="896840"/>
              <a:ext cx="911451" cy="544025"/>
            </a:xfrm>
            <a:prstGeom prst="roundRect">
              <a:avLst>
                <a:gd name="adj" fmla="val 17965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16" name="Gadget"/>
          <p:cNvSpPr txBox="1"/>
          <p:nvPr/>
        </p:nvSpPr>
        <p:spPr>
          <a:xfrm>
            <a:off x="2876171" y="3989070"/>
            <a:ext cx="155270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Gadget</a:t>
            </a:r>
          </a:p>
        </p:txBody>
      </p:sp>
      <p:sp>
        <p:nvSpPr>
          <p:cNvPr id="717" name="“Instructions”"/>
          <p:cNvSpPr txBox="1"/>
          <p:nvPr/>
        </p:nvSpPr>
        <p:spPr>
          <a:xfrm>
            <a:off x="4531498" y="6747229"/>
            <a:ext cx="265681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“Instructions”</a:t>
            </a:r>
          </a:p>
        </p:txBody>
      </p:sp>
      <p:sp>
        <p:nvSpPr>
          <p:cNvPr id="718" name="“program counter”"/>
          <p:cNvSpPr txBox="1"/>
          <p:nvPr/>
        </p:nvSpPr>
        <p:spPr>
          <a:xfrm>
            <a:off x="5153344" y="4813916"/>
            <a:ext cx="365643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“program counter”</a:t>
            </a:r>
          </a:p>
        </p:txBody>
      </p:sp>
      <p:sp>
        <p:nvSpPr>
          <p:cNvPr id="719" name="(ret)"/>
          <p:cNvSpPr txBox="1"/>
          <p:nvPr/>
        </p:nvSpPr>
        <p:spPr>
          <a:xfrm>
            <a:off x="3220014" y="2887398"/>
            <a:ext cx="60104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(ret)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1000" fill="hold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xit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1000" fill="hold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9" dur="1000" fill="hold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78 0.035090" pathEditMode="relative">
                                      <p:cBhvr>
                                        <p:cTn id="73" dur="6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70394 -0.000759" pathEditMode="relative">
                                      <p:cBhvr>
                                        <p:cTn id="76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78 0.035090 L -0.000474 0.070177" pathEditMode="relative">
                                      <p:cBhvr>
                                        <p:cTn id="80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94 -0.000759 L 0.139620 -0.000640" pathEditMode="relative">
                                      <p:cBhvr>
                                        <p:cTn id="83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accel="50000" decel="5000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7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620 -0.000640 L 0.208099 -0.000069" pathEditMode="relative">
                                      <p:cBhvr>
                                        <p:cTn id="95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accel="50000" decel="5000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7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4 0.070177 L -0.001658 0.108894" pathEditMode="relative">
                                      <p:cBhvr>
                                        <p:cTn id="101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" grpId="1" animBg="1" advAuto="0"/>
      <p:bldP spid="691" grpId="7" animBg="1" advAuto="0"/>
      <p:bldP spid="692" grpId="8" animBg="1" advAuto="0"/>
      <p:bldP spid="697" grpId="5" animBg="1" advAuto="0"/>
      <p:bldP spid="698" grpId="3" animBg="1" advAuto="0"/>
      <p:bldP spid="700" grpId="4" animBg="1" advAuto="0"/>
      <p:bldP spid="703" grpId="9" animBg="1" advAuto="0"/>
      <p:bldP spid="708" grpId="13" animBg="1" advAuto="0"/>
      <p:bldP spid="710" grpId="23" animBg="1" advAuto="0"/>
      <p:bldP spid="711" grpId="6" animBg="1" advAuto="0"/>
      <p:bldP spid="715" grpId="11" animBg="1" advAuto="0"/>
      <p:bldP spid="715" grpId="22" animBg="1" advAuto="0"/>
      <p:bldP spid="715" grpId="25" animBg="1" advAuto="0"/>
      <p:bldP spid="716" grpId="2" animBg="1" advAuto="0"/>
      <p:bldP spid="716" grpId="15" animBg="1" advAuto="0"/>
      <p:bldP spid="717" grpId="10" animBg="1" advAuto="0"/>
      <p:bldP spid="717" grpId="17" animBg="1" advAuto="0"/>
      <p:bldP spid="718" grpId="12" animBg="1" advAuto="0"/>
      <p:bldP spid="718" grpId="16" animBg="1" advAuto="0"/>
      <p:bldP spid="719" grpId="14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Rectangle"/>
          <p:cNvSpPr/>
          <p:nvPr/>
        </p:nvSpPr>
        <p:spPr>
          <a:xfrm>
            <a:off x="1967435" y="6318552"/>
            <a:ext cx="8635701" cy="4992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2" name="0xffffffff"/>
          <p:cNvSpPr txBox="1"/>
          <p:nvPr/>
        </p:nvSpPr>
        <p:spPr>
          <a:xfrm>
            <a:off x="9308140" y="7160562"/>
            <a:ext cx="17655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0xffffffff</a:t>
            </a:r>
          </a:p>
        </p:txBody>
      </p:sp>
      <p:sp>
        <p:nvSpPr>
          <p:cNvPr id="723" name="0x00"/>
          <p:cNvSpPr txBox="1"/>
          <p:nvPr/>
        </p:nvSpPr>
        <p:spPr>
          <a:xfrm>
            <a:off x="1570138" y="7154756"/>
            <a:ext cx="75957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0x00</a:t>
            </a:r>
          </a:p>
        </p:txBody>
      </p:sp>
      <p:sp>
        <p:nvSpPr>
          <p:cNvPr id="724" name="0x404"/>
          <p:cNvSpPr/>
          <p:nvPr/>
        </p:nvSpPr>
        <p:spPr>
          <a:xfrm>
            <a:off x="7003469" y="6343710"/>
            <a:ext cx="925592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0x404</a:t>
            </a:r>
          </a:p>
        </p:txBody>
      </p:sp>
      <p:sp>
        <p:nvSpPr>
          <p:cNvPr id="725" name="…"/>
          <p:cNvSpPr/>
          <p:nvPr/>
        </p:nvSpPr>
        <p:spPr>
          <a:xfrm>
            <a:off x="7973645" y="6343710"/>
            <a:ext cx="907843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…</a:t>
            </a:r>
          </a:p>
        </p:txBody>
      </p:sp>
      <p:sp>
        <p:nvSpPr>
          <p:cNvPr id="726" name="…"/>
          <p:cNvSpPr/>
          <p:nvPr/>
        </p:nvSpPr>
        <p:spPr>
          <a:xfrm>
            <a:off x="6051043" y="6343710"/>
            <a:ext cx="907843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…</a:t>
            </a:r>
          </a:p>
        </p:txBody>
      </p:sp>
      <p:sp>
        <p:nvSpPr>
          <p:cNvPr id="727" name="5"/>
          <p:cNvSpPr/>
          <p:nvPr/>
        </p:nvSpPr>
        <p:spPr>
          <a:xfrm>
            <a:off x="5177289" y="6343710"/>
            <a:ext cx="849193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28" name="…"/>
          <p:cNvSpPr txBox="1"/>
          <p:nvPr/>
        </p:nvSpPr>
        <p:spPr>
          <a:xfrm>
            <a:off x="4450124" y="6278666"/>
            <a:ext cx="36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/>
            </a:lvl1pPr>
          </a:lstStyle>
          <a:p>
            <a:r>
              <a:t>…</a:t>
            </a:r>
          </a:p>
        </p:txBody>
      </p:sp>
      <p:graphicFrame>
        <p:nvGraphicFramePr>
          <p:cNvPr id="729" name="Table"/>
          <p:cNvGraphicFramePr/>
          <p:nvPr/>
        </p:nvGraphicFramePr>
        <p:xfrm>
          <a:off x="8015978" y="3207632"/>
          <a:ext cx="1953862" cy="1589050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976931"/>
                <a:gridCol w="976931"/>
              </a:tblGrid>
              <a:tr h="794525"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%eax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794525"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%ebx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730" name="…"/>
          <p:cNvSpPr txBox="1"/>
          <p:nvPr/>
        </p:nvSpPr>
        <p:spPr>
          <a:xfrm>
            <a:off x="9192518" y="6278666"/>
            <a:ext cx="36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/>
            </a:lvl1pPr>
          </a:lstStyle>
          <a:p>
            <a:r>
              <a:t>…</a:t>
            </a:r>
          </a:p>
        </p:txBody>
      </p:sp>
      <p:sp>
        <p:nvSpPr>
          <p:cNvPr id="731" name="Rounded Rectangle"/>
          <p:cNvSpPr/>
          <p:nvPr/>
        </p:nvSpPr>
        <p:spPr>
          <a:xfrm>
            <a:off x="5133593" y="6295552"/>
            <a:ext cx="911452" cy="544024"/>
          </a:xfrm>
          <a:prstGeom prst="roundRect">
            <a:avLst>
              <a:gd name="adj" fmla="val 17965"/>
            </a:avLst>
          </a:prstGeom>
          <a:ln w="50800">
            <a:solidFill>
              <a:schemeClr val="accent5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Line"/>
          <p:cNvSpPr/>
          <p:nvPr/>
        </p:nvSpPr>
        <p:spPr>
          <a:xfrm>
            <a:off x="5152058" y="5812632"/>
            <a:ext cx="1" cy="48217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3" name="%esp"/>
          <p:cNvSpPr txBox="1"/>
          <p:nvPr/>
        </p:nvSpPr>
        <p:spPr>
          <a:xfrm>
            <a:off x="4797754" y="5401889"/>
            <a:ext cx="708609" cy="35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%esp</a:t>
            </a:r>
          </a:p>
        </p:txBody>
      </p:sp>
      <p:sp>
        <p:nvSpPr>
          <p:cNvPr id="734" name="0x17f: mov %eax, [%esp]…"/>
          <p:cNvSpPr txBox="1"/>
          <p:nvPr/>
        </p:nvSpPr>
        <p:spPr>
          <a:xfrm>
            <a:off x="1668358" y="2932045"/>
            <a:ext cx="4061789" cy="1079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0x17f: mov %eax, [%esp]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       mov %ebx, [%esp+8]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       mov [%ebx], %eax</a:t>
            </a:r>
          </a:p>
        </p:txBody>
      </p:sp>
      <p:grpSp>
        <p:nvGrpSpPr>
          <p:cNvPr id="738" name="Group"/>
          <p:cNvGrpSpPr/>
          <p:nvPr/>
        </p:nvGrpSpPr>
        <p:grpSpPr>
          <a:xfrm>
            <a:off x="1654022" y="2762761"/>
            <a:ext cx="5328943" cy="528937"/>
            <a:chOff x="-355049" y="-23461"/>
            <a:chExt cx="5328941" cy="528935"/>
          </a:xfrm>
        </p:grpSpPr>
        <p:sp>
          <p:nvSpPr>
            <p:cNvPr id="735" name="Rounded Rectangle"/>
            <p:cNvSpPr/>
            <p:nvPr/>
          </p:nvSpPr>
          <p:spPr>
            <a:xfrm>
              <a:off x="-355050" y="144793"/>
              <a:ext cx="4101712" cy="360681"/>
            </a:xfrm>
            <a:prstGeom prst="roundRect">
              <a:avLst>
                <a:gd name="adj" fmla="val 19453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6" name="Line"/>
            <p:cNvSpPr/>
            <p:nvPr/>
          </p:nvSpPr>
          <p:spPr>
            <a:xfrm flipH="1" flipV="1">
              <a:off x="3707389" y="179738"/>
              <a:ext cx="54434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37" name="%eip"/>
            <p:cNvSpPr txBox="1"/>
            <p:nvPr/>
          </p:nvSpPr>
          <p:spPr>
            <a:xfrm>
              <a:off x="4263709" y="-23462"/>
              <a:ext cx="71018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%eip</a:t>
              </a:r>
            </a:p>
          </p:txBody>
        </p:sp>
      </p:grpSp>
      <p:grpSp>
        <p:nvGrpSpPr>
          <p:cNvPr id="741" name="Group"/>
          <p:cNvGrpSpPr/>
          <p:nvPr/>
        </p:nvGrpSpPr>
        <p:grpSpPr>
          <a:xfrm>
            <a:off x="2807488" y="6830133"/>
            <a:ext cx="850157" cy="781053"/>
            <a:chOff x="0" y="0"/>
            <a:chExt cx="850155" cy="781052"/>
          </a:xfrm>
        </p:grpSpPr>
        <p:sp>
          <p:nvSpPr>
            <p:cNvPr id="739" name="Line"/>
            <p:cNvSpPr/>
            <p:nvPr/>
          </p:nvSpPr>
          <p:spPr>
            <a:xfrm flipV="1">
              <a:off x="452279" y="-1"/>
              <a:ext cx="1" cy="3594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40" name="0x404"/>
            <p:cNvSpPr txBox="1"/>
            <p:nvPr/>
          </p:nvSpPr>
          <p:spPr>
            <a:xfrm>
              <a:off x="0" y="374652"/>
              <a:ext cx="85015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0x404</a:t>
              </a:r>
            </a:p>
          </p:txBody>
        </p:sp>
      </p:grpSp>
      <p:sp>
        <p:nvSpPr>
          <p:cNvPr id="742" name="Rectangle"/>
          <p:cNvSpPr/>
          <p:nvPr/>
        </p:nvSpPr>
        <p:spPr>
          <a:xfrm>
            <a:off x="3236456" y="6344310"/>
            <a:ext cx="925592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</p:txBody>
      </p:sp>
      <p:sp>
        <p:nvSpPr>
          <p:cNvPr id="743" name="Text"/>
          <p:cNvSpPr/>
          <p:nvPr/>
        </p:nvSpPr>
        <p:spPr>
          <a:xfrm>
            <a:off x="2186475" y="6343975"/>
            <a:ext cx="925592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/>
            </a:lvl1pPr>
          </a:lstStyle>
          <a:p>
            <a:r>
              <a:t>Text</a:t>
            </a:r>
          </a:p>
        </p:txBody>
      </p:sp>
      <p:pic>
        <p:nvPicPr>
          <p:cNvPr id="744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5429825">
            <a:off x="768573" y="5118303"/>
            <a:ext cx="2356433" cy="50801"/>
          </a:xfrm>
          <a:prstGeom prst="rect">
            <a:avLst/>
          </a:prstGeom>
        </p:spPr>
      </p:pic>
      <p:pic>
        <p:nvPicPr>
          <p:cNvPr id="746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081666">
            <a:off x="2730279" y="5134569"/>
            <a:ext cx="3394047" cy="50801"/>
          </a:xfrm>
          <a:prstGeom prst="rect">
            <a:avLst/>
          </a:prstGeom>
        </p:spPr>
      </p:pic>
      <p:sp>
        <p:nvSpPr>
          <p:cNvPr id="748" name="Line"/>
          <p:cNvSpPr/>
          <p:nvPr/>
        </p:nvSpPr>
        <p:spPr>
          <a:xfrm flipV="1">
            <a:off x="1946789" y="6835716"/>
            <a:ext cx="1" cy="359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49" name="Line"/>
          <p:cNvSpPr/>
          <p:nvPr/>
        </p:nvSpPr>
        <p:spPr>
          <a:xfrm flipV="1">
            <a:off x="10594196" y="6841521"/>
            <a:ext cx="1" cy="359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50" name="5"/>
          <p:cNvSpPr txBox="1"/>
          <p:nvPr/>
        </p:nvSpPr>
        <p:spPr>
          <a:xfrm>
            <a:off x="9348854" y="3413196"/>
            <a:ext cx="24429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51" name="0x404"/>
          <p:cNvSpPr txBox="1"/>
          <p:nvPr/>
        </p:nvSpPr>
        <p:spPr>
          <a:xfrm>
            <a:off x="9036036" y="4210001"/>
            <a:ext cx="85015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0x404</a:t>
            </a:r>
          </a:p>
        </p:txBody>
      </p:sp>
      <p:sp>
        <p:nvSpPr>
          <p:cNvPr id="752" name="5"/>
          <p:cNvSpPr txBox="1"/>
          <p:nvPr/>
        </p:nvSpPr>
        <p:spPr>
          <a:xfrm>
            <a:off x="3579561" y="6364629"/>
            <a:ext cx="24429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53" name="Rounded Rectangle"/>
          <p:cNvSpPr/>
          <p:nvPr/>
        </p:nvSpPr>
        <p:spPr>
          <a:xfrm>
            <a:off x="7010539" y="6295552"/>
            <a:ext cx="911452" cy="544024"/>
          </a:xfrm>
          <a:prstGeom prst="roundRect">
            <a:avLst>
              <a:gd name="adj" fmla="val 17965"/>
            </a:avLst>
          </a:prstGeom>
          <a:ln w="50800">
            <a:solidFill>
              <a:schemeClr val="accent5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4" name="Code sequence (no ROP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>
            <a:lvl1pPr defTabSz="543305">
              <a:defRPr sz="7440"/>
            </a:lvl1pPr>
          </a:lstStyle>
          <a:p>
            <a:r>
              <a:t>Code sequence (no ROP)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78 0.035090" pathEditMode="relative">
                                      <p:cBhvr>
                                        <p:cTn id="6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78 0.035090 L -0.000474 0.070177" pathEditMode="relative">
                                      <p:cBhvr>
                                        <p:cTn id="20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4 0.070177 L -0.000146 0.107557" pathEditMode="relative">
                                      <p:cBhvr>
                                        <p:cTn id="34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2" animBg="1" advAuto="0"/>
      <p:bldP spid="750" grpId="3" animBg="1" advAuto="0"/>
      <p:bldP spid="751" grpId="6" animBg="1" advAuto="0"/>
      <p:bldP spid="752" grpId="8" animBg="1" advAuto="0"/>
      <p:bldP spid="753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ype safe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 safety</a:t>
            </a:r>
          </a:p>
        </p:txBody>
      </p:sp>
      <p:sp>
        <p:nvSpPr>
          <p:cNvPr id="427" name="Each object is ascribed a type (int, pointer to int, pointer to function), and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4439973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Each object is ascribed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type</a:t>
            </a:r>
            <a:r>
              <a:t> (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t>, pointer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t>, pointer to function), and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Operations on the object are always </a:t>
            </a:r>
            <a:r>
              <a:rPr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compatible</a:t>
            </a:r>
            <a:r>
              <a:t> with the object’s type</a:t>
            </a:r>
          </a:p>
          <a:p>
            <a:pPr marL="844550" lvl="1" indent="-422275" defTabSz="554990">
              <a:spcBef>
                <a:spcPts val="1400"/>
              </a:spcBef>
              <a:defRPr sz="3230"/>
            </a:pPr>
            <a:r>
              <a:t>Type safe programs do not “go wrong” at run-time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Type safety </a:t>
            </a:r>
            <a:r>
              <a:t>is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stronger </a:t>
            </a:r>
            <a:r>
              <a:t>than memory safety</a:t>
            </a:r>
          </a:p>
        </p:txBody>
      </p:sp>
      <p:sp>
        <p:nvSpPr>
          <p:cNvPr id="428" name="int (*cmp)(char*,char*);…"/>
          <p:cNvSpPr txBox="1"/>
          <p:nvPr/>
        </p:nvSpPr>
        <p:spPr>
          <a:xfrm>
            <a:off x="2814910" y="7286833"/>
            <a:ext cx="7374979" cy="19939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57200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(*</a:t>
            </a:r>
            <a:r>
              <a:rPr dirty="0" err="1"/>
              <a:t>cmp</a:t>
            </a:r>
            <a:r>
              <a:rPr dirty="0"/>
              <a:t>)(char*,char*);</a:t>
            </a:r>
          </a:p>
          <a:p>
            <a:pPr algn="l" defTabSz="457200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*p = (</a:t>
            </a:r>
            <a:r>
              <a:rPr dirty="0" err="1"/>
              <a:t>int</a:t>
            </a:r>
            <a:r>
              <a:rPr dirty="0"/>
              <a:t>*)</a:t>
            </a:r>
            <a:r>
              <a:rPr dirty="0" err="1"/>
              <a:t>malloc</a:t>
            </a:r>
            <a:r>
              <a:rPr dirty="0"/>
              <a:t>(</a:t>
            </a:r>
            <a:r>
              <a:rPr dirty="0" err="1"/>
              <a:t>sizeof</a:t>
            </a:r>
            <a:r>
              <a:rPr dirty="0"/>
              <a:t>(</a:t>
            </a:r>
            <a:r>
              <a:rPr dirty="0" err="1"/>
              <a:t>int</a:t>
            </a:r>
            <a:r>
              <a:rPr dirty="0"/>
              <a:t>));</a:t>
            </a:r>
          </a:p>
          <a:p>
            <a:pPr algn="l" defTabSz="457200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*p = 1;</a:t>
            </a:r>
          </a:p>
          <a:p>
            <a:pPr algn="l" defTabSz="457200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cmp</a:t>
            </a:r>
            <a:r>
              <a:rPr dirty="0"/>
              <a:t> = (</a:t>
            </a:r>
            <a:r>
              <a:rPr dirty="0" err="1"/>
              <a:t>int</a:t>
            </a:r>
            <a:r>
              <a:rPr dirty="0"/>
              <a:t> (*)(char*,char*))p;</a:t>
            </a:r>
          </a:p>
          <a:p>
            <a:pPr algn="l" defTabSz="457200">
              <a:defRPr sz="25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 smtClean="0"/>
              <a:t>cmp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err="1" smtClean="0"/>
              <a:t>hello</a:t>
            </a:r>
            <a:r>
              <a:rPr lang="en-US" dirty="0" err="1" smtClean="0"/>
              <a:t>"</a:t>
            </a:r>
            <a:r>
              <a:rPr dirty="0" err="1" smtClean="0"/>
              <a:t>,</a:t>
            </a:r>
            <a:r>
              <a:rPr lang="en-US" dirty="0" err="1" smtClean="0"/>
              <a:t>"</a:t>
            </a:r>
            <a:r>
              <a:rPr dirty="0" err="1" smtClean="0"/>
              <a:t>bye</a:t>
            </a:r>
            <a:r>
              <a:rPr lang="en-US" dirty="0" smtClean="0"/>
              <a:t>"</a:t>
            </a:r>
            <a:r>
              <a:rPr dirty="0" smtClean="0"/>
              <a:t>); </a:t>
            </a:r>
            <a:r>
              <a:rPr i="1" dirty="0">
                <a:solidFill>
                  <a:schemeClr val="accent5"/>
                </a:solidFill>
              </a:rPr>
              <a:t>// crash!</a:t>
            </a:r>
          </a:p>
        </p:txBody>
      </p:sp>
      <p:sp>
        <p:nvSpPr>
          <p:cNvPr id="429" name="Memory safe,…"/>
          <p:cNvSpPr/>
          <p:nvPr/>
        </p:nvSpPr>
        <p:spPr>
          <a:xfrm>
            <a:off x="8712200" y="7813407"/>
            <a:ext cx="4114800" cy="1260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6" y="0"/>
                </a:moveTo>
                <a:cubicBezTo>
                  <a:pt x="5405" y="0"/>
                  <a:pt x="5250" y="487"/>
                  <a:pt x="5250" y="1088"/>
                </a:cubicBezTo>
                <a:lnTo>
                  <a:pt x="5250" y="13503"/>
                </a:lnTo>
                <a:lnTo>
                  <a:pt x="0" y="15685"/>
                </a:lnTo>
                <a:lnTo>
                  <a:pt x="5250" y="17861"/>
                </a:lnTo>
                <a:lnTo>
                  <a:pt x="5250" y="20512"/>
                </a:lnTo>
                <a:cubicBezTo>
                  <a:pt x="5250" y="21113"/>
                  <a:pt x="5405" y="21600"/>
                  <a:pt x="5596" y="21600"/>
                </a:cubicBezTo>
                <a:lnTo>
                  <a:pt x="21254" y="21600"/>
                </a:lnTo>
                <a:cubicBezTo>
                  <a:pt x="21445" y="21600"/>
                  <a:pt x="21600" y="21113"/>
                  <a:pt x="21600" y="20512"/>
                </a:cubicBezTo>
                <a:lnTo>
                  <a:pt x="21600" y="1088"/>
                </a:lnTo>
                <a:cubicBezTo>
                  <a:pt x="21600" y="487"/>
                  <a:pt x="21445" y="0"/>
                  <a:pt x="21254" y="0"/>
                </a:cubicBezTo>
                <a:lnTo>
                  <a:pt x="559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>
              <a:defRPr sz="3400">
                <a:solidFill>
                  <a:srgbClr val="FFFFFF"/>
                </a:solidFill>
              </a:defRPr>
            </a:pPr>
            <a:r>
              <a:rPr lang="en-US" sz="3200" dirty="0" smtClean="0"/>
              <a:t>         </a:t>
            </a:r>
            <a:r>
              <a:rPr sz="3200" dirty="0" smtClean="0"/>
              <a:t>Memory </a:t>
            </a:r>
            <a:r>
              <a:rPr sz="3200" dirty="0"/>
              <a:t>safe,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rPr lang="en-US" sz="3200" dirty="0" smtClean="0"/>
              <a:t>         </a:t>
            </a:r>
            <a:r>
              <a:rPr sz="3200" dirty="0" smtClean="0"/>
              <a:t>NOT </a:t>
            </a:r>
            <a:r>
              <a:rPr sz="3200" dirty="0"/>
              <a:t>type safe</a:t>
            </a:r>
          </a:p>
        </p:txBody>
      </p:sp>
      <p:sp>
        <p:nvSpPr>
          <p:cNvPr id="6" name="Recall"/>
          <p:cNvSpPr txBox="1"/>
          <p:nvPr/>
        </p:nvSpPr>
        <p:spPr>
          <a:xfrm rot="19742455">
            <a:off x="247086" y="545497"/>
            <a:ext cx="1747686" cy="7874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r>
              <a:rPr dirty="0"/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63995920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build="p" bldLvl="5" animBg="1" advAuto="0"/>
      <p:bldP spid="428" grpId="0" build="p" bldLvl="5" animBg="1" advAuto="0"/>
      <p:bldP spid="429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Rectangle"/>
          <p:cNvSpPr/>
          <p:nvPr/>
        </p:nvSpPr>
        <p:spPr>
          <a:xfrm>
            <a:off x="1967435" y="6318552"/>
            <a:ext cx="8635701" cy="4992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0xffffffff"/>
          <p:cNvSpPr txBox="1"/>
          <p:nvPr/>
        </p:nvSpPr>
        <p:spPr>
          <a:xfrm>
            <a:off x="9308140" y="7160562"/>
            <a:ext cx="17655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0xffffffff</a:t>
            </a:r>
          </a:p>
        </p:txBody>
      </p:sp>
      <p:sp>
        <p:nvSpPr>
          <p:cNvPr id="758" name="0x00"/>
          <p:cNvSpPr txBox="1"/>
          <p:nvPr/>
        </p:nvSpPr>
        <p:spPr>
          <a:xfrm>
            <a:off x="1570138" y="7154756"/>
            <a:ext cx="75957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0x00</a:t>
            </a:r>
          </a:p>
        </p:txBody>
      </p:sp>
      <p:sp>
        <p:nvSpPr>
          <p:cNvPr id="759" name="0x404"/>
          <p:cNvSpPr/>
          <p:nvPr/>
        </p:nvSpPr>
        <p:spPr>
          <a:xfrm>
            <a:off x="6956321" y="6343713"/>
            <a:ext cx="925592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0x404</a:t>
            </a:r>
          </a:p>
        </p:txBody>
      </p:sp>
      <p:sp>
        <p:nvSpPr>
          <p:cNvPr id="760" name="0x20d"/>
          <p:cNvSpPr/>
          <p:nvPr/>
        </p:nvSpPr>
        <p:spPr>
          <a:xfrm>
            <a:off x="6034932" y="6343713"/>
            <a:ext cx="907843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0x20d</a:t>
            </a:r>
          </a:p>
        </p:txBody>
      </p:sp>
      <p:sp>
        <p:nvSpPr>
          <p:cNvPr id="761" name="0x21a"/>
          <p:cNvSpPr/>
          <p:nvPr/>
        </p:nvSpPr>
        <p:spPr>
          <a:xfrm>
            <a:off x="7902231" y="6350487"/>
            <a:ext cx="907843" cy="44770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0x21a</a:t>
            </a:r>
          </a:p>
        </p:txBody>
      </p:sp>
      <p:sp>
        <p:nvSpPr>
          <p:cNvPr id="762" name="5"/>
          <p:cNvSpPr/>
          <p:nvPr/>
        </p:nvSpPr>
        <p:spPr>
          <a:xfrm>
            <a:off x="5168454" y="6343713"/>
            <a:ext cx="849194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63" name="…"/>
          <p:cNvSpPr txBox="1"/>
          <p:nvPr/>
        </p:nvSpPr>
        <p:spPr>
          <a:xfrm>
            <a:off x="4450124" y="6278666"/>
            <a:ext cx="36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/>
            </a:lvl1pPr>
          </a:lstStyle>
          <a:p>
            <a:r>
              <a:t>…</a:t>
            </a:r>
          </a:p>
        </p:txBody>
      </p:sp>
      <p:graphicFrame>
        <p:nvGraphicFramePr>
          <p:cNvPr id="764" name="Table"/>
          <p:cNvGraphicFramePr/>
          <p:nvPr/>
        </p:nvGraphicFramePr>
        <p:xfrm>
          <a:off x="8015978" y="3207632"/>
          <a:ext cx="1953862" cy="1589050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976931"/>
                <a:gridCol w="976931"/>
              </a:tblGrid>
              <a:tr h="794525"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%eax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794525"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%ebx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765" name="…"/>
          <p:cNvSpPr txBox="1"/>
          <p:nvPr/>
        </p:nvSpPr>
        <p:spPr>
          <a:xfrm>
            <a:off x="9192518" y="6278666"/>
            <a:ext cx="36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/>
            </a:lvl1pPr>
          </a:lstStyle>
          <a:p>
            <a:r>
              <a:t>…</a:t>
            </a:r>
          </a:p>
        </p:txBody>
      </p:sp>
      <p:grpSp>
        <p:nvGrpSpPr>
          <p:cNvPr id="769" name="Group"/>
          <p:cNvGrpSpPr/>
          <p:nvPr/>
        </p:nvGrpSpPr>
        <p:grpSpPr>
          <a:xfrm>
            <a:off x="4793330" y="5359995"/>
            <a:ext cx="1242791" cy="1463515"/>
            <a:chOff x="-331339" y="-23461"/>
            <a:chExt cx="1242790" cy="1463514"/>
          </a:xfrm>
        </p:grpSpPr>
        <p:sp>
          <p:nvSpPr>
            <p:cNvPr id="766" name="Rounded Rectangle"/>
            <p:cNvSpPr/>
            <p:nvPr/>
          </p:nvSpPr>
          <p:spPr>
            <a:xfrm>
              <a:off x="0" y="896028"/>
              <a:ext cx="911451" cy="544025"/>
            </a:xfrm>
            <a:prstGeom prst="roundRect">
              <a:avLst>
                <a:gd name="adj" fmla="val 17965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7" name="Line"/>
            <p:cNvSpPr/>
            <p:nvPr/>
          </p:nvSpPr>
          <p:spPr>
            <a:xfrm flipH="1">
              <a:off x="22963" y="410743"/>
              <a:ext cx="1" cy="4821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68" name="%esp"/>
            <p:cNvSpPr txBox="1"/>
            <p:nvPr/>
          </p:nvSpPr>
          <p:spPr>
            <a:xfrm>
              <a:off x="-331340" y="-23462"/>
              <a:ext cx="78781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%esp</a:t>
              </a:r>
            </a:p>
          </p:txBody>
        </p:sp>
      </p:grpSp>
      <p:sp>
        <p:nvSpPr>
          <p:cNvPr id="770" name="0x17f: pop %eax…"/>
          <p:cNvSpPr txBox="1"/>
          <p:nvPr/>
        </p:nvSpPr>
        <p:spPr>
          <a:xfrm>
            <a:off x="2003510" y="2951337"/>
            <a:ext cx="3757784" cy="2400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0x17f: pop %eax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       ret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…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0x20d: pop %ebx 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       ret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…</a:t>
            </a:r>
          </a:p>
          <a:p>
            <a: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r>
              <a:t>0x21a: mov [%ebx], %eax</a:t>
            </a:r>
          </a:p>
        </p:txBody>
      </p:sp>
      <p:grpSp>
        <p:nvGrpSpPr>
          <p:cNvPr id="774" name="Group"/>
          <p:cNvGrpSpPr/>
          <p:nvPr/>
        </p:nvGrpSpPr>
        <p:grpSpPr>
          <a:xfrm>
            <a:off x="2009071" y="2762761"/>
            <a:ext cx="4973894" cy="528937"/>
            <a:chOff x="0" y="-23461"/>
            <a:chExt cx="4973892" cy="528935"/>
          </a:xfrm>
        </p:grpSpPr>
        <p:sp>
          <p:nvSpPr>
            <p:cNvPr id="771" name="Rounded Rectangle"/>
            <p:cNvSpPr/>
            <p:nvPr/>
          </p:nvSpPr>
          <p:spPr>
            <a:xfrm>
              <a:off x="0" y="144793"/>
              <a:ext cx="3746661" cy="360681"/>
            </a:xfrm>
            <a:prstGeom prst="roundRect">
              <a:avLst>
                <a:gd name="adj" fmla="val 19453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2" name="Line"/>
            <p:cNvSpPr/>
            <p:nvPr/>
          </p:nvSpPr>
          <p:spPr>
            <a:xfrm flipH="1" flipV="1">
              <a:off x="3707389" y="179738"/>
              <a:ext cx="54434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73" name="%eip"/>
            <p:cNvSpPr txBox="1"/>
            <p:nvPr/>
          </p:nvSpPr>
          <p:spPr>
            <a:xfrm>
              <a:off x="4263709" y="-23462"/>
              <a:ext cx="71018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%eip</a:t>
              </a:r>
            </a:p>
          </p:txBody>
        </p:sp>
      </p:grpSp>
      <p:grpSp>
        <p:nvGrpSpPr>
          <p:cNvPr id="777" name="Group"/>
          <p:cNvGrpSpPr/>
          <p:nvPr/>
        </p:nvGrpSpPr>
        <p:grpSpPr>
          <a:xfrm>
            <a:off x="2807488" y="6830133"/>
            <a:ext cx="850157" cy="781053"/>
            <a:chOff x="0" y="0"/>
            <a:chExt cx="850155" cy="781052"/>
          </a:xfrm>
        </p:grpSpPr>
        <p:sp>
          <p:nvSpPr>
            <p:cNvPr id="775" name="Line"/>
            <p:cNvSpPr/>
            <p:nvPr/>
          </p:nvSpPr>
          <p:spPr>
            <a:xfrm flipV="1">
              <a:off x="452279" y="-1"/>
              <a:ext cx="1" cy="3594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76" name="0x404"/>
            <p:cNvSpPr txBox="1"/>
            <p:nvPr/>
          </p:nvSpPr>
          <p:spPr>
            <a:xfrm>
              <a:off x="0" y="374652"/>
              <a:ext cx="85015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57200">
                <a:defRPr sz="22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0x404</a:t>
              </a:r>
            </a:p>
          </p:txBody>
        </p:sp>
      </p:grpSp>
      <p:sp>
        <p:nvSpPr>
          <p:cNvPr id="778" name="Rectangle"/>
          <p:cNvSpPr/>
          <p:nvPr/>
        </p:nvSpPr>
        <p:spPr>
          <a:xfrm>
            <a:off x="3236456" y="6344310"/>
            <a:ext cx="925592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defTabSz="457200">
              <a:defRPr sz="2200">
                <a:latin typeface="Consolas"/>
                <a:ea typeface="Consolas"/>
                <a:cs typeface="Consolas"/>
                <a:sym typeface="Consolas"/>
              </a:defRPr>
            </a:pPr>
            <a:endParaRPr/>
          </a:p>
        </p:txBody>
      </p:sp>
      <p:sp>
        <p:nvSpPr>
          <p:cNvPr id="779" name="Text"/>
          <p:cNvSpPr/>
          <p:nvPr/>
        </p:nvSpPr>
        <p:spPr>
          <a:xfrm>
            <a:off x="2186475" y="6343975"/>
            <a:ext cx="925592" cy="44770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457200">
              <a:defRPr sz="2200"/>
            </a:lvl1pPr>
          </a:lstStyle>
          <a:p>
            <a:r>
              <a:t>Text</a:t>
            </a:r>
          </a:p>
        </p:txBody>
      </p:sp>
      <p:pic>
        <p:nvPicPr>
          <p:cNvPr id="780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5513376">
            <a:off x="1618225" y="5784900"/>
            <a:ext cx="984174" cy="50801"/>
          </a:xfrm>
          <a:prstGeom prst="rect">
            <a:avLst/>
          </a:prstGeom>
        </p:spPr>
      </p:pic>
      <p:pic>
        <p:nvPicPr>
          <p:cNvPr id="782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428632">
            <a:off x="2989333" y="5791736"/>
            <a:ext cx="2808370" cy="50801"/>
          </a:xfrm>
          <a:prstGeom prst="rect">
            <a:avLst/>
          </a:prstGeom>
        </p:spPr>
      </p:pic>
      <p:sp>
        <p:nvSpPr>
          <p:cNvPr id="784" name="Line"/>
          <p:cNvSpPr/>
          <p:nvPr/>
        </p:nvSpPr>
        <p:spPr>
          <a:xfrm flipV="1">
            <a:off x="1946789" y="6835716"/>
            <a:ext cx="1" cy="359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5" name="Line"/>
          <p:cNvSpPr/>
          <p:nvPr/>
        </p:nvSpPr>
        <p:spPr>
          <a:xfrm flipV="1">
            <a:off x="10594196" y="6841521"/>
            <a:ext cx="1" cy="359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6" name="5"/>
          <p:cNvSpPr txBox="1"/>
          <p:nvPr/>
        </p:nvSpPr>
        <p:spPr>
          <a:xfrm>
            <a:off x="9348854" y="3413196"/>
            <a:ext cx="24429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87" name="0x404"/>
          <p:cNvSpPr txBox="1"/>
          <p:nvPr/>
        </p:nvSpPr>
        <p:spPr>
          <a:xfrm>
            <a:off x="9036036" y="4210001"/>
            <a:ext cx="85015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0x404</a:t>
            </a:r>
          </a:p>
        </p:txBody>
      </p:sp>
      <p:sp>
        <p:nvSpPr>
          <p:cNvPr id="788" name="5"/>
          <p:cNvSpPr txBox="1"/>
          <p:nvPr/>
        </p:nvSpPr>
        <p:spPr>
          <a:xfrm>
            <a:off x="3579561" y="6364629"/>
            <a:ext cx="24429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22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5</a:t>
            </a:r>
          </a:p>
        </p:txBody>
      </p:sp>
      <p:sp>
        <p:nvSpPr>
          <p:cNvPr id="789" name="Equivalent ROP sequence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7360"/>
            </a:lvl1pPr>
          </a:lstStyle>
          <a:p>
            <a:r>
              <a:t>Equivalent ROP sequence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78 0.035090" pathEditMode="relative">
                                      <p:cBhvr>
                                        <p:cTn id="6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9580 0.000916" pathEditMode="relative">
                                      <p:cBhvr>
                                        <p:cTn id="14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78 0.035090 L -0.000169 0.102240" pathEditMode="relative">
                                      <p:cBhvr>
                                        <p:cTn id="18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80 0.000916 L 0.141126 0.001507" pathEditMode="relative">
                                      <p:cBhvr>
                                        <p:cTn id="21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9 0.102240 L 0.000000 0.140165" pathEditMode="relative">
                                      <p:cBhvr>
                                        <p:cTn id="25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26 0.001507 L 0.212838 0.001633" pathEditMode="relative">
                                      <p:cBhvr>
                                        <p:cTn id="33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40165 L -0.000124 0.206585" pathEditMode="relative">
                                      <p:cBhvr>
                                        <p:cTn id="37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38 0.001633 L 0.284889 0.002480" pathEditMode="relative">
                                      <p:cBhvr>
                                        <p:cTn id="40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xit" fill="hold" grpId="11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1000" fill="hold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4 0.206585 L -0.000124 0.245240" pathEditMode="relative">
                                      <p:cBhvr>
                                        <p:cTn id="48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11" animBg="1" advAuto="0"/>
      <p:bldP spid="786" grpId="2" animBg="1" advAuto="0"/>
      <p:bldP spid="787" grpId="7" animBg="1" advAuto="0"/>
      <p:bldP spid="788" grpId="13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295" y="1786995"/>
            <a:ext cx="7060210" cy="5615547"/>
          </a:xfrm>
          <a:prstGeom prst="rect">
            <a:avLst/>
          </a:prstGeom>
          <a:ln w="12700">
            <a:miter lim="400000"/>
          </a:ln>
        </p:spPr>
      </p:pic>
      <p:sp>
        <p:nvSpPr>
          <p:cNvPr id="792" name="Image by Dino Dai Zovi"/>
          <p:cNvSpPr txBox="1"/>
          <p:nvPr/>
        </p:nvSpPr>
        <p:spPr>
          <a:xfrm>
            <a:off x="2422688" y="7430005"/>
            <a:ext cx="474370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Image by Dino Dai Zovi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Whence the gadget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Whence the gadgets?</a:t>
            </a:r>
          </a:p>
        </p:txBody>
      </p:sp>
      <p:sp>
        <p:nvSpPr>
          <p:cNvPr id="795" name="How can we find gadgets to construct an exploit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/>
            </a:pPr>
            <a:r>
              <a:t>How can we find gadgets to construct an exploit?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Automated search: look for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ret</a:t>
            </a:r>
            <a:r>
              <a:t> instructions, work backwards </a:t>
            </a:r>
          </a:p>
          <a:p>
            <a:pPr marL="1200150" lvl="2" indent="-400050" defTabSz="525779">
              <a:spcBef>
                <a:spcPts val="1300"/>
              </a:spcBef>
              <a:defRPr sz="3239"/>
            </a:pPr>
            <a:r>
              <a:t>Cf. https://github.com/0vercl0k/rp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Are there sufficient gadgets to do anything interesting?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For significant codebases (e.g., libc),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Turing complete</a:t>
            </a:r>
          </a:p>
          <a:p>
            <a:pPr marL="1200150" lvl="2" indent="-400050" defTabSz="525779">
              <a:spcBef>
                <a:spcPts val="1300"/>
              </a:spcBef>
              <a:defRPr sz="3239"/>
            </a:pPr>
            <a:r>
              <a:t>Especially true on x86’s dense instruction set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Schwartz et al. (USENIX Sec’11) automated gadget shellcode creation, Turing complete not required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ontrol Flow Integ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Control Flow Integrity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Behavior-based det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Behavior-based detection</a:t>
            </a:r>
          </a:p>
        </p:txBody>
      </p:sp>
      <p:sp>
        <p:nvSpPr>
          <p:cNvPr id="810" name="Stack canaries, non-executable data, ASLR make standard attacks harder / more complicated, but may not stop the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3600"/>
              </a:spcBef>
              <a:defRPr sz="3132"/>
            </a:pPr>
            <a:r>
              <a:t>Stack canaries, non-executable data, ASLR make standard attacks harder / more complicated, but may not stop them</a:t>
            </a:r>
          </a:p>
          <a:p>
            <a:pPr marL="386715" indent="-386715" defTabSz="508254">
              <a:spcBef>
                <a:spcPts val="3600"/>
              </a:spcBef>
              <a:defRPr sz="3132"/>
            </a:pPr>
            <a:r>
              <a:t>Idea: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observe</a:t>
            </a:r>
            <a:r>
              <a:t> the program’s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behavior</a:t>
            </a:r>
            <a:r>
              <a:t> —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is it doing what we expect it to?</a:t>
            </a:r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t>If not, might be compromised</a:t>
            </a:r>
          </a:p>
          <a:p>
            <a:pPr marL="386715" indent="-386715" defTabSz="508254">
              <a:spcBef>
                <a:spcPts val="3600"/>
              </a:spcBef>
              <a:defRPr sz="3132"/>
            </a:pPr>
            <a:r>
              <a:t>Challenges</a:t>
            </a:r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t>Define “expected behavior”</a:t>
            </a:r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t>Detect deviations from expectation efficiently</a:t>
            </a:r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t>Avoid compromise of the detector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1" build="p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Control-flow Integrity (CF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Control-flow Integrity (CFI)</a:t>
            </a:r>
          </a:p>
        </p:txBody>
      </p:sp>
      <p:sp>
        <p:nvSpPr>
          <p:cNvPr id="813" name="Define “expected behavior”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Define “expected behavior”:</a:t>
            </a:r>
          </a:p>
          <a:p>
            <a:endParaRPr/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Detect deviations from expectation efficiently</a:t>
            </a:r>
          </a:p>
          <a:p>
            <a:endParaRPr/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Avoid compromise of the detector</a:t>
            </a:r>
          </a:p>
        </p:txBody>
      </p:sp>
      <p:sp>
        <p:nvSpPr>
          <p:cNvPr id="814" name="Control flow graph (CFG)"/>
          <p:cNvSpPr txBox="1"/>
          <p:nvPr/>
        </p:nvSpPr>
        <p:spPr>
          <a:xfrm>
            <a:off x="3891396" y="3976755"/>
            <a:ext cx="5222008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>
                <a:solidFill>
                  <a:schemeClr val="accent2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Control flow graph</a:t>
            </a:r>
            <a:r>
              <a:t> (CFG)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all Grap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Call Graph</a:t>
            </a:r>
          </a:p>
        </p:txBody>
      </p:sp>
      <p:sp>
        <p:nvSpPr>
          <p:cNvPr id="817" name="Rounded Rectangle"/>
          <p:cNvSpPr/>
          <p:nvPr/>
        </p:nvSpPr>
        <p:spPr>
          <a:xfrm>
            <a:off x="2625830" y="5510479"/>
            <a:ext cx="1830556" cy="1909020"/>
          </a:xfrm>
          <a:prstGeom prst="roundRect">
            <a:avLst>
              <a:gd name="adj" fmla="val 15498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8" name="Rounded Rectangle"/>
          <p:cNvSpPr/>
          <p:nvPr/>
        </p:nvSpPr>
        <p:spPr>
          <a:xfrm>
            <a:off x="5607892" y="5905352"/>
            <a:ext cx="1830556" cy="1263004"/>
          </a:xfrm>
          <a:prstGeom prst="roundRect">
            <a:avLst>
              <a:gd name="adj" fmla="val 22462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9" name="Rounded Rectangle"/>
          <p:cNvSpPr/>
          <p:nvPr/>
        </p:nvSpPr>
        <p:spPr>
          <a:xfrm>
            <a:off x="8589955" y="5509453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0" name="Rounded Rectangle"/>
          <p:cNvSpPr/>
          <p:nvPr/>
        </p:nvSpPr>
        <p:spPr>
          <a:xfrm>
            <a:off x="8549315" y="6784590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1" name="Line"/>
          <p:cNvSpPr/>
          <p:nvPr/>
        </p:nvSpPr>
        <p:spPr>
          <a:xfrm>
            <a:off x="4454650" y="6464989"/>
            <a:ext cx="115497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22" name="Line"/>
          <p:cNvSpPr/>
          <p:nvPr/>
        </p:nvSpPr>
        <p:spPr>
          <a:xfrm flipV="1">
            <a:off x="7452439" y="5785764"/>
            <a:ext cx="1146784" cy="58148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23" name="Line"/>
          <p:cNvSpPr/>
          <p:nvPr/>
        </p:nvSpPr>
        <p:spPr>
          <a:xfrm>
            <a:off x="7447777" y="6722488"/>
            <a:ext cx="1151000" cy="4407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24" name="sort2"/>
          <p:cNvSpPr txBox="1"/>
          <p:nvPr/>
        </p:nvSpPr>
        <p:spPr>
          <a:xfrm>
            <a:off x="2584289" y="5509152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825" name="sort"/>
          <p:cNvSpPr txBox="1"/>
          <p:nvPr/>
        </p:nvSpPr>
        <p:spPr>
          <a:xfrm>
            <a:off x="5653503" y="5838266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826" name="lt"/>
          <p:cNvSpPr txBox="1"/>
          <p:nvPr/>
        </p:nvSpPr>
        <p:spPr>
          <a:xfrm>
            <a:off x="8685351" y="5509152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827" name="gt"/>
          <p:cNvSpPr txBox="1"/>
          <p:nvPr/>
        </p:nvSpPr>
        <p:spPr>
          <a:xfrm>
            <a:off x="8601366" y="6784289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828" name="Which functions call other functions"/>
          <p:cNvSpPr txBox="1"/>
          <p:nvPr/>
        </p:nvSpPr>
        <p:spPr>
          <a:xfrm>
            <a:off x="3058432" y="7881970"/>
            <a:ext cx="692947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Which functions call other functions</a:t>
            </a:r>
          </a:p>
        </p:txBody>
      </p:sp>
      <p:sp>
        <p:nvSpPr>
          <p:cNvPr id="829" name="bool lt(int x, int y) {…"/>
          <p:cNvSpPr txBox="1"/>
          <p:nvPr/>
        </p:nvSpPr>
        <p:spPr>
          <a:xfrm>
            <a:off x="7291724" y="2831708"/>
            <a:ext cx="4385477" cy="2374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lt(int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x&lt;y;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gt(int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x&gt;y;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830" name="sort2(int a[], int b[], int len)…"/>
          <p:cNvSpPr txBox="1"/>
          <p:nvPr/>
        </p:nvSpPr>
        <p:spPr>
          <a:xfrm>
            <a:off x="1052780" y="2973948"/>
            <a:ext cx="5978261" cy="1993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sort2(int a[], int b[], int len)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sort(a, len, lt);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sort(b, len, gt);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ontrol Flow Grap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Control Flow Graph</a:t>
            </a:r>
          </a:p>
        </p:txBody>
      </p:sp>
      <p:sp>
        <p:nvSpPr>
          <p:cNvPr id="833" name="bool lt(int x, int y) {…"/>
          <p:cNvSpPr txBox="1"/>
          <p:nvPr/>
        </p:nvSpPr>
        <p:spPr>
          <a:xfrm>
            <a:off x="7291724" y="2831708"/>
            <a:ext cx="5155475" cy="2374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lt(int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x&lt;y;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gt(int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x&gt;y;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834" name="Rounded Rectangle"/>
          <p:cNvSpPr/>
          <p:nvPr/>
        </p:nvSpPr>
        <p:spPr>
          <a:xfrm>
            <a:off x="2625830" y="5444351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5" name="sort2(int a[], int b[], int len)…"/>
          <p:cNvSpPr txBox="1"/>
          <p:nvPr/>
        </p:nvSpPr>
        <p:spPr>
          <a:xfrm>
            <a:off x="1155579" y="2973948"/>
            <a:ext cx="5875462" cy="1993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sort2(int a[], int b[], int len)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sort(a, len, lt);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sort(b, len, gt);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836" name="Rounded Rectangle"/>
          <p:cNvSpPr/>
          <p:nvPr/>
        </p:nvSpPr>
        <p:spPr>
          <a:xfrm>
            <a:off x="2625830" y="6100712"/>
            <a:ext cx="1830556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7" name="Rounded Rectangle"/>
          <p:cNvSpPr/>
          <p:nvPr/>
        </p:nvSpPr>
        <p:spPr>
          <a:xfrm>
            <a:off x="2625830" y="6757073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8" name="Rounded Rectangle"/>
          <p:cNvSpPr/>
          <p:nvPr/>
        </p:nvSpPr>
        <p:spPr>
          <a:xfrm>
            <a:off x="5607892" y="5839225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9" name="Rounded Rectangle"/>
          <p:cNvSpPr/>
          <p:nvPr/>
        </p:nvSpPr>
        <p:spPr>
          <a:xfrm>
            <a:off x="5607892" y="6495586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0" name="Rounded Rectangle"/>
          <p:cNvSpPr/>
          <p:nvPr/>
        </p:nvSpPr>
        <p:spPr>
          <a:xfrm>
            <a:off x="8589955" y="5443325"/>
            <a:ext cx="1830556" cy="596300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1" name="Rounded Rectangle"/>
          <p:cNvSpPr/>
          <p:nvPr/>
        </p:nvSpPr>
        <p:spPr>
          <a:xfrm>
            <a:off x="8549315" y="6718463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2" name="Line"/>
          <p:cNvSpPr/>
          <p:nvPr/>
        </p:nvSpPr>
        <p:spPr>
          <a:xfrm>
            <a:off x="4454650" y="5924381"/>
            <a:ext cx="1154978" cy="1"/>
          </a:xfrm>
          <a:prstGeom prst="line">
            <a:avLst/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3" name="Line"/>
          <p:cNvSpPr/>
          <p:nvPr/>
        </p:nvSpPr>
        <p:spPr>
          <a:xfrm flipV="1">
            <a:off x="4454650" y="6046439"/>
            <a:ext cx="1146778" cy="581484"/>
          </a:xfrm>
          <a:prstGeom prst="line">
            <a:avLst/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4" name="Line"/>
          <p:cNvSpPr/>
          <p:nvPr/>
        </p:nvSpPr>
        <p:spPr>
          <a:xfrm flipV="1">
            <a:off x="7452439" y="5533194"/>
            <a:ext cx="1146152" cy="767923"/>
          </a:xfrm>
          <a:prstGeom prst="line">
            <a:avLst/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5" name="Line"/>
          <p:cNvSpPr/>
          <p:nvPr/>
        </p:nvSpPr>
        <p:spPr>
          <a:xfrm>
            <a:off x="7452439" y="6301308"/>
            <a:ext cx="1142677" cy="417983"/>
          </a:xfrm>
          <a:prstGeom prst="line">
            <a:avLst/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6" name="Line"/>
          <p:cNvSpPr/>
          <p:nvPr/>
        </p:nvSpPr>
        <p:spPr>
          <a:xfrm flipH="1" flipV="1">
            <a:off x="4435397" y="6100712"/>
            <a:ext cx="1183778" cy="915901"/>
          </a:xfrm>
          <a:prstGeom prst="line">
            <a:avLst/>
          </a:pr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7" name="Line"/>
          <p:cNvSpPr/>
          <p:nvPr/>
        </p:nvSpPr>
        <p:spPr>
          <a:xfrm flipH="1" flipV="1">
            <a:off x="4435069" y="6757073"/>
            <a:ext cx="1174209" cy="293264"/>
          </a:xfrm>
          <a:prstGeom prst="line">
            <a:avLst/>
          </a:pr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8" name="Line"/>
          <p:cNvSpPr/>
          <p:nvPr/>
        </p:nvSpPr>
        <p:spPr>
          <a:xfrm flipH="1">
            <a:off x="7427837" y="5970861"/>
            <a:ext cx="1124788" cy="578267"/>
          </a:xfrm>
          <a:prstGeom prst="line">
            <a:avLst/>
          </a:pr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49" name="Line"/>
          <p:cNvSpPr/>
          <p:nvPr/>
        </p:nvSpPr>
        <p:spPr>
          <a:xfrm flipH="1" flipV="1">
            <a:off x="7442535" y="6552287"/>
            <a:ext cx="1109870" cy="670999"/>
          </a:xfrm>
          <a:prstGeom prst="line">
            <a:avLst/>
          </a:pr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50" name="sort2"/>
          <p:cNvSpPr txBox="1"/>
          <p:nvPr/>
        </p:nvSpPr>
        <p:spPr>
          <a:xfrm>
            <a:off x="2584289" y="5443025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851" name="sort"/>
          <p:cNvSpPr txBox="1"/>
          <p:nvPr/>
        </p:nvSpPr>
        <p:spPr>
          <a:xfrm>
            <a:off x="5653503" y="5772139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852" name="lt"/>
          <p:cNvSpPr txBox="1"/>
          <p:nvPr/>
        </p:nvSpPr>
        <p:spPr>
          <a:xfrm>
            <a:off x="8685351" y="5443025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853" name="gt"/>
          <p:cNvSpPr txBox="1"/>
          <p:nvPr/>
        </p:nvSpPr>
        <p:spPr>
          <a:xfrm>
            <a:off x="8601366" y="6718162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854" name="Break into basic blocks…"/>
          <p:cNvSpPr txBox="1"/>
          <p:nvPr/>
        </p:nvSpPr>
        <p:spPr>
          <a:xfrm>
            <a:off x="3579089" y="7555487"/>
            <a:ext cx="5888162" cy="111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Break into </a:t>
            </a:r>
            <a:r>
              <a:rPr b="1"/>
              <a:t>basic blocks</a:t>
            </a:r>
          </a:p>
          <a:p>
            <a:pPr>
              <a:defRPr sz="3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Distinguish </a:t>
            </a:r>
            <a:r>
              <a: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rPr>
              <a:t>calls</a:t>
            </a:r>
            <a:r>
              <a:t> from </a:t>
            </a:r>
            <a:r>
              <a:rPr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returns</a:t>
            </a:r>
          </a:p>
        </p:txBody>
      </p:sp>
      <p:sp>
        <p:nvSpPr>
          <p:cNvPr id="855" name="Line"/>
          <p:cNvSpPr/>
          <p:nvPr/>
        </p:nvSpPr>
        <p:spPr>
          <a:xfrm>
            <a:off x="4454217" y="5916964"/>
            <a:ext cx="1154978" cy="1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56" name="Line"/>
          <p:cNvSpPr/>
          <p:nvPr/>
        </p:nvSpPr>
        <p:spPr>
          <a:xfrm flipV="1">
            <a:off x="4454217" y="6039023"/>
            <a:ext cx="1146778" cy="581484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57" name="Line"/>
          <p:cNvSpPr/>
          <p:nvPr/>
        </p:nvSpPr>
        <p:spPr>
          <a:xfrm flipV="1">
            <a:off x="7452007" y="5525778"/>
            <a:ext cx="1146151" cy="767923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58" name="Line"/>
          <p:cNvSpPr/>
          <p:nvPr/>
        </p:nvSpPr>
        <p:spPr>
          <a:xfrm flipH="1" flipV="1">
            <a:off x="4434964" y="6093296"/>
            <a:ext cx="1183778" cy="915901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59" name="Line"/>
          <p:cNvSpPr/>
          <p:nvPr/>
        </p:nvSpPr>
        <p:spPr>
          <a:xfrm flipH="1" flipV="1">
            <a:off x="4434636" y="6749657"/>
            <a:ext cx="1174209" cy="293264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60" name="Line"/>
          <p:cNvSpPr/>
          <p:nvPr/>
        </p:nvSpPr>
        <p:spPr>
          <a:xfrm flipH="1">
            <a:off x="7427405" y="5963445"/>
            <a:ext cx="1124787" cy="578266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61" name="Line"/>
          <p:cNvSpPr/>
          <p:nvPr/>
        </p:nvSpPr>
        <p:spPr>
          <a:xfrm flipH="1" flipV="1">
            <a:off x="7442102" y="6544872"/>
            <a:ext cx="1109870" cy="670998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62" name="Line"/>
          <p:cNvSpPr/>
          <p:nvPr/>
        </p:nvSpPr>
        <p:spPr>
          <a:xfrm>
            <a:off x="7452007" y="6293892"/>
            <a:ext cx="1142677" cy="417984"/>
          </a:xfrm>
          <a:prstGeom prst="line">
            <a:avLst/>
          </a:prstGeom>
          <a:ln w="63500">
            <a:solidFill>
              <a:schemeClr val="accent2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" grpId="1" animBg="1" advAuto="0"/>
      <p:bldP spid="856" grpId="5" animBg="1" advAuto="0"/>
      <p:bldP spid="857" grpId="2" animBg="1" advAuto="0"/>
      <p:bldP spid="858" grpId="4" animBg="1" advAuto="0"/>
      <p:bldP spid="859" grpId="8" animBg="1" advAuto="0"/>
      <p:bldP spid="860" grpId="3" animBg="1" advAuto="0"/>
      <p:bldP spid="861" grpId="7" animBg="1" advAuto="0"/>
      <p:bldP spid="862" grpId="6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FI: Compliance with CF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CFI: Compliance with CFG</a:t>
            </a:r>
          </a:p>
        </p:txBody>
      </p:sp>
      <p:sp>
        <p:nvSpPr>
          <p:cNvPr id="865" name="Compute the call/return CFG in adv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Compute the call/return CFG</a:t>
            </a:r>
            <a:r>
              <a:t> in advance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During compilation, or from the binary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Monitor the control flow</a:t>
            </a:r>
            <a:r>
              <a:t> of the program and ensure that it only follows paths allowed by the CFG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Observation: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Direct calls</a:t>
            </a:r>
            <a:r>
              <a:t> need not be monitored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Assuming the code is immutable, the target address cannot be changed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Therefore: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monitor only indirect calls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jmp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call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ret</a:t>
            </a:r>
            <a:r>
              <a:t> with non-constant targets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1" build="p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bool lt(int x, int y) {…"/>
          <p:cNvSpPr txBox="1"/>
          <p:nvPr/>
        </p:nvSpPr>
        <p:spPr>
          <a:xfrm>
            <a:off x="7291724" y="2831708"/>
            <a:ext cx="4385477" cy="2374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lt(int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x&lt;y;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gt(int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x&gt;y;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870" name="sort2(int a[], int b[], int len)…"/>
          <p:cNvSpPr txBox="1"/>
          <p:nvPr/>
        </p:nvSpPr>
        <p:spPr>
          <a:xfrm>
            <a:off x="1052780" y="2973948"/>
            <a:ext cx="5978261" cy="1993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sort2(int a[], int b[], int len)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sort(a, len, lt);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sort(b, len, gt);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871" name="Control Flow Grap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Control Flow Graph</a:t>
            </a:r>
          </a:p>
        </p:txBody>
      </p:sp>
      <p:sp>
        <p:nvSpPr>
          <p:cNvPr id="872" name="Rounded Rectangle"/>
          <p:cNvSpPr/>
          <p:nvPr/>
        </p:nvSpPr>
        <p:spPr>
          <a:xfrm>
            <a:off x="2625830" y="5609666"/>
            <a:ext cx="1830556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3" name="Rounded Rectangle"/>
          <p:cNvSpPr/>
          <p:nvPr/>
        </p:nvSpPr>
        <p:spPr>
          <a:xfrm>
            <a:off x="2625830" y="6266027"/>
            <a:ext cx="1830556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4" name="Rounded Rectangle"/>
          <p:cNvSpPr/>
          <p:nvPr/>
        </p:nvSpPr>
        <p:spPr>
          <a:xfrm>
            <a:off x="2625830" y="6922388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5" name="Rounded Rectangle"/>
          <p:cNvSpPr/>
          <p:nvPr/>
        </p:nvSpPr>
        <p:spPr>
          <a:xfrm>
            <a:off x="5607892" y="6004540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6" name="Rounded Rectangle"/>
          <p:cNvSpPr/>
          <p:nvPr/>
        </p:nvSpPr>
        <p:spPr>
          <a:xfrm>
            <a:off x="5607892" y="6660901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7" name="Rounded Rectangle"/>
          <p:cNvSpPr/>
          <p:nvPr/>
        </p:nvSpPr>
        <p:spPr>
          <a:xfrm>
            <a:off x="8589955" y="5608641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8" name="Rounded Rectangle"/>
          <p:cNvSpPr/>
          <p:nvPr/>
        </p:nvSpPr>
        <p:spPr>
          <a:xfrm>
            <a:off x="8549315" y="6883779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9" name="Line"/>
          <p:cNvSpPr/>
          <p:nvPr/>
        </p:nvSpPr>
        <p:spPr>
          <a:xfrm>
            <a:off x="4454650" y="6089696"/>
            <a:ext cx="1154978" cy="1"/>
          </a:xfrm>
          <a:prstGeom prst="line">
            <a:avLst/>
          </a:prstGeom>
          <a:ln w="50800">
            <a:solidFill>
              <a:schemeClr val="accent4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0" name="Line"/>
          <p:cNvSpPr/>
          <p:nvPr/>
        </p:nvSpPr>
        <p:spPr>
          <a:xfrm flipV="1">
            <a:off x="4454650" y="6211754"/>
            <a:ext cx="1146778" cy="581484"/>
          </a:xfrm>
          <a:prstGeom prst="line">
            <a:avLst/>
          </a:prstGeom>
          <a:ln w="50800">
            <a:solidFill>
              <a:schemeClr val="accent4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1" name="Line"/>
          <p:cNvSpPr/>
          <p:nvPr/>
        </p:nvSpPr>
        <p:spPr>
          <a:xfrm flipV="1">
            <a:off x="7452439" y="5698510"/>
            <a:ext cx="1146152" cy="767923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2" name="Line"/>
          <p:cNvSpPr/>
          <p:nvPr/>
        </p:nvSpPr>
        <p:spPr>
          <a:xfrm>
            <a:off x="7452439" y="6466623"/>
            <a:ext cx="1142677" cy="417984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3" name="Line"/>
          <p:cNvSpPr/>
          <p:nvPr/>
        </p:nvSpPr>
        <p:spPr>
          <a:xfrm flipH="1" flipV="1">
            <a:off x="4435397" y="6266027"/>
            <a:ext cx="1183778" cy="91590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4" name="Line"/>
          <p:cNvSpPr/>
          <p:nvPr/>
        </p:nvSpPr>
        <p:spPr>
          <a:xfrm flipH="1" flipV="1">
            <a:off x="4435069" y="6922388"/>
            <a:ext cx="1174209" cy="293265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5" name="Line"/>
          <p:cNvSpPr/>
          <p:nvPr/>
        </p:nvSpPr>
        <p:spPr>
          <a:xfrm flipH="1">
            <a:off x="7427837" y="6136176"/>
            <a:ext cx="1124788" cy="578267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6" name="Line"/>
          <p:cNvSpPr/>
          <p:nvPr/>
        </p:nvSpPr>
        <p:spPr>
          <a:xfrm flipH="1" flipV="1">
            <a:off x="7442535" y="6717603"/>
            <a:ext cx="1109870" cy="670998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87" name="sort2"/>
          <p:cNvSpPr txBox="1"/>
          <p:nvPr/>
        </p:nvSpPr>
        <p:spPr>
          <a:xfrm>
            <a:off x="2584289" y="5608340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888" name="sort"/>
          <p:cNvSpPr txBox="1"/>
          <p:nvPr/>
        </p:nvSpPr>
        <p:spPr>
          <a:xfrm>
            <a:off x="5653503" y="5937454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889" name="lt"/>
          <p:cNvSpPr txBox="1"/>
          <p:nvPr/>
        </p:nvSpPr>
        <p:spPr>
          <a:xfrm>
            <a:off x="8685351" y="5608340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890" name="gt"/>
          <p:cNvSpPr txBox="1"/>
          <p:nvPr/>
        </p:nvSpPr>
        <p:spPr>
          <a:xfrm>
            <a:off x="8601366" y="6883477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891" name="Direct calls (always the same target)"/>
          <p:cNvSpPr txBox="1"/>
          <p:nvPr/>
        </p:nvSpPr>
        <p:spPr>
          <a:xfrm>
            <a:off x="2891017" y="7826205"/>
            <a:ext cx="7264306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4"/>
                </a:solidFill>
              </a:rPr>
              <a:t>Direct calls</a:t>
            </a:r>
            <a:r>
              <a:t> (always the same target)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Why not type safet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not type safety?</a:t>
            </a:r>
          </a:p>
        </p:txBody>
      </p:sp>
      <p:sp>
        <p:nvSpPr>
          <p:cNvPr id="453" name="C/C++ often chosen for performance reas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772"/>
            </a:pPr>
            <a:r>
              <a:t>C/C++ often chosen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for performance</a:t>
            </a:r>
            <a:r>
              <a:t> reasons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Manual memory management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Tight control over object layouts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Interaction with low-level hardware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Enforcement </a:t>
            </a:r>
            <a:r>
              <a:t>of type safety is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typically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expensive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Garbage collection</a:t>
            </a:r>
            <a:r>
              <a:rPr>
                <a:solidFill>
                  <a:schemeClr val="accent1"/>
                </a:solidFill>
              </a:rPr>
              <a:t> </a:t>
            </a:r>
            <a:r>
              <a:t>avoids temporal violations</a:t>
            </a:r>
          </a:p>
          <a:p>
            <a:pPr marL="1026794" lvl="2" indent="-342264" defTabSz="449833">
              <a:spcBef>
                <a:spcPts val="1100"/>
              </a:spcBef>
              <a:defRPr sz="2772"/>
            </a:pPr>
            <a:r>
              <a:t>Can be as fast as malloc/free, often uses much more memory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Bounds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and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null-pointer checks</a:t>
            </a:r>
            <a:r>
              <a:t> avoid spatial violations 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Hiding</a:t>
            </a:r>
            <a:r>
              <a:t>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representation</a:t>
            </a:r>
            <a:r>
              <a:t> may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inhibit optimization</a:t>
            </a:r>
            <a:endParaRPr>
              <a:solidFill>
                <a:schemeClr val="accent1"/>
              </a:solidFill>
            </a:endParaRPr>
          </a:p>
          <a:p>
            <a:pPr marL="1026794" lvl="2" indent="-342264" defTabSz="449833">
              <a:spcBef>
                <a:spcPts val="1100"/>
              </a:spcBef>
              <a:defRPr sz="2772"/>
            </a:pPr>
            <a:r>
              <a:t>Many C-style casts, pointer arithmetic, &amp; operator, not allowed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1" build="p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Control Flow Grap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Control Flow Graph</a:t>
            </a:r>
          </a:p>
        </p:txBody>
      </p:sp>
      <p:sp>
        <p:nvSpPr>
          <p:cNvPr id="894" name="Rounded Rectangle"/>
          <p:cNvSpPr/>
          <p:nvPr/>
        </p:nvSpPr>
        <p:spPr>
          <a:xfrm>
            <a:off x="2605060" y="5305682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5" name="Rounded Rectangle"/>
          <p:cNvSpPr/>
          <p:nvPr/>
        </p:nvSpPr>
        <p:spPr>
          <a:xfrm>
            <a:off x="2605060" y="5962043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6" name="Rounded Rectangle"/>
          <p:cNvSpPr/>
          <p:nvPr/>
        </p:nvSpPr>
        <p:spPr>
          <a:xfrm>
            <a:off x="2605060" y="6618403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7" name="Rounded Rectangle"/>
          <p:cNvSpPr/>
          <p:nvPr/>
        </p:nvSpPr>
        <p:spPr>
          <a:xfrm>
            <a:off x="5587122" y="5700555"/>
            <a:ext cx="1830556" cy="596300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8" name="Rounded Rectangle"/>
          <p:cNvSpPr/>
          <p:nvPr/>
        </p:nvSpPr>
        <p:spPr>
          <a:xfrm>
            <a:off x="5587122" y="6356916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9" name="Rounded Rectangle"/>
          <p:cNvSpPr/>
          <p:nvPr/>
        </p:nvSpPr>
        <p:spPr>
          <a:xfrm>
            <a:off x="8569185" y="5304656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0" name="Rounded Rectangle"/>
          <p:cNvSpPr/>
          <p:nvPr/>
        </p:nvSpPr>
        <p:spPr>
          <a:xfrm>
            <a:off x="8528545" y="6579793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1" name="Line"/>
          <p:cNvSpPr/>
          <p:nvPr/>
        </p:nvSpPr>
        <p:spPr>
          <a:xfrm>
            <a:off x="4433880" y="5785711"/>
            <a:ext cx="115497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2" name="Line"/>
          <p:cNvSpPr/>
          <p:nvPr/>
        </p:nvSpPr>
        <p:spPr>
          <a:xfrm flipV="1">
            <a:off x="4433880" y="5907769"/>
            <a:ext cx="1146777" cy="581485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3" name="Line"/>
          <p:cNvSpPr/>
          <p:nvPr/>
        </p:nvSpPr>
        <p:spPr>
          <a:xfrm flipV="1">
            <a:off x="7431669" y="5394525"/>
            <a:ext cx="1146151" cy="767923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4" name="Line"/>
          <p:cNvSpPr/>
          <p:nvPr/>
        </p:nvSpPr>
        <p:spPr>
          <a:xfrm>
            <a:off x="7431669" y="6162638"/>
            <a:ext cx="1142677" cy="417984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5" name="Line"/>
          <p:cNvSpPr/>
          <p:nvPr/>
        </p:nvSpPr>
        <p:spPr>
          <a:xfrm flipH="1" flipV="1">
            <a:off x="4414626" y="5962042"/>
            <a:ext cx="1183778" cy="915902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6" name="Line"/>
          <p:cNvSpPr/>
          <p:nvPr/>
        </p:nvSpPr>
        <p:spPr>
          <a:xfrm flipH="1" flipV="1">
            <a:off x="4414299" y="6618403"/>
            <a:ext cx="1174209" cy="293264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7" name="Line"/>
          <p:cNvSpPr/>
          <p:nvPr/>
        </p:nvSpPr>
        <p:spPr>
          <a:xfrm flipH="1">
            <a:off x="7407067" y="5832192"/>
            <a:ext cx="1124788" cy="578266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8" name="Line"/>
          <p:cNvSpPr/>
          <p:nvPr/>
        </p:nvSpPr>
        <p:spPr>
          <a:xfrm flipH="1" flipV="1">
            <a:off x="7421765" y="6413618"/>
            <a:ext cx="1109869" cy="670998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09" name="sort2"/>
          <p:cNvSpPr txBox="1"/>
          <p:nvPr/>
        </p:nvSpPr>
        <p:spPr>
          <a:xfrm>
            <a:off x="2563519" y="5304356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910" name="sort"/>
          <p:cNvSpPr txBox="1"/>
          <p:nvPr/>
        </p:nvSpPr>
        <p:spPr>
          <a:xfrm>
            <a:off x="5632733" y="5633470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911" name="lt"/>
          <p:cNvSpPr txBox="1"/>
          <p:nvPr/>
        </p:nvSpPr>
        <p:spPr>
          <a:xfrm>
            <a:off x="8664581" y="5304356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912" name="gt"/>
          <p:cNvSpPr txBox="1"/>
          <p:nvPr/>
        </p:nvSpPr>
        <p:spPr>
          <a:xfrm>
            <a:off x="8580596" y="6579492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913" name="Indirect transfer (call via register, or ret)"/>
          <p:cNvSpPr txBox="1"/>
          <p:nvPr/>
        </p:nvSpPr>
        <p:spPr>
          <a:xfrm>
            <a:off x="2227613" y="7545168"/>
            <a:ext cx="8549575" cy="603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Indirect transfer</a:t>
            </a:r>
            <a:r>
              <a:t> (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call</a:t>
            </a:r>
            <a:r>
              <a:t> via register, or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ret</a:t>
            </a:r>
            <a:r>
              <a:t>)</a:t>
            </a:r>
          </a:p>
        </p:txBody>
      </p:sp>
      <p:sp>
        <p:nvSpPr>
          <p:cNvPr id="914" name="bool lt(int x, int y) {…"/>
          <p:cNvSpPr txBox="1"/>
          <p:nvPr/>
        </p:nvSpPr>
        <p:spPr>
          <a:xfrm>
            <a:off x="7291724" y="2831708"/>
            <a:ext cx="4385477" cy="2374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lt(int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x&lt;y;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bool gt(int x, int y) 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return x&gt;y;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  <p:sp>
        <p:nvSpPr>
          <p:cNvPr id="915" name="sort2(int a[], int b[], int len)…"/>
          <p:cNvSpPr txBox="1"/>
          <p:nvPr/>
        </p:nvSpPr>
        <p:spPr>
          <a:xfrm>
            <a:off x="1052780" y="2973948"/>
            <a:ext cx="5978261" cy="1993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sort2(int a[], int b[], int len)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sort(a, len, lt);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  sort(b, len, gt);</a:t>
            </a:r>
          </a:p>
          <a:p>
            <a:pPr algn="l" defTabSz="457200">
              <a:defRPr sz="25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Control-flow Integrity (CF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Control-flow Integrity (CFI)</a:t>
            </a:r>
          </a:p>
        </p:txBody>
      </p:sp>
      <p:sp>
        <p:nvSpPr>
          <p:cNvPr id="918" name="Define “expected behavior”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Define “expected behavior”:</a:t>
            </a:r>
          </a:p>
          <a:p>
            <a:endParaRPr/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Detect deviations from expectation efficiently</a:t>
            </a:r>
          </a:p>
          <a:p>
            <a:endParaRPr/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Avoid compromise of the detector</a:t>
            </a:r>
          </a:p>
        </p:txBody>
      </p:sp>
      <p:sp>
        <p:nvSpPr>
          <p:cNvPr id="919" name="Control flow graph (CFG)"/>
          <p:cNvSpPr txBox="1"/>
          <p:nvPr/>
        </p:nvSpPr>
        <p:spPr>
          <a:xfrm>
            <a:off x="3891396" y="3976755"/>
            <a:ext cx="5222008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Control flow graph</a:t>
            </a:r>
            <a:r>
              <a:t> (CFG)</a:t>
            </a:r>
          </a:p>
        </p:txBody>
      </p:sp>
      <p:sp>
        <p:nvSpPr>
          <p:cNvPr id="920" name="In-line reference monitor (IRM)"/>
          <p:cNvSpPr txBox="1"/>
          <p:nvPr/>
        </p:nvSpPr>
        <p:spPr>
          <a:xfrm>
            <a:off x="3338963" y="6126892"/>
            <a:ext cx="6326874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>
                <a:solidFill>
                  <a:schemeClr val="accent2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In-line reference monitor </a:t>
            </a:r>
            <a:r>
              <a:t>(IRM)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In-line 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In-line Monitor</a:t>
            </a:r>
          </a:p>
        </p:txBody>
      </p:sp>
      <p:sp>
        <p:nvSpPr>
          <p:cNvPr id="923" name="Implement the monitor in-line, as a program transform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 the monitor in-line, as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program transformation</a:t>
            </a:r>
          </a:p>
          <a:p>
            <a:r>
              <a:t>Insert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label just before the target address</a:t>
            </a:r>
            <a:r>
              <a:t> of an indirect transfer</a:t>
            </a:r>
          </a:p>
          <a:p>
            <a:r>
              <a:t>Insert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code to check the label of the target</a:t>
            </a:r>
            <a:r>
              <a:t> at each indirect transfer </a:t>
            </a:r>
          </a:p>
          <a:p>
            <a:pPr lvl="1"/>
            <a:r>
              <a:t>Abort if the label does not match</a:t>
            </a:r>
          </a:p>
          <a:p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labels are determined by the CFG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1" build="p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implest labe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Simplest labeling</a:t>
            </a:r>
          </a:p>
        </p:txBody>
      </p:sp>
      <p:sp>
        <p:nvSpPr>
          <p:cNvPr id="926" name="Rounded Rectangle"/>
          <p:cNvSpPr/>
          <p:nvPr/>
        </p:nvSpPr>
        <p:spPr>
          <a:xfrm>
            <a:off x="2605060" y="3333522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7" name="Rounded Rectangle"/>
          <p:cNvSpPr/>
          <p:nvPr/>
        </p:nvSpPr>
        <p:spPr>
          <a:xfrm>
            <a:off x="2605060" y="3989883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8" name="Rounded Rectangle"/>
          <p:cNvSpPr/>
          <p:nvPr/>
        </p:nvSpPr>
        <p:spPr>
          <a:xfrm>
            <a:off x="2605060" y="4646244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9" name="Rounded Rectangle"/>
          <p:cNvSpPr/>
          <p:nvPr/>
        </p:nvSpPr>
        <p:spPr>
          <a:xfrm>
            <a:off x="5587122" y="3728396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0" name="Rounded Rectangle"/>
          <p:cNvSpPr/>
          <p:nvPr/>
        </p:nvSpPr>
        <p:spPr>
          <a:xfrm>
            <a:off x="5587122" y="4384757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1" name="Rounded Rectangle"/>
          <p:cNvSpPr/>
          <p:nvPr/>
        </p:nvSpPr>
        <p:spPr>
          <a:xfrm>
            <a:off x="8569185" y="3332497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2" name="Rounded Rectangle"/>
          <p:cNvSpPr/>
          <p:nvPr/>
        </p:nvSpPr>
        <p:spPr>
          <a:xfrm>
            <a:off x="8528545" y="4607634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3" name="Line"/>
          <p:cNvSpPr/>
          <p:nvPr/>
        </p:nvSpPr>
        <p:spPr>
          <a:xfrm>
            <a:off x="4433879" y="3813552"/>
            <a:ext cx="115497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34" name="Line"/>
          <p:cNvSpPr/>
          <p:nvPr/>
        </p:nvSpPr>
        <p:spPr>
          <a:xfrm flipV="1">
            <a:off x="4433879" y="3935610"/>
            <a:ext cx="1146778" cy="581485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35" name="Line"/>
          <p:cNvSpPr/>
          <p:nvPr/>
        </p:nvSpPr>
        <p:spPr>
          <a:xfrm flipV="1">
            <a:off x="7431669" y="3422366"/>
            <a:ext cx="1146151" cy="767923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36" name="Line"/>
          <p:cNvSpPr/>
          <p:nvPr/>
        </p:nvSpPr>
        <p:spPr>
          <a:xfrm>
            <a:off x="7431669" y="4190479"/>
            <a:ext cx="1142677" cy="417984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37" name="Line"/>
          <p:cNvSpPr/>
          <p:nvPr/>
        </p:nvSpPr>
        <p:spPr>
          <a:xfrm flipH="1" flipV="1">
            <a:off x="4414626" y="3989883"/>
            <a:ext cx="1183778" cy="915901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38" name="Line"/>
          <p:cNvSpPr/>
          <p:nvPr/>
        </p:nvSpPr>
        <p:spPr>
          <a:xfrm flipH="1" flipV="1">
            <a:off x="4414298" y="4646244"/>
            <a:ext cx="1174209" cy="293264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39" name="Line"/>
          <p:cNvSpPr/>
          <p:nvPr/>
        </p:nvSpPr>
        <p:spPr>
          <a:xfrm flipH="1">
            <a:off x="7407067" y="3860032"/>
            <a:ext cx="1124788" cy="578267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40" name="Line"/>
          <p:cNvSpPr/>
          <p:nvPr/>
        </p:nvSpPr>
        <p:spPr>
          <a:xfrm flipH="1" flipV="1">
            <a:off x="7421765" y="4441458"/>
            <a:ext cx="1109869" cy="670999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41" name="sort2"/>
          <p:cNvSpPr txBox="1"/>
          <p:nvPr/>
        </p:nvSpPr>
        <p:spPr>
          <a:xfrm>
            <a:off x="2563519" y="3332196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942" name="sort"/>
          <p:cNvSpPr txBox="1"/>
          <p:nvPr/>
        </p:nvSpPr>
        <p:spPr>
          <a:xfrm>
            <a:off x="5632732" y="3661310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943" name="lt"/>
          <p:cNvSpPr txBox="1"/>
          <p:nvPr/>
        </p:nvSpPr>
        <p:spPr>
          <a:xfrm>
            <a:off x="8664581" y="3332196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944" name="gt"/>
          <p:cNvSpPr txBox="1"/>
          <p:nvPr/>
        </p:nvSpPr>
        <p:spPr>
          <a:xfrm>
            <a:off x="8580596" y="4607333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945" name="label L"/>
          <p:cNvSpPr txBox="1"/>
          <p:nvPr/>
        </p:nvSpPr>
        <p:spPr>
          <a:xfrm>
            <a:off x="3611496" y="4728381"/>
            <a:ext cx="732534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46" name="label L"/>
          <p:cNvSpPr txBox="1"/>
          <p:nvPr/>
        </p:nvSpPr>
        <p:spPr>
          <a:xfrm>
            <a:off x="3611496" y="4079207"/>
            <a:ext cx="732534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47" name="label L"/>
          <p:cNvSpPr txBox="1"/>
          <p:nvPr/>
        </p:nvSpPr>
        <p:spPr>
          <a:xfrm>
            <a:off x="8600734" y="4684192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48" name="label L"/>
          <p:cNvSpPr txBox="1"/>
          <p:nvPr/>
        </p:nvSpPr>
        <p:spPr>
          <a:xfrm>
            <a:off x="6612890" y="4469985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49" name="label L"/>
          <p:cNvSpPr txBox="1"/>
          <p:nvPr/>
        </p:nvSpPr>
        <p:spPr>
          <a:xfrm>
            <a:off x="8645747" y="3410936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50" name="Use the same label at all targets: label just means it’s OK to jump here."/>
          <p:cNvSpPr txBox="1"/>
          <p:nvPr/>
        </p:nvSpPr>
        <p:spPr>
          <a:xfrm>
            <a:off x="2595179" y="6653971"/>
            <a:ext cx="7814442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Use the same label at all targets: </a:t>
            </a:r>
            <a:r>
              <a:t>label just means it’s OK to jump here.</a:t>
            </a:r>
          </a:p>
        </p:txBody>
      </p:sp>
      <p:sp>
        <p:nvSpPr>
          <p:cNvPr id="951" name="What could go wrong?"/>
          <p:cNvSpPr txBox="1"/>
          <p:nvPr/>
        </p:nvSpPr>
        <p:spPr>
          <a:xfrm>
            <a:off x="4149877" y="8256011"/>
            <a:ext cx="47050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r>
              <a:t>What could go wrong?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" grpId="1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implest labe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Simplest labeling</a:t>
            </a:r>
          </a:p>
        </p:txBody>
      </p:sp>
      <p:sp>
        <p:nvSpPr>
          <p:cNvPr id="954" name="Can’t return to functions that aren’t in the graph…"/>
          <p:cNvSpPr txBox="1">
            <a:spLocks noGrp="1"/>
          </p:cNvSpPr>
          <p:nvPr>
            <p:ph type="body" sz="quarter" idx="1"/>
          </p:nvPr>
        </p:nvSpPr>
        <p:spPr>
          <a:xfrm>
            <a:off x="952500" y="7082384"/>
            <a:ext cx="11099800" cy="1807616"/>
          </a:xfrm>
          <a:prstGeom prst="rect">
            <a:avLst/>
          </a:prstGeom>
        </p:spPr>
        <p:txBody>
          <a:bodyPr/>
          <a:lstStyle/>
          <a:p>
            <a:r>
              <a:t>Can’t return to functions that aren’t in the graph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Can</a:t>
            </a:r>
            <a:r>
              <a:t> return to the right function in the wrong order </a:t>
            </a:r>
          </a:p>
        </p:txBody>
      </p:sp>
      <p:sp>
        <p:nvSpPr>
          <p:cNvPr id="955" name="Rounded Rectangle"/>
          <p:cNvSpPr/>
          <p:nvPr/>
        </p:nvSpPr>
        <p:spPr>
          <a:xfrm>
            <a:off x="2605060" y="3333522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6" name="Rounded Rectangle"/>
          <p:cNvSpPr/>
          <p:nvPr/>
        </p:nvSpPr>
        <p:spPr>
          <a:xfrm>
            <a:off x="2605060" y="3989883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7" name="Rounded Rectangle"/>
          <p:cNvSpPr/>
          <p:nvPr/>
        </p:nvSpPr>
        <p:spPr>
          <a:xfrm>
            <a:off x="2605060" y="4646244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8" name="Rounded Rectangle"/>
          <p:cNvSpPr/>
          <p:nvPr/>
        </p:nvSpPr>
        <p:spPr>
          <a:xfrm>
            <a:off x="5587122" y="3728396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9" name="Rounded Rectangle"/>
          <p:cNvSpPr/>
          <p:nvPr/>
        </p:nvSpPr>
        <p:spPr>
          <a:xfrm>
            <a:off x="5587122" y="4384757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0" name="Rounded Rectangle"/>
          <p:cNvSpPr/>
          <p:nvPr/>
        </p:nvSpPr>
        <p:spPr>
          <a:xfrm>
            <a:off x="8569185" y="3332497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1" name="Rounded Rectangle"/>
          <p:cNvSpPr/>
          <p:nvPr/>
        </p:nvSpPr>
        <p:spPr>
          <a:xfrm>
            <a:off x="8528545" y="4607634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2" name="Line"/>
          <p:cNvSpPr/>
          <p:nvPr/>
        </p:nvSpPr>
        <p:spPr>
          <a:xfrm>
            <a:off x="4433879" y="3813552"/>
            <a:ext cx="115497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3" name="Line"/>
          <p:cNvSpPr/>
          <p:nvPr/>
        </p:nvSpPr>
        <p:spPr>
          <a:xfrm flipV="1">
            <a:off x="4433879" y="3935610"/>
            <a:ext cx="1146778" cy="581485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4" name="Line"/>
          <p:cNvSpPr/>
          <p:nvPr/>
        </p:nvSpPr>
        <p:spPr>
          <a:xfrm flipV="1">
            <a:off x="7431669" y="3422366"/>
            <a:ext cx="1146151" cy="767923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5" name="Line"/>
          <p:cNvSpPr/>
          <p:nvPr/>
        </p:nvSpPr>
        <p:spPr>
          <a:xfrm>
            <a:off x="7431669" y="4190479"/>
            <a:ext cx="1142677" cy="417984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6" name="Line"/>
          <p:cNvSpPr/>
          <p:nvPr/>
        </p:nvSpPr>
        <p:spPr>
          <a:xfrm flipH="1" flipV="1">
            <a:off x="4414626" y="3989883"/>
            <a:ext cx="1183778" cy="91590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7" name="Line"/>
          <p:cNvSpPr/>
          <p:nvPr/>
        </p:nvSpPr>
        <p:spPr>
          <a:xfrm flipH="1" flipV="1">
            <a:off x="4414298" y="4646244"/>
            <a:ext cx="1174209" cy="293264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8" name="Line"/>
          <p:cNvSpPr/>
          <p:nvPr/>
        </p:nvSpPr>
        <p:spPr>
          <a:xfrm flipH="1">
            <a:off x="7407067" y="3860032"/>
            <a:ext cx="1124788" cy="578267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9" name="Line"/>
          <p:cNvSpPr/>
          <p:nvPr/>
        </p:nvSpPr>
        <p:spPr>
          <a:xfrm flipH="1" flipV="1">
            <a:off x="7421765" y="4441458"/>
            <a:ext cx="1109869" cy="670999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0" name="sort2"/>
          <p:cNvSpPr txBox="1"/>
          <p:nvPr/>
        </p:nvSpPr>
        <p:spPr>
          <a:xfrm>
            <a:off x="2563519" y="3332196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971" name="sort"/>
          <p:cNvSpPr txBox="1"/>
          <p:nvPr/>
        </p:nvSpPr>
        <p:spPr>
          <a:xfrm>
            <a:off x="5632732" y="3661310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972" name="lt"/>
          <p:cNvSpPr txBox="1"/>
          <p:nvPr/>
        </p:nvSpPr>
        <p:spPr>
          <a:xfrm>
            <a:off x="8664581" y="3332196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973" name="gt"/>
          <p:cNvSpPr txBox="1"/>
          <p:nvPr/>
        </p:nvSpPr>
        <p:spPr>
          <a:xfrm>
            <a:off x="8580596" y="4607333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974" name="label L"/>
          <p:cNvSpPr txBox="1"/>
          <p:nvPr/>
        </p:nvSpPr>
        <p:spPr>
          <a:xfrm>
            <a:off x="3611496" y="4728381"/>
            <a:ext cx="732534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75" name="label L"/>
          <p:cNvSpPr txBox="1"/>
          <p:nvPr/>
        </p:nvSpPr>
        <p:spPr>
          <a:xfrm>
            <a:off x="3611496" y="4079207"/>
            <a:ext cx="732534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76" name="label L"/>
          <p:cNvSpPr txBox="1"/>
          <p:nvPr/>
        </p:nvSpPr>
        <p:spPr>
          <a:xfrm>
            <a:off x="8600734" y="4684192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77" name="label L"/>
          <p:cNvSpPr txBox="1"/>
          <p:nvPr/>
        </p:nvSpPr>
        <p:spPr>
          <a:xfrm>
            <a:off x="6612890" y="4469985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78" name="label L"/>
          <p:cNvSpPr txBox="1"/>
          <p:nvPr/>
        </p:nvSpPr>
        <p:spPr>
          <a:xfrm>
            <a:off x="8645747" y="3410936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979" name="Rounded Rectangle"/>
          <p:cNvSpPr/>
          <p:nvPr/>
        </p:nvSpPr>
        <p:spPr>
          <a:xfrm>
            <a:off x="3910603" y="5963875"/>
            <a:ext cx="1830555" cy="596300"/>
          </a:xfrm>
          <a:prstGeom prst="roundRect">
            <a:avLst>
              <a:gd name="adj" fmla="val 47576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0" name="system"/>
          <p:cNvSpPr txBox="1"/>
          <p:nvPr/>
        </p:nvSpPr>
        <p:spPr>
          <a:xfrm>
            <a:off x="3841488" y="5906725"/>
            <a:ext cx="145641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system</a:t>
            </a:r>
          </a:p>
        </p:txBody>
      </p:sp>
      <p:sp>
        <p:nvSpPr>
          <p:cNvPr id="981" name="Line"/>
          <p:cNvSpPr/>
          <p:nvPr/>
        </p:nvSpPr>
        <p:spPr>
          <a:xfrm flipH="1">
            <a:off x="4013705" y="5019582"/>
            <a:ext cx="1611607" cy="867798"/>
          </a:xfrm>
          <a:prstGeom prst="line">
            <a:avLst/>
          </a:pr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982" name="pasted-image.tif" descr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4917" y="5040738"/>
            <a:ext cx="841927" cy="841926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Connection Line"/>
          <p:cNvSpPr/>
          <p:nvPr/>
        </p:nvSpPr>
        <p:spPr>
          <a:xfrm>
            <a:off x="5628236" y="5131684"/>
            <a:ext cx="2952358" cy="875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5718" y="21502"/>
                  <a:pt x="12918" y="21600"/>
                  <a:pt x="21600" y="295"/>
                </a:cubicBezTo>
              </a:path>
            </a:pathLst>
          </a:cu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984" name="ok…"/>
          <p:cNvSpPr/>
          <p:nvPr/>
        </p:nvSpPr>
        <p:spPr>
          <a:xfrm>
            <a:off x="7315363" y="5364606"/>
            <a:ext cx="841927" cy="79147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ok…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1" build="p" bldLvl="5" animBg="1" advAuto="0"/>
      <p:bldP spid="981" grpId="2" animBg="1" advAuto="0"/>
      <p:bldP spid="982" grpId="3" animBg="1" advAuto="0"/>
      <p:bldP spid="985" grpId="4" animBg="1" advAuto="0"/>
      <p:bldP spid="984" grpId="5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Detailed labe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Detailed labeling</a:t>
            </a:r>
          </a:p>
        </p:txBody>
      </p:sp>
      <p:sp>
        <p:nvSpPr>
          <p:cNvPr id="988" name="Rounded Rectangle"/>
          <p:cNvSpPr/>
          <p:nvPr/>
        </p:nvSpPr>
        <p:spPr>
          <a:xfrm>
            <a:off x="2625830" y="2597267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9" name="Rounded Rectangle"/>
          <p:cNvSpPr/>
          <p:nvPr/>
        </p:nvSpPr>
        <p:spPr>
          <a:xfrm>
            <a:off x="2625830" y="3253628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0" name="Rounded Rectangle"/>
          <p:cNvSpPr/>
          <p:nvPr/>
        </p:nvSpPr>
        <p:spPr>
          <a:xfrm>
            <a:off x="2625830" y="3909988"/>
            <a:ext cx="1830556" cy="596300"/>
          </a:xfrm>
          <a:prstGeom prst="roundRect">
            <a:avLst>
              <a:gd name="adj" fmla="val 47576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1" name="Rounded Rectangle"/>
          <p:cNvSpPr/>
          <p:nvPr/>
        </p:nvSpPr>
        <p:spPr>
          <a:xfrm>
            <a:off x="5607892" y="2992141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2" name="Rounded Rectangle"/>
          <p:cNvSpPr/>
          <p:nvPr/>
        </p:nvSpPr>
        <p:spPr>
          <a:xfrm>
            <a:off x="5607892" y="3648501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3" name="Rounded Rectangle"/>
          <p:cNvSpPr/>
          <p:nvPr/>
        </p:nvSpPr>
        <p:spPr>
          <a:xfrm>
            <a:off x="8589955" y="2596241"/>
            <a:ext cx="1830556" cy="596299"/>
          </a:xfrm>
          <a:prstGeom prst="roundRect">
            <a:avLst>
              <a:gd name="adj" fmla="val 4757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4" name="Rounded Rectangle"/>
          <p:cNvSpPr/>
          <p:nvPr/>
        </p:nvSpPr>
        <p:spPr>
          <a:xfrm>
            <a:off x="8549315" y="3871379"/>
            <a:ext cx="1830555" cy="596299"/>
          </a:xfrm>
          <a:prstGeom prst="roundRect">
            <a:avLst>
              <a:gd name="adj" fmla="val 47576"/>
            </a:avLst>
          </a:prstGeom>
          <a:solidFill>
            <a:schemeClr val="accent4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5" name="Line"/>
          <p:cNvSpPr/>
          <p:nvPr/>
        </p:nvSpPr>
        <p:spPr>
          <a:xfrm>
            <a:off x="4454649" y="3077296"/>
            <a:ext cx="1154979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6" name="Line"/>
          <p:cNvSpPr/>
          <p:nvPr/>
        </p:nvSpPr>
        <p:spPr>
          <a:xfrm flipV="1">
            <a:off x="4454650" y="3199354"/>
            <a:ext cx="1146777" cy="581485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7" name="Line"/>
          <p:cNvSpPr/>
          <p:nvPr/>
        </p:nvSpPr>
        <p:spPr>
          <a:xfrm flipV="1">
            <a:off x="7452439" y="2686110"/>
            <a:ext cx="1146152" cy="767923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8" name="Line"/>
          <p:cNvSpPr/>
          <p:nvPr/>
        </p:nvSpPr>
        <p:spPr>
          <a:xfrm>
            <a:off x="7452439" y="3454224"/>
            <a:ext cx="1142677" cy="417983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9" name="Line"/>
          <p:cNvSpPr/>
          <p:nvPr/>
        </p:nvSpPr>
        <p:spPr>
          <a:xfrm flipH="1" flipV="1">
            <a:off x="4435396" y="3253628"/>
            <a:ext cx="1183778" cy="915901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0" name="Line"/>
          <p:cNvSpPr/>
          <p:nvPr/>
        </p:nvSpPr>
        <p:spPr>
          <a:xfrm flipH="1" flipV="1">
            <a:off x="4435069" y="3909989"/>
            <a:ext cx="1174209" cy="293264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1" name="Line"/>
          <p:cNvSpPr/>
          <p:nvPr/>
        </p:nvSpPr>
        <p:spPr>
          <a:xfrm flipH="1">
            <a:off x="7427837" y="3123777"/>
            <a:ext cx="1124788" cy="578266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2" name="Line"/>
          <p:cNvSpPr/>
          <p:nvPr/>
        </p:nvSpPr>
        <p:spPr>
          <a:xfrm flipH="1" flipV="1">
            <a:off x="7442535" y="3705203"/>
            <a:ext cx="1109870" cy="670998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3" name="sort2"/>
          <p:cNvSpPr txBox="1"/>
          <p:nvPr/>
        </p:nvSpPr>
        <p:spPr>
          <a:xfrm>
            <a:off x="2584289" y="2595941"/>
            <a:ext cx="10565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sort2</a:t>
            </a:r>
          </a:p>
        </p:txBody>
      </p:sp>
      <p:sp>
        <p:nvSpPr>
          <p:cNvPr id="1004" name="sort"/>
          <p:cNvSpPr txBox="1"/>
          <p:nvPr/>
        </p:nvSpPr>
        <p:spPr>
          <a:xfrm>
            <a:off x="5653502" y="2925055"/>
            <a:ext cx="8164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sort</a:t>
            </a:r>
          </a:p>
        </p:txBody>
      </p:sp>
      <p:sp>
        <p:nvSpPr>
          <p:cNvPr id="1005" name="lt"/>
          <p:cNvSpPr txBox="1"/>
          <p:nvPr/>
        </p:nvSpPr>
        <p:spPr>
          <a:xfrm>
            <a:off x="8685351" y="2595941"/>
            <a:ext cx="3048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lt</a:t>
            </a:r>
          </a:p>
        </p:txBody>
      </p:sp>
      <p:sp>
        <p:nvSpPr>
          <p:cNvPr id="1006" name="gt"/>
          <p:cNvSpPr txBox="1"/>
          <p:nvPr/>
        </p:nvSpPr>
        <p:spPr>
          <a:xfrm>
            <a:off x="8601366" y="3871078"/>
            <a:ext cx="4727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gt</a:t>
            </a:r>
          </a:p>
        </p:txBody>
      </p:sp>
      <p:sp>
        <p:nvSpPr>
          <p:cNvPr id="1007" name="label L"/>
          <p:cNvSpPr txBox="1"/>
          <p:nvPr/>
        </p:nvSpPr>
        <p:spPr>
          <a:xfrm>
            <a:off x="3632267" y="3992125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1008" name="label L"/>
          <p:cNvSpPr txBox="1"/>
          <p:nvPr/>
        </p:nvSpPr>
        <p:spPr>
          <a:xfrm>
            <a:off x="3632267" y="3342951"/>
            <a:ext cx="732533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L</a:t>
            </a:r>
          </a:p>
        </p:txBody>
      </p:sp>
      <p:sp>
        <p:nvSpPr>
          <p:cNvPr id="1009" name="label M"/>
          <p:cNvSpPr txBox="1"/>
          <p:nvPr/>
        </p:nvSpPr>
        <p:spPr>
          <a:xfrm>
            <a:off x="8598932" y="3947936"/>
            <a:ext cx="777678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M</a:t>
            </a:r>
          </a:p>
        </p:txBody>
      </p:sp>
      <p:sp>
        <p:nvSpPr>
          <p:cNvPr id="1010" name="label N"/>
          <p:cNvSpPr txBox="1"/>
          <p:nvPr/>
        </p:nvSpPr>
        <p:spPr>
          <a:xfrm>
            <a:off x="6622349" y="3733729"/>
            <a:ext cx="755155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N</a:t>
            </a:r>
          </a:p>
        </p:txBody>
      </p:sp>
      <p:sp>
        <p:nvSpPr>
          <p:cNvPr id="1011" name="label M"/>
          <p:cNvSpPr txBox="1"/>
          <p:nvPr/>
        </p:nvSpPr>
        <p:spPr>
          <a:xfrm>
            <a:off x="8643946" y="2674681"/>
            <a:ext cx="777677" cy="31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M</a:t>
            </a:r>
          </a:p>
        </p:txBody>
      </p:sp>
      <p:sp>
        <p:nvSpPr>
          <p:cNvPr id="1012" name="All potential destinations of same source must match…"/>
          <p:cNvSpPr txBox="1"/>
          <p:nvPr/>
        </p:nvSpPr>
        <p:spPr>
          <a:xfrm>
            <a:off x="876757" y="5765870"/>
            <a:ext cx="11292826" cy="2172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419805" indent="-419805" algn="l">
              <a:buSzPct val="75000"/>
              <a:buChar char="•"/>
              <a:defRPr sz="3400"/>
            </a:pPr>
            <a:r>
              <a:t>All potential destinations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same source</a:t>
            </a:r>
            <a:r>
              <a:t> must match</a:t>
            </a:r>
          </a:p>
          <a:p>
            <a:pPr marL="864305" lvl="1" indent="-419805" algn="l">
              <a:buSzPct val="75000"/>
              <a:buChar char="•"/>
              <a:defRPr sz="3400"/>
            </a:pPr>
            <a:r>
              <a:t>Return sites from calls to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sort</a:t>
            </a:r>
            <a:r>
              <a:t> must share a label 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L</a:t>
            </a:r>
            <a:r>
              <a:t>)</a:t>
            </a:r>
          </a:p>
          <a:p>
            <a:pPr marL="864305" lvl="1" indent="-419805" algn="l">
              <a:buSzPct val="75000"/>
              <a:buChar char="•"/>
              <a:defRPr sz="3400"/>
            </a:pPr>
            <a:r>
              <a:t>Call targets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gt</a:t>
            </a:r>
            <a:r>
              <a:t> and </a:t>
            </a:r>
            <a:r>
              <a:rPr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lt</a:t>
            </a:r>
            <a:r>
              <a:t> must share a label 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t>)</a:t>
            </a:r>
          </a:p>
          <a:p>
            <a:pPr marL="864305" lvl="1" indent="-419805" algn="l">
              <a:buSzPct val="75000"/>
              <a:buChar char="•"/>
              <a:defRPr sz="3400"/>
            </a:pPr>
            <a:r>
              <a:t>Remaining label unconstrained 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t>)</a:t>
            </a:r>
          </a:p>
        </p:txBody>
      </p:sp>
      <p:sp>
        <p:nvSpPr>
          <p:cNvPr id="1021" name="Connection Line"/>
          <p:cNvSpPr/>
          <p:nvPr/>
        </p:nvSpPr>
        <p:spPr>
          <a:xfrm>
            <a:off x="5649006" y="4395428"/>
            <a:ext cx="2952358" cy="875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5718" y="21502"/>
                  <a:pt x="12918" y="21600"/>
                  <a:pt x="21600" y="295"/>
                </a:cubicBezTo>
              </a:path>
            </a:pathLst>
          </a:custGeom>
          <a:ln w="508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1014" name="pasted-image.tif" descr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403" y="4305322"/>
            <a:ext cx="841927" cy="841926"/>
          </a:xfrm>
          <a:prstGeom prst="rect">
            <a:avLst/>
          </a:prstGeom>
          <a:ln w="12700">
            <a:miter lim="400000"/>
          </a:ln>
        </p:spPr>
      </p:pic>
      <p:sp>
        <p:nvSpPr>
          <p:cNvPr id="1015" name="Prevents more abuse than simple labels,…"/>
          <p:cNvSpPr txBox="1"/>
          <p:nvPr/>
        </p:nvSpPr>
        <p:spPr>
          <a:xfrm>
            <a:off x="1399825" y="8077759"/>
            <a:ext cx="1020605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i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Prevents more abuse than simple labels, </a:t>
            </a:r>
          </a:p>
          <a:p>
            <a:pPr>
              <a:defRPr sz="3400" b="1" i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but still permits call from site A to return to site B</a:t>
            </a:r>
          </a:p>
        </p:txBody>
      </p:sp>
      <p:sp>
        <p:nvSpPr>
          <p:cNvPr id="1016" name="Line"/>
          <p:cNvSpPr/>
          <p:nvPr/>
        </p:nvSpPr>
        <p:spPr>
          <a:xfrm>
            <a:off x="4460768" y="3077105"/>
            <a:ext cx="1154978" cy="1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7" name="Line"/>
          <p:cNvSpPr/>
          <p:nvPr/>
        </p:nvSpPr>
        <p:spPr>
          <a:xfrm flipH="1" flipV="1">
            <a:off x="4435068" y="3919841"/>
            <a:ext cx="1150876" cy="275048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8" name="ok…"/>
          <p:cNvSpPr/>
          <p:nvPr/>
        </p:nvSpPr>
        <p:spPr>
          <a:xfrm>
            <a:off x="4605954" y="4244534"/>
            <a:ext cx="816484" cy="81648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ok…</a:t>
            </a:r>
          </a:p>
        </p:txBody>
      </p:sp>
      <p:sp>
        <p:nvSpPr>
          <p:cNvPr id="1019" name="Circle"/>
          <p:cNvSpPr/>
          <p:nvPr/>
        </p:nvSpPr>
        <p:spPr>
          <a:xfrm>
            <a:off x="5276445" y="3884079"/>
            <a:ext cx="570899" cy="570899"/>
          </a:xfrm>
          <a:prstGeom prst="ellipse">
            <a:avLst/>
          </a:prstGeom>
          <a:ln w="101600">
            <a:solidFill>
              <a:schemeClr val="accent3">
                <a:hueOff val="-333990"/>
                <a:satOff val="3917"/>
                <a:lumOff val="-66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20" name="Circle"/>
          <p:cNvSpPr/>
          <p:nvPr/>
        </p:nvSpPr>
        <p:spPr>
          <a:xfrm>
            <a:off x="7244521" y="3073698"/>
            <a:ext cx="570899" cy="570899"/>
          </a:xfrm>
          <a:prstGeom prst="ellipse">
            <a:avLst/>
          </a:prstGeom>
          <a:ln w="101600">
            <a:solidFill>
              <a:schemeClr val="accent3">
                <a:hueOff val="-333990"/>
                <a:satOff val="3917"/>
                <a:lumOff val="-66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3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22" presetClass="entr" presetSubtype="2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"/>
                            </p:stCondLst>
                            <p:childTnLst>
                              <p:par>
                                <p:cTn id="76" presetID="23" presetClass="entr" presetSubtype="32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" grpId="4" animBg="1" advAuto="0"/>
      <p:bldP spid="1008" grpId="3" animBg="1" advAuto="0"/>
      <p:bldP spid="1009" grpId="8" animBg="1" advAuto="0"/>
      <p:bldP spid="1010" grpId="10" animBg="1" advAuto="0"/>
      <p:bldP spid="1011" grpId="7" animBg="1" advAuto="0"/>
      <p:bldP spid="1012" grpId="1" build="p" bldLvl="5" animBg="1" advAuto="0"/>
      <p:bldP spid="1021" grpId="12" animBg="1" advAuto="0"/>
      <p:bldP spid="1014" grpId="13" animBg="1" advAuto="0"/>
      <p:bldP spid="1015" grpId="11" build="p" bldLvl="5" animBg="1" advAuto="0"/>
      <p:bldP spid="1016" grpId="14" animBg="1" advAuto="0"/>
      <p:bldP spid="1017" grpId="15" animBg="1" advAuto="0"/>
      <p:bldP spid="1018" grpId="16" animBg="1" advAuto="0"/>
      <p:bldP spid="1019" grpId="2" animBg="1" advAuto="0"/>
      <p:bldP spid="1019" grpId="5" animBg="1" advAuto="0"/>
      <p:bldP spid="1020" grpId="6" animBg="1" advAuto="0"/>
      <p:bldP spid="1020" grpId="9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lassic CFI instru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Classic CFI instrumentation</a:t>
            </a:r>
          </a:p>
        </p:txBody>
      </p:sp>
      <p:pic>
        <p:nvPicPr>
          <p:cNvPr id="1024" name="Screen Shot 2012-02-06 at 04.05.08 .png" descr="Screen Shot 2012-02-06 at 04.05.08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7934" y="2879156"/>
            <a:ext cx="9948932" cy="5747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Rectangle" descr="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6151" y="2690312"/>
            <a:ext cx="10095209" cy="554000"/>
          </a:xfrm>
          <a:prstGeom prst="rect">
            <a:avLst/>
          </a:prstGeom>
        </p:spPr>
      </p:pic>
      <p:pic>
        <p:nvPicPr>
          <p:cNvPr id="1027" name="Rectangle" descr="Rectang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795" y="5825080"/>
            <a:ext cx="10095210" cy="983369"/>
          </a:xfrm>
          <a:prstGeom prst="rect">
            <a:avLst/>
          </a:prstGeom>
        </p:spPr>
      </p:pic>
      <p:pic>
        <p:nvPicPr>
          <p:cNvPr id="1029" name="Rectangle" descr="Rectangl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6151" y="3528490"/>
            <a:ext cx="10095209" cy="1687314"/>
          </a:xfrm>
          <a:prstGeom prst="rect">
            <a:avLst/>
          </a:prstGeom>
        </p:spPr>
      </p:pic>
      <p:pic>
        <p:nvPicPr>
          <p:cNvPr id="1031" name="Rectangle" descr="Rectangl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6151" y="7143642"/>
            <a:ext cx="10095209" cy="1687314"/>
          </a:xfrm>
          <a:prstGeom prst="rect">
            <a:avLst/>
          </a:prstGeom>
        </p:spPr>
      </p:pic>
      <p:sp>
        <p:nvSpPr>
          <p:cNvPr id="1033" name="Before CFI"/>
          <p:cNvSpPr txBox="1"/>
          <p:nvPr/>
        </p:nvSpPr>
        <p:spPr>
          <a:xfrm>
            <a:off x="33107" y="2459311"/>
            <a:ext cx="131744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rgbClr val="9411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Before CFI</a:t>
            </a:r>
          </a:p>
        </p:txBody>
      </p:sp>
      <p:sp>
        <p:nvSpPr>
          <p:cNvPr id="1034" name="After CFI"/>
          <p:cNvSpPr txBox="1"/>
          <p:nvPr/>
        </p:nvSpPr>
        <p:spPr>
          <a:xfrm>
            <a:off x="33107" y="3864147"/>
            <a:ext cx="131744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After CFI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Classic CFI instru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Classic CFI instrumentation</a:t>
            </a:r>
          </a:p>
        </p:txBody>
      </p:sp>
      <p:pic>
        <p:nvPicPr>
          <p:cNvPr id="1037" name="Screen Shot 2012-02-06 at 04.05.08 .png" descr="Screen Shot 2012-02-06 at 04.05.08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7934" y="2879156"/>
            <a:ext cx="9948932" cy="5747888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Rectangle"/>
          <p:cNvSpPr/>
          <p:nvPr/>
        </p:nvSpPr>
        <p:spPr>
          <a:xfrm>
            <a:off x="6215870" y="3924104"/>
            <a:ext cx="1219531" cy="354525"/>
          </a:xfrm>
          <a:prstGeom prst="rect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8767" tIns="48767" rIns="48767" bIns="48767" anchor="ctr"/>
          <a:lstStyle/>
          <a:p>
            <a:pPr defTabSz="487680">
              <a:defRPr sz="2800">
                <a:solidFill>
                  <a:srgbClr val="FFFFFE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39" name="Rectangle"/>
          <p:cNvSpPr/>
          <p:nvPr/>
        </p:nvSpPr>
        <p:spPr>
          <a:xfrm>
            <a:off x="1777629" y="4712237"/>
            <a:ext cx="1430236" cy="354525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8767" tIns="48767" rIns="48767" bIns="48767" anchor="ctr"/>
          <a:lstStyle/>
          <a:p>
            <a:pPr defTabSz="487680">
              <a:defRPr sz="2800">
                <a:solidFill>
                  <a:srgbClr val="FFFFFE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40" name="Rectangle"/>
          <p:cNvSpPr/>
          <p:nvPr/>
        </p:nvSpPr>
        <p:spPr>
          <a:xfrm>
            <a:off x="5666638" y="7756007"/>
            <a:ext cx="362338" cy="354525"/>
          </a:xfrm>
          <a:prstGeom prst="rect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8767" tIns="48767" rIns="48767" bIns="48767" anchor="ctr"/>
          <a:lstStyle/>
          <a:p>
            <a:pPr defTabSz="487680">
              <a:defRPr sz="2800">
                <a:solidFill>
                  <a:srgbClr val="FFFFFE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41" name="Rectangle"/>
          <p:cNvSpPr/>
          <p:nvPr/>
        </p:nvSpPr>
        <p:spPr>
          <a:xfrm>
            <a:off x="6215870" y="7756007"/>
            <a:ext cx="1219531" cy="354525"/>
          </a:xfrm>
          <a:prstGeom prst="rect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8767" tIns="48767" rIns="48767" bIns="48767" anchor="ctr"/>
          <a:lstStyle/>
          <a:p>
            <a:pPr defTabSz="487680">
              <a:defRPr sz="2800">
                <a:solidFill>
                  <a:srgbClr val="FFFFFE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042" name="Arrow"/>
          <p:cNvSpPr/>
          <p:nvPr/>
        </p:nvSpPr>
        <p:spPr>
          <a:xfrm>
            <a:off x="11137125" y="3613837"/>
            <a:ext cx="624217" cy="37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98" y="14256"/>
                </a:moveTo>
                <a:lnTo>
                  <a:pt x="8798" y="21600"/>
                </a:lnTo>
                <a:lnTo>
                  <a:pt x="0" y="10800"/>
                </a:lnTo>
                <a:lnTo>
                  <a:pt x="8798" y="0"/>
                </a:lnTo>
                <a:lnTo>
                  <a:pt x="8798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950 0.030508" pathEditMode="relative">
                                      <p:cBhvr>
                                        <p:cTn id="1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50 0.030508 L -0.000950 0.057234" pathEditMode="relative">
                                      <p:cBhvr>
                                        <p:cTn id="1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50 0.057234 L -0.002128 0.089365" pathEditMode="relative">
                                      <p:cBhvr>
                                        <p:cTn id="2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28 0.089365 L -0.002128 0.369026" pathEditMode="relative">
                                      <p:cBhvr>
                                        <p:cTn id="2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28 0.369026 L -0.001256 0.396310" pathEditMode="relative">
                                      <p:cBhvr>
                                        <p:cTn id="3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56 0.396310 L -0.000741 0.428679" pathEditMode="relative">
                                      <p:cBhvr>
                                        <p:cTn id="3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2077 -0.000000" pathEditMode="relative">
                                      <p:cBhvr>
                                        <p:cTn id="4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41 0.428679 L -0.000628 0.456691" pathEditMode="relative">
                                      <p:cBhvr>
                                        <p:cTn id="5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28 0.456691 L 0.000011 0.487147" pathEditMode="relative">
                                      <p:cBhvr>
                                        <p:cTn id="5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3" animBg="1" advAuto="0"/>
      <p:bldP spid="1039" grpId="9" animBg="1" advAuto="0"/>
      <p:bldP spid="1040" grpId="10" animBg="1" advAuto="0"/>
      <p:bldP spid="1041" grpId="12" animBg="1" advAuto="0"/>
      <p:bldP spid="1042" grpId="1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Efficie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Efficient?</a:t>
            </a:r>
          </a:p>
        </p:txBody>
      </p:sp>
      <p:sp>
        <p:nvSpPr>
          <p:cNvPr id="1045" name="Classic CFI (2005) imposes 16% overhead on average, 45% in the worst ca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Classic CFI</a:t>
            </a:r>
            <a:r>
              <a:rPr dirty="0"/>
              <a:t> (2005) imposes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16% overhead</a:t>
            </a:r>
            <a:r>
              <a:rPr dirty="0"/>
              <a:t> on average,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45%</a:t>
            </a:r>
            <a:r>
              <a:rPr dirty="0"/>
              <a:t> in the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worst case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rPr dirty="0"/>
              <a:t>Works on arbitrary executables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rPr dirty="0"/>
              <a:t>Not modular (no dynamically linked libraries)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Modular CFI</a:t>
            </a:r>
            <a:r>
              <a:rPr dirty="0"/>
              <a:t> (2014) imposes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5% overhead</a:t>
            </a:r>
            <a:r>
              <a:rPr dirty="0"/>
              <a:t> on average,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12% </a:t>
            </a:r>
            <a:r>
              <a:rPr dirty="0"/>
              <a:t>in the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worst case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rPr dirty="0"/>
              <a:t>C only </a:t>
            </a:r>
            <a:endParaRPr lang="en-US" dirty="0" smtClean="0"/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rPr dirty="0" smtClean="0"/>
              <a:t>Modular</a:t>
            </a:r>
            <a:r>
              <a:rPr dirty="0"/>
              <a:t>, with separate compilation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rPr u="sng" dirty="0">
                <a:hlinkClick r:id="rId3"/>
              </a:rPr>
              <a:t>http://www.cse.lehigh.edu/~gtan/projects/upro/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1" build="p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Control-flow Integrity (CF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Control-flow Integrity (CFI)</a:t>
            </a:r>
          </a:p>
        </p:txBody>
      </p:sp>
      <p:sp>
        <p:nvSpPr>
          <p:cNvPr id="1050" name="Define “expected behavior”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Define “expected behavior”:</a:t>
            </a:r>
          </a:p>
          <a:p>
            <a:endParaRPr/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Detect deviations from expectation efficiently</a:t>
            </a:r>
          </a:p>
          <a:p>
            <a:endParaRPr/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Avoid compromise of the detector</a:t>
            </a:r>
          </a:p>
        </p:txBody>
      </p:sp>
      <p:sp>
        <p:nvSpPr>
          <p:cNvPr id="1051" name="Control flow graph (CFG)"/>
          <p:cNvSpPr txBox="1"/>
          <p:nvPr/>
        </p:nvSpPr>
        <p:spPr>
          <a:xfrm>
            <a:off x="3891396" y="3976755"/>
            <a:ext cx="5222008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Control flow graph</a:t>
            </a:r>
            <a:r>
              <a:t> (CFG)</a:t>
            </a:r>
          </a:p>
        </p:txBody>
      </p:sp>
      <p:sp>
        <p:nvSpPr>
          <p:cNvPr id="1052" name="In-line reference monitor (IRM)"/>
          <p:cNvSpPr txBox="1"/>
          <p:nvPr/>
        </p:nvSpPr>
        <p:spPr>
          <a:xfrm>
            <a:off x="3338963" y="6126892"/>
            <a:ext cx="6326874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In-line reference monitor </a:t>
            </a:r>
            <a:r>
              <a:t>(IRM)</a:t>
            </a:r>
          </a:p>
        </p:txBody>
      </p:sp>
      <p:sp>
        <p:nvSpPr>
          <p:cNvPr id="1053" name="Sufficient randomness, immutability"/>
          <p:cNvSpPr txBox="1"/>
          <p:nvPr/>
        </p:nvSpPr>
        <p:spPr>
          <a:xfrm>
            <a:off x="2739051" y="8277028"/>
            <a:ext cx="752669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Sufficient randomness, immutability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A new hop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new hope?</a:t>
            </a:r>
          </a:p>
        </p:txBody>
      </p:sp>
      <p:sp>
        <p:nvSpPr>
          <p:cNvPr id="456" name="Many applications do not need C/C++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Many applications do not need C/C++</a:t>
            </a:r>
          </a:p>
          <a:p>
            <a:pPr lvl="1">
              <a:defRPr sz="3400"/>
            </a:pPr>
            <a:r>
              <a:t>Or the risks that come with it</a:t>
            </a:r>
          </a:p>
          <a:p>
            <a:r>
              <a:t>New languages aim to provide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similar features</a:t>
            </a:r>
            <a:r>
              <a:t> to C/C++ while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remaining type safe</a:t>
            </a:r>
          </a:p>
          <a:p>
            <a:pPr lvl="1">
              <a:defRPr sz="3400"/>
            </a:pPr>
            <a:r>
              <a:t>Google’s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Go</a:t>
            </a:r>
            <a:r>
              <a:t>,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Mozilla’s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Rust</a:t>
            </a:r>
            <a:r>
              <a:t>, Apple’s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Swift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1" build="p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Can we defeat CFI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Can we defeat CFI?</a:t>
            </a:r>
          </a:p>
        </p:txBody>
      </p:sp>
      <p:sp>
        <p:nvSpPr>
          <p:cNvPr id="1056" name="Inject code that has a legal lab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/>
            </a:pP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Inject code</a:t>
            </a:r>
            <a:r>
              <a:rPr dirty="0"/>
              <a:t> that has a 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legal label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Won’t work</a:t>
            </a:r>
            <a:r>
              <a:rPr dirty="0"/>
              <a:t> because we assume </a:t>
            </a:r>
            <a:r>
              <a:rPr b="1" dirty="0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non-executable data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Modify code labels</a:t>
            </a:r>
            <a:r>
              <a:rPr dirty="0"/>
              <a:t> to allow the desired control flow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Won’t work</a:t>
            </a:r>
            <a:r>
              <a:rPr dirty="0"/>
              <a:t> because the </a:t>
            </a:r>
            <a:r>
              <a:rPr b="1" dirty="0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code is immutable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Modify stack during a check</a:t>
            </a:r>
            <a:r>
              <a:rPr dirty="0"/>
              <a:t>, to make it seem to succeed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Won’t work</a:t>
            </a:r>
            <a:r>
              <a:rPr dirty="0"/>
              <a:t> because </a:t>
            </a:r>
            <a:r>
              <a:rPr b="1" dirty="0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adversary cannot change registers</a:t>
            </a:r>
            <a:r>
              <a:rPr dirty="0"/>
              <a:t> into which we load relevant </a:t>
            </a:r>
            <a:r>
              <a:rPr dirty="0" smtClean="0"/>
              <a:t>data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1" build="p" bldLvl="5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CFI Assura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CFI Assurances</a:t>
            </a:r>
          </a:p>
        </p:txBody>
      </p:sp>
      <p:sp>
        <p:nvSpPr>
          <p:cNvPr id="1059" name="CFI defeats control flow-modifying attac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t>CFI defeats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control flow-modifying</a:t>
            </a:r>
            <a:r>
              <a:t> attacks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Remote code injection, ROP/return-to-libc, etc.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t>But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not manipulation of control-flow</a:t>
            </a:r>
            <a:r>
              <a:t> that is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allowed by the labels</a:t>
            </a:r>
            <a:r>
              <a:t>/graph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Called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mimicry attacks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The simple, single-label CFG is susceptible to these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Nor data leaks or corruptions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Heartbleed would not be prevented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Nor the </a:t>
            </a:r>
            <a:r>
              <a:rPr sz="1716">
                <a:latin typeface="Courier"/>
                <a:ea typeface="Courier"/>
                <a:cs typeface="Courier"/>
                <a:sym typeface="Courier"/>
              </a:rPr>
              <a:t>authenticated</a:t>
            </a:r>
            <a:r>
              <a:t> overflow</a:t>
            </a:r>
          </a:p>
          <a:p>
            <a:pPr marL="1040129" lvl="2" indent="-346709" defTabSz="455675">
              <a:spcBef>
                <a:spcPts val="1100"/>
              </a:spcBef>
              <a:defRPr sz="2807"/>
            </a:pPr>
            <a:r>
              <a:t>Which is allowed by the graph</a:t>
            </a:r>
          </a:p>
        </p:txBody>
      </p:sp>
      <p:sp>
        <p:nvSpPr>
          <p:cNvPr id="1060" name="void func(char *arg1)…"/>
          <p:cNvSpPr txBox="1"/>
          <p:nvPr/>
        </p:nvSpPr>
        <p:spPr>
          <a:xfrm>
            <a:off x="7934345" y="6575283"/>
            <a:ext cx="4379385" cy="24468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void </a:t>
            </a:r>
            <a:r>
              <a:rPr dirty="0" err="1"/>
              <a:t>func</a:t>
            </a:r>
            <a:r>
              <a:rPr dirty="0"/>
              <a:t>(char *arg1)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{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</a:t>
            </a:r>
            <a:r>
              <a:rPr b="1" dirty="0" err="1"/>
              <a:t>int</a:t>
            </a:r>
            <a:r>
              <a:rPr b="1" dirty="0"/>
              <a:t> authenticated = 0;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char buffer[4];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</a:t>
            </a:r>
            <a:r>
              <a:rPr dirty="0" err="1"/>
              <a:t>strcpy</a:t>
            </a:r>
            <a:r>
              <a:rPr dirty="0"/>
              <a:t>(buffer, </a:t>
            </a:r>
            <a:r>
              <a:rPr dirty="0" err="1"/>
              <a:t>str</a:t>
            </a:r>
            <a:r>
              <a:rPr dirty="0"/>
              <a:t>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</a:t>
            </a:r>
            <a:r>
              <a:rPr b="1" dirty="0"/>
              <a:t>if(authenticated) { </a:t>
            </a:r>
            <a:r>
              <a:rPr lang="en-US" b="1" dirty="0" smtClean="0"/>
              <a:t>...</a:t>
            </a:r>
            <a:endParaRPr b="1" dirty="0"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" grpId="1" build="p" animBg="1" advAuto="0"/>
      <p:bldP spid="1060" grpId="2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ecur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Secure?</a:t>
            </a:r>
          </a:p>
        </p:txBody>
      </p:sp>
      <p:sp>
        <p:nvSpPr>
          <p:cNvPr id="1063" name="MCFI can eliminate 95.75% of ROP gadgets on x86-64 versions of SPEC2006 benchmark suit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MCFI can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eliminate 95.75% of ROP gadgets</a:t>
            </a:r>
            <a:r>
              <a:t> on x86-64 versions of SPEC2006 benchmark suite</a:t>
            </a:r>
          </a:p>
          <a:p>
            <a:pPr marL="740833" lvl="1" indent="-296333">
              <a:defRPr sz="3200"/>
            </a:pPr>
            <a:r>
              <a:t>By ruling their use non-compliant with the CFG</a:t>
            </a:r>
          </a:p>
          <a:p>
            <a:r>
              <a:t>Average Indirect-target Reduction (AIR)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&gt; 99%</a:t>
            </a:r>
          </a:p>
          <a:p>
            <a:pPr marL="740833" lvl="1" indent="-296333">
              <a:defRPr sz="3200"/>
            </a:pPr>
            <a:r>
              <a:t>Essentially, the percentage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possible targets of indirect jumps </a:t>
            </a:r>
            <a:r>
              <a:t>that CFI rules out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asted-image.png" descr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26" r="1026"/>
          <a:stretch>
            <a:fillRect/>
          </a:stretch>
        </p:blipFill>
        <p:spPr>
          <a:xfrm>
            <a:off x="6718300" y="635000"/>
            <a:ext cx="5334001" cy="8229600"/>
          </a:xfrm>
          <a:prstGeom prst="rect">
            <a:avLst/>
          </a:prstGeom>
        </p:spPr>
      </p:pic>
      <p:sp>
        <p:nvSpPr>
          <p:cNvPr id="459" name="Avoiding exploitation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49391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r>
              <a:t>Avoiding exploitation</a:t>
            </a:r>
          </a:p>
        </p:txBody>
      </p:sp>
      <p:sp>
        <p:nvSpPr>
          <p:cNvPr id="460" name="https://www.amazon.com/Avoid-Huge-Ships-John-Trimmer/dp/0870334336"/>
          <p:cNvSpPr txBox="1"/>
          <p:nvPr/>
        </p:nvSpPr>
        <p:spPr>
          <a:xfrm rot="16200000">
            <a:off x="8590504" y="4698999"/>
            <a:ext cx="73251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https://www.amazon.com/Avoid-Huge-Ships-John-Trimmer/dp/0870334336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Until we have a widespread type-safe replacement for C, what can we do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Until we have a widespread type-safe replacement for C, what can we do?</a:t>
            </a:r>
          </a:p>
          <a:p>
            <a:r>
              <a:t>Make bugs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harder to exploit</a:t>
            </a:r>
          </a:p>
          <a:p>
            <a:pPr lvl="1">
              <a:spcBef>
                <a:spcPts val="1200"/>
              </a:spcBef>
            </a:pPr>
            <a:r>
              <a:t>Crash but not code execution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Avoid bugs</a:t>
            </a:r>
            <a:r>
              <a:t> with better programming</a:t>
            </a:r>
          </a:p>
          <a:p>
            <a:pPr lvl="1">
              <a:spcBef>
                <a:spcPts val="1200"/>
              </a:spcBef>
            </a:pPr>
            <a:r>
              <a:t>Secure coding practices, code review, testing</a:t>
            </a:r>
          </a:p>
        </p:txBody>
      </p:sp>
      <p:sp>
        <p:nvSpPr>
          <p:cNvPr id="463" name="Better together: Try to avoid bugs, but also add protection if some slip through"/>
          <p:cNvSpPr txBox="1"/>
          <p:nvPr/>
        </p:nvSpPr>
        <p:spPr>
          <a:xfrm>
            <a:off x="2354036" y="7824000"/>
            <a:ext cx="8296728" cy="1066806"/>
          </a:xfrm>
          <a:prstGeom prst="rect">
            <a:avLst/>
          </a:prstGeom>
          <a:ln w="762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Better together</a:t>
            </a:r>
            <a:r>
              <a:t>: Try to avoid bugs,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but also</a:t>
            </a:r>
            <a:r>
              <a:t> add protection if some slip 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1" build="p" animBg="1" advAuto="0"/>
      <p:bldP spid="46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Avoiding explo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Avoiding exploitation</a:t>
            </a:r>
          </a:p>
        </p:txBody>
      </p:sp>
      <p:sp>
        <p:nvSpPr>
          <p:cNvPr id="468" name="Putting attacker code into memory…"/>
          <p:cNvSpPr txBox="1">
            <a:spLocks noGrp="1"/>
          </p:cNvSpPr>
          <p:nvPr>
            <p:ph type="body" sz="half" idx="1"/>
          </p:nvPr>
        </p:nvSpPr>
        <p:spPr>
          <a:xfrm>
            <a:off x="952500" y="3230165"/>
            <a:ext cx="11099800" cy="4170272"/>
          </a:xfrm>
          <a:prstGeom prst="rect">
            <a:avLst/>
          </a:prstGeom>
        </p:spPr>
        <p:txBody>
          <a:bodyPr/>
          <a:lstStyle/>
          <a:p>
            <a:r>
              <a:t>Putting attacker code into memory</a:t>
            </a:r>
          </a:p>
          <a:p>
            <a:pPr lvl="1"/>
            <a:r>
              <a:t>(No zeroes or other stoppers)</a:t>
            </a:r>
          </a:p>
          <a:p>
            <a:r>
              <a:t>Getting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%eip</a:t>
            </a:r>
            <a:r>
              <a:t> to point to attacker code</a:t>
            </a:r>
          </a:p>
          <a:p>
            <a:r>
              <a:t>Finding the return address</a:t>
            </a:r>
          </a:p>
        </p:txBody>
      </p:sp>
      <p:sp>
        <p:nvSpPr>
          <p:cNvPr id="469" name="Recall the steps of a stack smashing attack:"/>
          <p:cNvSpPr txBox="1"/>
          <p:nvPr/>
        </p:nvSpPr>
        <p:spPr>
          <a:xfrm>
            <a:off x="727474" y="2618383"/>
            <a:ext cx="913624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Recall the steps of a stack smashing attack:</a:t>
            </a:r>
          </a:p>
        </p:txBody>
      </p:sp>
      <p:sp>
        <p:nvSpPr>
          <p:cNvPr id="470" name="How can we make these attack steps more difficult?"/>
          <p:cNvSpPr txBox="1"/>
          <p:nvPr/>
        </p:nvSpPr>
        <p:spPr>
          <a:xfrm>
            <a:off x="606270" y="7855691"/>
            <a:ext cx="1076730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can we make these attack steps more difficult?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2" build="p" bldLvl="5" animBg="1" advAuto="0"/>
      <p:bldP spid="469" grpId="1" animBg="1" advAuto="0"/>
      <p:bldP spid="470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ide note: How to implement fixe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Side note: How to implement fixes?</a:t>
            </a:r>
          </a:p>
          <a:p>
            <a:r>
              <a:t>Goal: change libraries, compiler, or OS</a:t>
            </a:r>
          </a:p>
          <a:p>
            <a:pPr lvl="1">
              <a:spcBef>
                <a:spcPts val="1200"/>
              </a:spcBef>
            </a:pPr>
            <a:r>
              <a:t>Fix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architectural design</a:t>
            </a:r>
            <a:r>
              <a:t>, not code</a:t>
            </a:r>
          </a:p>
          <a:p>
            <a:pPr lvl="1">
              <a:spcBef>
                <a:spcPts val="1200"/>
              </a:spcBef>
            </a:pPr>
            <a:r>
              <a:t>Avoid changing (lots of) application code</a:t>
            </a:r>
          </a:p>
          <a:p>
            <a:pPr lvl="1">
              <a:spcBef>
                <a:spcPts val="1200"/>
              </a:spcBef>
            </a:pPr>
            <a:r>
              <a:t>One update fixes all programs at once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1" build="p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2432</Words>
  <Application>Microsoft Office PowerPoint</Application>
  <PresentationFormat>Custom</PresentationFormat>
  <Paragraphs>521</Paragraphs>
  <Slides>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White</vt:lpstr>
      <vt:lpstr>Memory safety, continued again</vt:lpstr>
      <vt:lpstr>Today</vt:lpstr>
      <vt:lpstr>Type safety</vt:lpstr>
      <vt:lpstr>Why not type safety?</vt:lpstr>
      <vt:lpstr>A new hope?</vt:lpstr>
      <vt:lpstr>Avoiding exploitation</vt:lpstr>
      <vt:lpstr>PowerPoint Presentation</vt:lpstr>
      <vt:lpstr>Avoiding exploitation</vt:lpstr>
      <vt:lpstr>PowerPoint Presentation</vt:lpstr>
      <vt:lpstr>Avoiding exploitation</vt:lpstr>
      <vt:lpstr>Detecting overflows with canaries</vt:lpstr>
      <vt:lpstr>Detecting overflows with canaries</vt:lpstr>
      <vt:lpstr>Canary values</vt:lpstr>
      <vt:lpstr>Other canary tricks</vt:lpstr>
      <vt:lpstr>Canary weaknesses</vt:lpstr>
      <vt:lpstr>Overread example</vt:lpstr>
      <vt:lpstr>Avoiding exploitation</vt:lpstr>
      <vt:lpstr>PowerPoint Presentation</vt:lpstr>
      <vt:lpstr>Return-to-libc</vt:lpstr>
      <vt:lpstr>Avoiding exploitation</vt:lpstr>
      <vt:lpstr>Address-space layout randomization</vt:lpstr>
      <vt:lpstr>Return-to-libc, thwarted</vt:lpstr>
      <vt:lpstr>ASLR today</vt:lpstr>
      <vt:lpstr>Cat and mouse</vt:lpstr>
      <vt:lpstr>Return oriented programming (ROP)</vt:lpstr>
      <vt:lpstr>Return-oriented Programming </vt:lpstr>
      <vt:lpstr>Approach</vt:lpstr>
      <vt:lpstr>Simple example</vt:lpstr>
      <vt:lpstr>Code sequence (no ROP)</vt:lpstr>
      <vt:lpstr>Equivalent ROP sequence</vt:lpstr>
      <vt:lpstr>PowerPoint Presentation</vt:lpstr>
      <vt:lpstr>Whence the gadgets?</vt:lpstr>
      <vt:lpstr>Control Flow Integrity</vt:lpstr>
      <vt:lpstr>Behavior-based detection</vt:lpstr>
      <vt:lpstr>Control-flow Integrity (CFI)</vt:lpstr>
      <vt:lpstr>Call Graph</vt:lpstr>
      <vt:lpstr>Control Flow Graph</vt:lpstr>
      <vt:lpstr>CFI: Compliance with CFG</vt:lpstr>
      <vt:lpstr>Control Flow Graph</vt:lpstr>
      <vt:lpstr>Control Flow Graph</vt:lpstr>
      <vt:lpstr>Control-flow Integrity (CFI)</vt:lpstr>
      <vt:lpstr>In-line Monitor</vt:lpstr>
      <vt:lpstr>Simplest labeling</vt:lpstr>
      <vt:lpstr>Simplest labeling</vt:lpstr>
      <vt:lpstr>Detailed labeling</vt:lpstr>
      <vt:lpstr>Classic CFI instrumentation</vt:lpstr>
      <vt:lpstr>Classic CFI instrumentation</vt:lpstr>
      <vt:lpstr>Efficient?</vt:lpstr>
      <vt:lpstr>Control-flow Integrity (CFI)</vt:lpstr>
      <vt:lpstr>Can we defeat CFI?</vt:lpstr>
      <vt:lpstr>CFI Assurances</vt:lpstr>
      <vt:lpstr>Secure?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safety, continued again</dc:title>
  <dc:creator>Dachman</dc:creator>
  <cp:lastModifiedBy>Dachman</cp:lastModifiedBy>
  <cp:revision>31</cp:revision>
  <cp:lastPrinted>2017-09-13T14:44:14Z</cp:lastPrinted>
  <dcterms:modified xsi:type="dcterms:W3CDTF">2017-09-14T15:35:30Z</dcterms:modified>
</cp:coreProperties>
</file>