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9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DFA53-A5A2-4077-8BCD-861420A1BBC1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0DDBA-6F33-42E2-A479-CC6F71A6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933" tIns="44967" rIns="89933" bIns="44967"/>
          <a:lstStyle/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933" tIns="44967" rIns="89933" bIns="44967"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THINK/PAIR/SHARE: what are properties of memory safety? how would you define it? what rules are needed / what is ensured?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click on link to show MPX example!!!!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88027" indent="-38802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Only Alice and Bob can know x</a:t>
            </a:r>
          </a:p>
          <a:p>
            <a:pPr marL="388027" indent="-38802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Alice, Bob and Chuck can know y</a:t>
            </a:r>
          </a:p>
          <a:p>
            <a:pPr marL="388027" indent="-38802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x=y: Alice and Bob can find out y, that’s OK</a:t>
            </a:r>
          </a:p>
          <a:p>
            <a:pPr marL="388027" indent="-388027">
              <a:lnSpc>
                <a:spcPct val="125000"/>
              </a:lnSpc>
              <a:buSzPct val="100000"/>
              <a:buAutoNum type="arabicParenR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y=x: Chuck can find out x, that’s NOT OK</a:t>
            </a:r>
          </a:p>
          <a:p>
            <a:pPr>
              <a:lnSpc>
                <a:spcPct val="125000"/>
              </a:lnSpc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(this is somewhat counter-intuitive to many people)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68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6212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1055"/>
              </a:spcBef>
            </a:lvl2pPr>
            <a:lvl3pPr>
              <a:spcBef>
                <a:spcPts val="1055"/>
              </a:spcBef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3577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9725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9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7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3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8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3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8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6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6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09EC3-15E9-4CDD-ABA8-61774E4DBC12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79916-5A35-4A13-A2F8-B5B590CAF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8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myhardhatstickers.com/img/lg/H/Everybody-Safety-Hard-Hat-Label-HH-0115.gi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-enthusiast.net/2014/07/21/memory-safety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spectrum.ieee.org/computing/software/the-2016-top-programming-languages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oftware.intel.com/en-us/blogs/2013/07/22/intel-memory-protection-extensions-intel-mpx-support-in-the-gnu-toolchain" TargetMode="External"/><Relationship Id="rId4" Type="http://schemas.openxmlformats.org/officeDocument/2006/relationships/image" Target="../media/image8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ji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ll-stop.net/wp-content/uploads/2012/05/Great-wall-of-china.jpe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arrheapolice.files.wordpress.com/2015/08/elephant-bicycle-never-forget.png?w=590&amp;h=33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147162" y="1553766"/>
            <a:ext cx="3571876" cy="3571875"/>
          </a:xfrm>
          <a:prstGeom prst="rect">
            <a:avLst/>
          </a:prstGeom>
        </p:spPr>
      </p:pic>
      <p:sp>
        <p:nvSpPr>
          <p:cNvPr id="310" name="Memory safety, continued again"/>
          <p:cNvSpPr txBox="1">
            <a:spLocks noGrp="1"/>
          </p:cNvSpPr>
          <p:nvPr>
            <p:ph type="title"/>
          </p:nvPr>
        </p:nvSpPr>
        <p:spPr>
          <a:xfrm>
            <a:off x="471169" y="998278"/>
            <a:ext cx="4147583" cy="33423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Memory safety, continued again</a:t>
            </a:r>
          </a:p>
        </p:txBody>
      </p:sp>
      <p:sp>
        <p:nvSpPr>
          <p:cNvPr id="311" name="With material from Mike Hicks and Dave Levin"/>
          <p:cNvSpPr txBox="1">
            <a:spLocks noGrp="1"/>
          </p:cNvSpPr>
          <p:nvPr>
            <p:ph type="body" sz="quarter" idx="1"/>
          </p:nvPr>
        </p:nvSpPr>
        <p:spPr>
          <a:xfrm>
            <a:off x="669726" y="4486290"/>
            <a:ext cx="3750469" cy="81694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dirty="0"/>
              <a:t>With material from Mike </a:t>
            </a:r>
            <a:r>
              <a:rPr dirty="0" smtClean="0"/>
              <a:t>Hicks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Dave </a:t>
            </a:r>
            <a:r>
              <a:rPr dirty="0" smtClean="0"/>
              <a:t>Levin</a:t>
            </a:r>
            <a:r>
              <a:rPr lang="en-US" dirty="0" smtClean="0"/>
              <a:t> and Michelle </a:t>
            </a:r>
            <a:r>
              <a:rPr lang="en-US" dirty="0" err="1" smtClean="0"/>
              <a:t>Mazurek</a:t>
            </a:r>
            <a:endParaRPr dirty="0"/>
          </a:p>
        </p:txBody>
      </p:sp>
      <p:sp>
        <p:nvSpPr>
          <p:cNvPr id="312" name="http://images.myhardhatstickers.com/img/lg/H/Everybody-Safety-Hard-Hat-Label-HH-0115.gif"/>
          <p:cNvSpPr txBox="1"/>
          <p:nvPr/>
        </p:nvSpPr>
        <p:spPr>
          <a:xfrm>
            <a:off x="3711169" y="6504986"/>
            <a:ext cx="6973957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http://images.myhardhatstickers.com/img/lg/H/Everybody-Safety-Hard-Hat-Label-HH-0115.gif</a:t>
            </a:r>
          </a:p>
        </p:txBody>
      </p:sp>
    </p:spTree>
    <p:extLst>
      <p:ext uri="{BB962C8B-B14F-4D97-AF65-F5344CB8AC3E}">
        <p14:creationId xmlns:p14="http://schemas.microsoft.com/office/powerpoint/2010/main" val="2216796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patial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 safety</a:t>
            </a:r>
          </a:p>
        </p:txBody>
      </p:sp>
      <p:sp>
        <p:nvSpPr>
          <p:cNvPr id="624" name="View pointers as capabilities: triples (p,b,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90650" indent="-290650" defTabSz="381998">
              <a:spcBef>
                <a:spcPts val="2742"/>
              </a:spcBef>
              <a:defRPr sz="3348"/>
            </a:pPr>
            <a:r>
              <a:t>View pointers as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capabilities</a:t>
            </a:r>
            <a:r>
              <a:t>: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triples (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,</a:t>
            </a:r>
            <a:r>
              <a:rPr b="1" i="1">
                <a:solidFill>
                  <a:srgbClr val="942192"/>
                </a:solidFill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,</a:t>
            </a:r>
            <a:r>
              <a:rPr b="1"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)</a:t>
            </a:r>
          </a:p>
          <a:p>
            <a:pPr marL="581301" lvl="1" indent="-290650" defTabSz="381998">
              <a:spcBef>
                <a:spcPts val="914"/>
              </a:spcBef>
              <a:defRPr sz="334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 is the actual pointer (current address)</a:t>
            </a:r>
          </a:p>
          <a:p>
            <a:pPr marL="581301" lvl="1" indent="-290650" defTabSz="381998">
              <a:spcBef>
                <a:spcPts val="914"/>
              </a:spcBef>
              <a:defRPr sz="3348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 is the base of the memory region it may access</a:t>
            </a:r>
          </a:p>
          <a:p>
            <a:pPr marL="581301" lvl="1" indent="-290650" defTabSz="381998">
              <a:spcBef>
                <a:spcPts val="914"/>
              </a:spcBef>
              <a:defRPr sz="3348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is the extent (bounds) of that region (count)</a:t>
            </a:r>
          </a:p>
          <a:p>
            <a:pPr marL="290650" indent="-290650" defTabSz="381998">
              <a:spcBef>
                <a:spcPts val="2742"/>
              </a:spcBef>
              <a:defRPr sz="334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Access allowed</a:t>
            </a:r>
            <a:r>
              <a:t>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iff</a:t>
            </a:r>
            <a:r>
              <a:t> </a:t>
            </a:r>
            <a:r>
              <a:rPr b="1" i="1">
                <a:solidFill>
                  <a:srgbClr val="942192"/>
                </a:solidFill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t> ≤ 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 ≤ (</a:t>
            </a:r>
            <a:r>
              <a:rPr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-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sizeof</a:t>
            </a:r>
            <a:r>
              <a:t>(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typeof</a:t>
            </a:r>
            <a:r>
              <a:t>(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)))</a:t>
            </a:r>
          </a:p>
          <a:p>
            <a:pPr marL="290650" indent="-290650" defTabSz="381998">
              <a:spcBef>
                <a:spcPts val="2742"/>
              </a:spcBef>
              <a:defRPr sz="3348"/>
            </a:pPr>
            <a:r>
              <a:t>Operations:</a:t>
            </a:r>
          </a:p>
          <a:p>
            <a:pPr marL="581301" lvl="1" indent="-290650" defTabSz="381998">
              <a:spcBef>
                <a:spcPts val="914"/>
              </a:spcBef>
              <a:defRPr sz="3348"/>
            </a:pPr>
            <a:r>
              <a:t>Pointer arithmetic increments </a:t>
            </a:r>
            <a:r>
              <a:rPr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t>, leaves </a:t>
            </a:r>
            <a:r>
              <a:rPr b="1" i="1">
                <a:solidFill>
                  <a:srgbClr val="942192"/>
                </a:solidFill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solidFill>
                  <a:srgbClr val="942192"/>
                </a:solidFill>
              </a:rPr>
              <a:t> </a:t>
            </a:r>
            <a:r>
              <a:t>and </a:t>
            </a:r>
            <a:r>
              <a:rPr b="1"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alone</a:t>
            </a:r>
          </a:p>
          <a:p>
            <a:pPr marL="581301" lvl="1" indent="-290650" defTabSz="381998">
              <a:spcBef>
                <a:spcPts val="914"/>
              </a:spcBef>
              <a:defRPr sz="3348"/>
            </a:pPr>
            <a:r>
              <a:t>Using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&amp;</a:t>
            </a:r>
            <a:r>
              <a:t>: </a:t>
            </a:r>
            <a:r>
              <a:rPr b="1"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t> determined by size of original type</a:t>
            </a:r>
          </a:p>
        </p:txBody>
      </p:sp>
    </p:spTree>
    <p:extLst>
      <p:ext uri="{BB962C8B-B14F-4D97-AF65-F5344CB8AC3E}">
        <p14:creationId xmlns:p14="http://schemas.microsoft.com/office/powerpoint/2010/main" val="35323430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" grpId="0" build="p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sp>
        <p:nvSpPr>
          <p:cNvPr id="627" name="int x;        // assume sizeof(int)=4…"/>
          <p:cNvSpPr txBox="1"/>
          <p:nvPr/>
        </p:nvSpPr>
        <p:spPr>
          <a:xfrm>
            <a:off x="1234234" y="847633"/>
            <a:ext cx="6675532" cy="39013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x;        //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assume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sizeof(int)=4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*y = &amp;x;  //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&amp;x+4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*z = y+1; //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solidFill>
                  <a:schemeClr val="accent1"/>
                </a:solidFill>
              </a:rPr>
              <a:t>+4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t>&amp;x+4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*y = 3;       // </a:t>
            </a:r>
            <a:r>
              <a:rPr i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OK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t>&amp;x ≤ &amp;x ≤ (&amp;x+4)-4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*z = 3;       // </a:t>
            </a:r>
            <a:r>
              <a:rPr i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Bad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t>&amp;x ≤ &amp;x</a:t>
            </a:r>
            <a:r>
              <a:rPr>
                <a:solidFill>
                  <a:schemeClr val="accent1"/>
                </a:solidFill>
              </a:rPr>
              <a:t>+4</a:t>
            </a:r>
            <a:r>
              <a:t> ≤ (&amp;x+4)-4</a:t>
            </a:r>
          </a:p>
        </p:txBody>
      </p:sp>
      <p:sp>
        <p:nvSpPr>
          <p:cNvPr id="628" name="Line"/>
          <p:cNvSpPr/>
          <p:nvPr/>
        </p:nvSpPr>
        <p:spPr>
          <a:xfrm flipH="1" flipV="1">
            <a:off x="5398095" y="3265219"/>
            <a:ext cx="162053" cy="16205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6788" tIns="26788" rIns="26788" bIns="26788" anchor="ctr"/>
          <a:lstStyle/>
          <a:p>
            <a:pPr>
              <a:defRPr sz="2200"/>
            </a:pPr>
            <a:endParaRPr/>
          </a:p>
        </p:txBody>
      </p:sp>
      <p:sp>
        <p:nvSpPr>
          <p:cNvPr id="629" name="struct foo f = { “cat”, 5 };…"/>
          <p:cNvSpPr txBox="1"/>
          <p:nvPr/>
        </p:nvSpPr>
        <p:spPr>
          <a:xfrm>
            <a:off x="1234235" y="4267379"/>
            <a:ext cx="6675531" cy="27471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struct</a:t>
            </a:r>
            <a:r>
              <a:rPr dirty="0"/>
              <a:t> foo f = { </a:t>
            </a:r>
            <a:r>
              <a:rPr lang="en-US" dirty="0" smtClean="0"/>
              <a:t>"</a:t>
            </a:r>
            <a:r>
              <a:rPr dirty="0" smtClean="0"/>
              <a:t>cat</a:t>
            </a:r>
            <a:r>
              <a:rPr lang="en-US" dirty="0" smtClean="0"/>
              <a:t>"</a:t>
            </a:r>
            <a:r>
              <a:rPr dirty="0" smtClean="0"/>
              <a:t>, </a:t>
            </a:r>
            <a:r>
              <a:rPr dirty="0"/>
              <a:t>5 };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char *y = &amp;</a:t>
            </a:r>
            <a:r>
              <a:rPr dirty="0" err="1"/>
              <a:t>f.buf</a:t>
            </a:r>
            <a:r>
              <a:rPr dirty="0"/>
              <a:t>; //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b="1" i="1" dirty="0">
                <a:latin typeface="Helvetica"/>
                <a:ea typeface="Helvetica"/>
                <a:cs typeface="Helvetica"/>
                <a:sym typeface="Helvetica"/>
              </a:rPr>
              <a:t>b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dirty="0"/>
              <a:t>&amp;</a:t>
            </a:r>
            <a:r>
              <a:rPr dirty="0" err="1"/>
              <a:t>f.buf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 i="1" dirty="0"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dirty="0"/>
              <a:t>&amp;f.buf+4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y[3] = ‘s’;   // </a:t>
            </a:r>
            <a:r>
              <a:rPr i="1" dirty="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OK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:</a:t>
            </a:r>
            <a:r>
              <a:rPr i="1" dirty="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dirty="0"/>
              <a:t>&amp;f.buf</a:t>
            </a:r>
            <a:r>
              <a:rPr dirty="0">
                <a:solidFill>
                  <a:schemeClr val="accent1"/>
                </a:solidFill>
              </a:rPr>
              <a:t>+3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≤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(&amp;f.buf+4)-1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y[4] = ‘y’;   // </a:t>
            </a:r>
            <a:r>
              <a:rPr i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Bad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dirty="0"/>
              <a:t>&amp;f.buf</a:t>
            </a:r>
            <a:r>
              <a:rPr dirty="0">
                <a:solidFill>
                  <a:schemeClr val="accent1"/>
                </a:solidFill>
              </a:rPr>
              <a:t>+4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≤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(&amp;f.buf+4)-1</a:t>
            </a:r>
          </a:p>
        </p:txBody>
      </p:sp>
      <p:sp>
        <p:nvSpPr>
          <p:cNvPr id="630" name="struct foo {…"/>
          <p:cNvSpPr txBox="1"/>
          <p:nvPr/>
        </p:nvSpPr>
        <p:spPr>
          <a:xfrm>
            <a:off x="1238046" y="3245571"/>
            <a:ext cx="2082723" cy="23624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{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char buf[4];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int x;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};</a:t>
            </a:r>
          </a:p>
        </p:txBody>
      </p:sp>
      <p:sp>
        <p:nvSpPr>
          <p:cNvPr id="631" name="Line"/>
          <p:cNvSpPr/>
          <p:nvPr/>
        </p:nvSpPr>
        <p:spPr>
          <a:xfrm flipH="1" flipV="1">
            <a:off x="5554674" y="5959366"/>
            <a:ext cx="162053" cy="16205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6788" tIns="26788" rIns="26788" bIns="26788" anchor="ctr"/>
          <a:lstStyle/>
          <a:p>
            <a:pPr>
              <a:defRPr sz="2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2392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 build="p" bldLvl="5" animBg="1" advAuto="0"/>
      <p:bldP spid="628" grpId="0" animBg="1" advAuto="0"/>
      <p:bldP spid="629" grpId="0" build="p" bldLvl="5" animBg="1" advAuto="0"/>
      <p:bldP spid="630" grpId="0" animBg="1" advAuto="0"/>
      <p:bldP spid="63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Visualized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0831">
              <a:defRPr sz="7487"/>
            </a:lvl1pPr>
          </a:lstStyle>
          <a:p>
            <a:r>
              <a:t>Visualized example</a:t>
            </a:r>
          </a:p>
        </p:txBody>
      </p:sp>
      <p:sp>
        <p:nvSpPr>
          <p:cNvPr id="634" name="struct foo {…"/>
          <p:cNvSpPr txBox="1"/>
          <p:nvPr/>
        </p:nvSpPr>
        <p:spPr>
          <a:xfrm>
            <a:off x="1101352" y="1586026"/>
            <a:ext cx="4083483" cy="467074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{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int x;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int y;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char *pc;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struct foo *pf = malloc(...);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pf-&gt;x = 5;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pf-&gt;y = 256;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pf-&gt;pc = "before";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pf-&gt;pc += 3;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*px = &amp;pf-&gt;x;</a:t>
            </a:r>
          </a:p>
        </p:txBody>
      </p:sp>
      <p:grpSp>
        <p:nvGrpSpPr>
          <p:cNvPr id="639" name="Group"/>
          <p:cNvGrpSpPr/>
          <p:nvPr/>
        </p:nvGrpSpPr>
        <p:grpSpPr>
          <a:xfrm>
            <a:off x="5522071" y="2389706"/>
            <a:ext cx="1234238" cy="892970"/>
            <a:chOff x="0" y="0"/>
            <a:chExt cx="1755359" cy="1270001"/>
          </a:xfrm>
        </p:grpSpPr>
        <p:sp>
          <p:nvSpPr>
            <p:cNvPr id="635" name="p"/>
            <p:cNvSpPr/>
            <p:nvPr/>
          </p:nvSpPr>
          <p:spPr>
            <a:xfrm>
              <a:off x="708425" y="0"/>
              <a:ext cx="357861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636" name="b"/>
            <p:cNvSpPr/>
            <p:nvPr/>
          </p:nvSpPr>
          <p:spPr>
            <a:xfrm>
              <a:off x="1050335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chemeClr val="accent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37" name="e"/>
            <p:cNvSpPr/>
            <p:nvPr/>
          </p:nvSpPr>
          <p:spPr>
            <a:xfrm>
              <a:off x="1397497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38" name="pf:"/>
            <p:cNvSpPr txBox="1"/>
            <p:nvPr/>
          </p:nvSpPr>
          <p:spPr>
            <a:xfrm>
              <a:off x="0" y="299410"/>
              <a:ext cx="704466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pf:</a:t>
              </a:r>
            </a:p>
          </p:txBody>
        </p:sp>
      </p:grpSp>
      <p:grpSp>
        <p:nvGrpSpPr>
          <p:cNvPr id="644" name="Group"/>
          <p:cNvGrpSpPr/>
          <p:nvPr/>
        </p:nvGrpSpPr>
        <p:grpSpPr>
          <a:xfrm>
            <a:off x="6912561" y="2389706"/>
            <a:ext cx="1258150" cy="892970"/>
            <a:chOff x="-34008" y="0"/>
            <a:chExt cx="1789367" cy="1270001"/>
          </a:xfrm>
        </p:grpSpPr>
        <p:sp>
          <p:nvSpPr>
            <p:cNvPr id="640" name="p"/>
            <p:cNvSpPr/>
            <p:nvPr/>
          </p:nvSpPr>
          <p:spPr>
            <a:xfrm>
              <a:off x="708425" y="0"/>
              <a:ext cx="357861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641" name="b"/>
            <p:cNvSpPr/>
            <p:nvPr/>
          </p:nvSpPr>
          <p:spPr>
            <a:xfrm>
              <a:off x="1050335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chemeClr val="accent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42" name="e"/>
            <p:cNvSpPr/>
            <p:nvPr/>
          </p:nvSpPr>
          <p:spPr>
            <a:xfrm>
              <a:off x="1397497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43" name="px:"/>
            <p:cNvSpPr txBox="1"/>
            <p:nvPr/>
          </p:nvSpPr>
          <p:spPr>
            <a:xfrm>
              <a:off x="-34008" y="299410"/>
              <a:ext cx="802498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px:</a:t>
              </a:r>
            </a:p>
          </p:txBody>
        </p:sp>
      </p:grpSp>
      <p:grpSp>
        <p:nvGrpSpPr>
          <p:cNvPr id="650" name="Group"/>
          <p:cNvGrpSpPr/>
          <p:nvPr/>
        </p:nvGrpSpPr>
        <p:grpSpPr>
          <a:xfrm>
            <a:off x="5882810" y="3710601"/>
            <a:ext cx="2242245" cy="892969"/>
            <a:chOff x="0" y="0"/>
            <a:chExt cx="3188969" cy="1270000"/>
          </a:xfrm>
        </p:grpSpPr>
        <p:sp>
          <p:nvSpPr>
            <p:cNvPr id="645" name="p"/>
            <p:cNvSpPr/>
            <p:nvPr/>
          </p:nvSpPr>
          <p:spPr>
            <a:xfrm>
              <a:off x="2142036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646" name="b"/>
            <p:cNvSpPr/>
            <p:nvPr/>
          </p:nvSpPr>
          <p:spPr>
            <a:xfrm>
              <a:off x="2483946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chemeClr val="accent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47" name="e"/>
            <p:cNvSpPr/>
            <p:nvPr/>
          </p:nvSpPr>
          <p:spPr>
            <a:xfrm>
              <a:off x="2831108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48" name="Rectangle"/>
            <p:cNvSpPr/>
            <p:nvPr/>
          </p:nvSpPr>
          <p:spPr>
            <a:xfrm>
              <a:off x="1022328" y="0"/>
              <a:ext cx="1125155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Rectangle"/>
            <p:cNvSpPr/>
            <p:nvPr/>
          </p:nvSpPr>
          <p:spPr>
            <a:xfrm>
              <a:off x="0" y="0"/>
              <a:ext cx="1125155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58" name="Group"/>
          <p:cNvGrpSpPr/>
          <p:nvPr/>
        </p:nvGrpSpPr>
        <p:grpSpPr>
          <a:xfrm>
            <a:off x="6135771" y="5040426"/>
            <a:ext cx="1736324" cy="892969"/>
            <a:chOff x="0" y="0"/>
            <a:chExt cx="2469438" cy="1270000"/>
          </a:xfrm>
        </p:grpSpPr>
        <p:sp>
          <p:nvSpPr>
            <p:cNvPr id="651" name="b"/>
            <p:cNvSpPr/>
            <p:nvPr/>
          </p:nvSpPr>
          <p:spPr>
            <a:xfrm>
              <a:off x="0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652" name="e"/>
            <p:cNvSpPr/>
            <p:nvPr/>
          </p:nvSpPr>
          <p:spPr>
            <a:xfrm>
              <a:off x="358247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53" name="f"/>
            <p:cNvSpPr/>
            <p:nvPr/>
          </p:nvSpPr>
          <p:spPr>
            <a:xfrm>
              <a:off x="705603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</a:t>
              </a:r>
            </a:p>
          </p:txBody>
        </p:sp>
        <p:sp>
          <p:nvSpPr>
            <p:cNvPr id="654" name="o"/>
            <p:cNvSpPr/>
            <p:nvPr/>
          </p:nvSpPr>
          <p:spPr>
            <a:xfrm>
              <a:off x="1056596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655" name="r"/>
            <p:cNvSpPr/>
            <p:nvPr/>
          </p:nvSpPr>
          <p:spPr>
            <a:xfrm>
              <a:off x="1405975" y="0"/>
              <a:ext cx="357861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</a:t>
              </a:r>
            </a:p>
          </p:txBody>
        </p:sp>
        <p:sp>
          <p:nvSpPr>
            <p:cNvPr id="656" name="e"/>
            <p:cNvSpPr/>
            <p:nvPr/>
          </p:nvSpPr>
          <p:spPr>
            <a:xfrm>
              <a:off x="1756968" y="0"/>
              <a:ext cx="357862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657" name="⍉"/>
            <p:cNvSpPr/>
            <p:nvPr/>
          </p:nvSpPr>
          <p:spPr>
            <a:xfrm>
              <a:off x="2111578" y="0"/>
              <a:ext cx="357861" cy="1270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Apple Symbols"/>
                  <a:ea typeface="Apple Symbols"/>
                  <a:cs typeface="Apple Symbols"/>
                  <a:sym typeface="Apple Symbols"/>
                </a:defRPr>
              </a:lvl1pPr>
            </a:lstStyle>
            <a:p>
              <a:r>
                <a:t>⍉</a:t>
              </a:r>
            </a:p>
          </p:txBody>
        </p:sp>
      </p:grpSp>
      <p:sp>
        <p:nvSpPr>
          <p:cNvPr id="659" name="Line"/>
          <p:cNvSpPr/>
          <p:nvPr/>
        </p:nvSpPr>
        <p:spPr>
          <a:xfrm flipH="1">
            <a:off x="5927936" y="3133169"/>
            <a:ext cx="171530" cy="596208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0" name="Line"/>
          <p:cNvSpPr/>
          <p:nvPr/>
        </p:nvSpPr>
        <p:spPr>
          <a:xfrm flipH="1">
            <a:off x="5876653" y="3139861"/>
            <a:ext cx="587749" cy="587749"/>
          </a:xfrm>
          <a:prstGeom prst="line">
            <a:avLst/>
          </a:prstGeom>
          <a:ln w="38100">
            <a:solidFill>
              <a:srgbClr val="942192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1" name="Line"/>
          <p:cNvSpPr/>
          <p:nvPr/>
        </p:nvSpPr>
        <p:spPr>
          <a:xfrm>
            <a:off x="6680877" y="3127167"/>
            <a:ext cx="1452902" cy="605890"/>
          </a:xfrm>
          <a:prstGeom prst="line">
            <a:avLst/>
          </a:prstGeom>
          <a:ln w="381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2" name="5"/>
          <p:cNvSpPr txBox="1"/>
          <p:nvPr/>
        </p:nvSpPr>
        <p:spPr>
          <a:xfrm>
            <a:off x="6207460" y="3936354"/>
            <a:ext cx="24365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</a:t>
            </a:r>
          </a:p>
        </p:txBody>
      </p:sp>
      <p:sp>
        <p:nvSpPr>
          <p:cNvPr id="663" name="256"/>
          <p:cNvSpPr txBox="1"/>
          <p:nvPr/>
        </p:nvSpPr>
        <p:spPr>
          <a:xfrm>
            <a:off x="6830621" y="3936354"/>
            <a:ext cx="586696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256</a:t>
            </a:r>
          </a:p>
        </p:txBody>
      </p:sp>
      <p:sp>
        <p:nvSpPr>
          <p:cNvPr id="664" name="Line"/>
          <p:cNvSpPr/>
          <p:nvPr/>
        </p:nvSpPr>
        <p:spPr>
          <a:xfrm flipH="1">
            <a:off x="6099867" y="4447304"/>
            <a:ext cx="1428012" cy="601948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5" name="Line"/>
          <p:cNvSpPr/>
          <p:nvPr/>
        </p:nvSpPr>
        <p:spPr>
          <a:xfrm flipH="1">
            <a:off x="6130046" y="4457516"/>
            <a:ext cx="1639806" cy="575919"/>
          </a:xfrm>
          <a:prstGeom prst="line">
            <a:avLst/>
          </a:prstGeom>
          <a:ln w="38100">
            <a:solidFill>
              <a:srgbClr val="942192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6" name="Line"/>
          <p:cNvSpPr/>
          <p:nvPr/>
        </p:nvSpPr>
        <p:spPr>
          <a:xfrm flipH="1">
            <a:off x="7833246" y="4444822"/>
            <a:ext cx="153082" cy="606428"/>
          </a:xfrm>
          <a:prstGeom prst="line">
            <a:avLst/>
          </a:prstGeom>
          <a:ln w="381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7" name="Line"/>
          <p:cNvSpPr/>
          <p:nvPr/>
        </p:nvSpPr>
        <p:spPr>
          <a:xfrm flipH="1">
            <a:off x="6886515" y="4401645"/>
            <a:ext cx="698918" cy="698918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8" name="Line"/>
          <p:cNvSpPr/>
          <p:nvPr/>
        </p:nvSpPr>
        <p:spPr>
          <a:xfrm flipH="1">
            <a:off x="5864755" y="3047283"/>
            <a:ext cx="1731594" cy="676316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69" name="Line"/>
          <p:cNvSpPr/>
          <p:nvPr/>
        </p:nvSpPr>
        <p:spPr>
          <a:xfrm flipH="1">
            <a:off x="5946711" y="3117126"/>
            <a:ext cx="1874414" cy="609814"/>
          </a:xfrm>
          <a:prstGeom prst="line">
            <a:avLst/>
          </a:prstGeom>
          <a:ln w="38100">
            <a:solidFill>
              <a:srgbClr val="942192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670" name="Line"/>
          <p:cNvSpPr/>
          <p:nvPr/>
        </p:nvSpPr>
        <p:spPr>
          <a:xfrm flipH="1">
            <a:off x="6720581" y="3137158"/>
            <a:ext cx="1362849" cy="590453"/>
          </a:xfrm>
          <a:prstGeom prst="line">
            <a:avLst/>
          </a:prstGeom>
          <a:ln w="381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7761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" grpId="0" build="p" bldLvl="5" animBg="1" advAuto="0"/>
      <p:bldP spid="639" grpId="0" animBg="1" advAuto="0"/>
      <p:bldP spid="644" grpId="0" animBg="1" advAuto="0"/>
      <p:bldP spid="650" grpId="0" animBg="1" advAuto="0"/>
      <p:bldP spid="658" grpId="0" animBg="1" advAuto="0"/>
      <p:bldP spid="659" grpId="0" animBg="1" advAuto="0"/>
      <p:bldP spid="660" grpId="0" animBg="1" advAuto="0"/>
      <p:bldP spid="661" grpId="0" animBg="1" advAuto="0"/>
      <p:bldP spid="662" grpId="0" animBg="1" advAuto="0"/>
      <p:bldP spid="663" grpId="0" animBg="1" advAuto="0"/>
      <p:bldP spid="664" grpId="0" animBg="1" advAuto="0"/>
      <p:bldP spid="664" grpId="1" animBg="1" advAuto="0"/>
      <p:bldP spid="665" grpId="0" animBg="1" advAuto="0"/>
      <p:bldP spid="666" grpId="0" animBg="1" advAuto="0"/>
      <p:bldP spid="667" grpId="0" animBg="1" advAuto="0"/>
      <p:bldP spid="668" grpId="0" animBg="1" advAuto="0"/>
      <p:bldP spid="669" grpId="0" animBg="1" advAuto="0"/>
      <p:bldP spid="67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No buffer overfl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buffer overflows</a:t>
            </a:r>
          </a:p>
        </p:txBody>
      </p:sp>
      <p:sp>
        <p:nvSpPr>
          <p:cNvPr id="673" name="A buffer overflow violates spatial safe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93776" indent="-293776" defTabSz="386106">
              <a:spcBef>
                <a:spcPts val="2742"/>
              </a:spcBef>
              <a:defRPr sz="3384"/>
            </a:pPr>
            <a:r>
              <a:t>A buffer overflow violates spatial safety</a:t>
            </a:r>
          </a:p>
          <a:p>
            <a:pPr marL="293776" indent="-293776" defTabSz="386106">
              <a:spcBef>
                <a:spcPts val="2742"/>
              </a:spcBef>
              <a:defRPr sz="3384"/>
            </a:pPr>
            <a:endParaRPr/>
          </a:p>
          <a:p>
            <a:pPr marL="293776" indent="-293776" defTabSz="386106">
              <a:spcBef>
                <a:spcPts val="2742"/>
              </a:spcBef>
              <a:defRPr sz="3384"/>
            </a:pPr>
            <a:endParaRPr/>
          </a:p>
          <a:p>
            <a:pPr marL="293776" indent="-293776" defTabSz="386106">
              <a:spcBef>
                <a:spcPts val="2742"/>
              </a:spcBef>
              <a:defRPr sz="3384"/>
            </a:pPr>
            <a:endParaRPr/>
          </a:p>
          <a:p>
            <a:pPr marL="293776" indent="-293776" defTabSz="386106">
              <a:spcBef>
                <a:spcPts val="2742"/>
              </a:spcBef>
              <a:defRPr sz="3384"/>
            </a:pPr>
            <a:endParaRPr/>
          </a:p>
          <a:p>
            <a:pPr marL="293776" indent="-293776" defTabSz="386106">
              <a:spcBef>
                <a:spcPts val="2742"/>
              </a:spcBef>
              <a:defRPr sz="3384"/>
            </a:pPr>
            <a:r>
              <a:t>Overrunning bounds of source and/or destination buffers implies either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src</a:t>
            </a:r>
            <a:r>
              <a:t> or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dst</a:t>
            </a:r>
            <a:r>
              <a:t> is illegal</a:t>
            </a:r>
          </a:p>
        </p:txBody>
      </p:sp>
      <p:sp>
        <p:nvSpPr>
          <p:cNvPr id="674" name="void copy(char *src, char *dst, int len)…"/>
          <p:cNvSpPr txBox="1"/>
          <p:nvPr/>
        </p:nvSpPr>
        <p:spPr>
          <a:xfrm>
            <a:off x="1643579" y="1820775"/>
            <a:ext cx="5856843" cy="39013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void copy(char *src, char *dst, int len) 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{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int i;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for (i=0;i&lt;len;i++) {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*dst = *src; 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src++; 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  dst++;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  }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94135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No format string atta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format string attacks</a:t>
            </a:r>
          </a:p>
        </p:txBody>
      </p:sp>
      <p:sp>
        <p:nvSpPr>
          <p:cNvPr id="677" name="The call to printf dereferences illegal pointe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71899" indent="-271899" defTabSz="357353">
              <a:spcBef>
                <a:spcPts val="2531"/>
              </a:spcBef>
              <a:defRPr sz="3132"/>
            </a:pPr>
            <a:r>
              <a:rPr dirty="0"/>
              <a:t>The call to </a:t>
            </a:r>
            <a:r>
              <a:rPr dirty="0" err="1">
                <a:latin typeface="Courier"/>
                <a:ea typeface="Courier"/>
                <a:cs typeface="Courier"/>
                <a:sym typeface="Courier"/>
              </a:rPr>
              <a:t>printf</a:t>
            </a:r>
            <a:r>
              <a:rPr dirty="0"/>
              <a:t> dereferences illegal pointers</a:t>
            </a:r>
          </a:p>
          <a:p>
            <a:pPr marL="543799" lvl="1" indent="-271899" defTabSz="357353">
              <a:spcBef>
                <a:spcPts val="914"/>
              </a:spcBef>
              <a:defRPr sz="3132"/>
            </a:pPr>
            <a:endParaRPr dirty="0"/>
          </a:p>
          <a:p>
            <a:pPr marL="543799" lvl="1" indent="-271899" defTabSz="357353">
              <a:spcBef>
                <a:spcPts val="914"/>
              </a:spcBef>
              <a:defRPr sz="3132"/>
            </a:pPr>
            <a:endParaRPr dirty="0"/>
          </a:p>
          <a:p>
            <a:pPr marL="815697" lvl="2" indent="-271899" defTabSz="357353">
              <a:spcBef>
                <a:spcPts val="914"/>
              </a:spcBef>
              <a:defRPr sz="3132"/>
            </a:pPr>
            <a:endParaRPr dirty="0"/>
          </a:p>
          <a:p>
            <a:pPr marL="543799" lvl="1" indent="-271899" defTabSz="357353">
              <a:spcBef>
                <a:spcPts val="914"/>
              </a:spcBef>
              <a:defRPr sz="3132"/>
            </a:pPr>
            <a:r>
              <a:rPr dirty="0"/>
              <a:t>View the stack as a buffer defined by the number and types of the arguments it provides</a:t>
            </a:r>
          </a:p>
          <a:p>
            <a:pPr marL="543799" lvl="1" indent="-271899" defTabSz="357353">
              <a:spcBef>
                <a:spcPts val="914"/>
              </a:spcBef>
              <a:defRPr sz="3132"/>
            </a:pPr>
            <a:r>
              <a:rPr dirty="0"/>
              <a:t>The extra format specifiers construct pointers beyond the end of this buffer and dereference them</a:t>
            </a:r>
          </a:p>
          <a:p>
            <a:pPr marL="543799" lvl="1" indent="-271899" defTabSz="357353">
              <a:spcBef>
                <a:spcPts val="914"/>
              </a:spcBef>
              <a:defRPr sz="3132"/>
            </a:pPr>
            <a:endParaRPr dirty="0"/>
          </a:p>
          <a:p>
            <a:pPr marL="271899" indent="-271899" defTabSz="357353">
              <a:spcBef>
                <a:spcPts val="2531"/>
              </a:spcBef>
              <a:defRPr sz="3132"/>
            </a:pPr>
            <a:r>
              <a:rPr dirty="0"/>
              <a:t>Essentially a kind of buffer overflow</a:t>
            </a:r>
          </a:p>
        </p:txBody>
      </p:sp>
      <p:sp>
        <p:nvSpPr>
          <p:cNvPr id="678" name="char *buf = “%d %d %d\n”;…"/>
          <p:cNvSpPr txBox="1"/>
          <p:nvPr/>
        </p:nvSpPr>
        <p:spPr>
          <a:xfrm>
            <a:off x="2672779" y="2120788"/>
            <a:ext cx="3798443" cy="120826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char *</a:t>
            </a:r>
            <a:r>
              <a:rPr dirty="0" err="1"/>
              <a:t>buf</a:t>
            </a:r>
            <a:r>
              <a:rPr dirty="0"/>
              <a:t> = </a:t>
            </a:r>
            <a:r>
              <a:rPr lang="en-US" dirty="0" smtClean="0"/>
              <a:t>"</a:t>
            </a:r>
            <a:r>
              <a:rPr dirty="0" smtClean="0"/>
              <a:t>%</a:t>
            </a:r>
            <a:r>
              <a:rPr dirty="0"/>
              <a:t>d %d %</a:t>
            </a:r>
            <a:r>
              <a:rPr dirty="0" smtClean="0"/>
              <a:t>d\n</a:t>
            </a:r>
            <a:r>
              <a:rPr lang="en-US" dirty="0" smtClean="0"/>
              <a:t>"</a:t>
            </a:r>
            <a:r>
              <a:rPr dirty="0" smtClean="0"/>
              <a:t>;</a:t>
            </a:r>
            <a:endParaRPr dirty="0"/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printf</a:t>
            </a:r>
            <a:r>
              <a:rPr dirty="0"/>
              <a:t>(</a:t>
            </a:r>
            <a:r>
              <a:rPr dirty="0" err="1"/>
              <a:t>buf</a:t>
            </a:r>
            <a:r>
              <a:rPr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762782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mporal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Temporal safety</a:t>
            </a:r>
          </a:p>
        </p:txBody>
      </p:sp>
      <p:sp>
        <p:nvSpPr>
          <p:cNvPr id="389" name="Violated when trying to access undefined memor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Violated when trying to access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undefined memory</a:t>
            </a:r>
          </a:p>
          <a:p>
            <a:pPr marL="520880" lvl="1" indent="-208352">
              <a:defRPr sz="2800"/>
            </a:pPr>
            <a:r>
              <a:t>Spatial safety assures it was to a legal region</a:t>
            </a:r>
          </a:p>
          <a:p>
            <a:pPr marL="520880" lvl="1" indent="-208352">
              <a:defRPr sz="2800"/>
            </a:pPr>
            <a:r>
              <a:t>Temporal safety assures that region is still in play </a:t>
            </a:r>
          </a:p>
          <a:p>
            <a:r>
              <a:t>Memory regions either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defined</a:t>
            </a:r>
            <a:r>
              <a:t> 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undefined</a:t>
            </a:r>
          </a:p>
          <a:p>
            <a:pPr marL="520880" lvl="1" indent="-208352">
              <a:defRPr sz="2800"/>
            </a:pPr>
            <a:r>
              <a:t>Defined means allocated (and active)</a:t>
            </a:r>
          </a:p>
          <a:p>
            <a:pPr marL="520880" lvl="1" indent="-208352">
              <a:defRPr sz="2800"/>
            </a:pPr>
            <a:r>
              <a:t>Undefined means unallocated, uninitialized, or deallocated</a:t>
            </a:r>
          </a:p>
          <a:p>
            <a:r>
              <a:t>Pretend memory is infinitely large, no reuse</a:t>
            </a:r>
          </a:p>
        </p:txBody>
      </p:sp>
    </p:spTree>
    <p:extLst>
      <p:ext uri="{BB962C8B-B14F-4D97-AF65-F5344CB8AC3E}">
        <p14:creationId xmlns:p14="http://schemas.microsoft.com/office/powerpoint/2010/main" val="31701292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No dangling poin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dangling pointers</a:t>
            </a:r>
          </a:p>
        </p:txBody>
      </p:sp>
      <p:sp>
        <p:nvSpPr>
          <p:cNvPr id="392" name="Accessing a freed pointer violates temporal safety…"/>
          <p:cNvSpPr txBox="1">
            <a:spLocks noGrp="1"/>
          </p:cNvSpPr>
          <p:nvPr>
            <p:ph type="body" idx="1"/>
          </p:nvPr>
        </p:nvSpPr>
        <p:spPr>
          <a:xfrm>
            <a:off x="669727" y="1839516"/>
            <a:ext cx="7804547" cy="349533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t>Accessing a freed pointer violates temporal safety</a:t>
            </a:r>
          </a:p>
          <a:p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t>The memory dereferenced no longer belongs to p. </a:t>
            </a:r>
          </a:p>
          <a:p>
            <a:r>
              <a:t>Accessing uninitialized pointers is similarly not OK: </a:t>
            </a:r>
          </a:p>
        </p:txBody>
      </p:sp>
      <p:sp>
        <p:nvSpPr>
          <p:cNvPr id="393" name="int *p = malloc(sizeof(int));…"/>
          <p:cNvSpPr txBox="1"/>
          <p:nvPr/>
        </p:nvSpPr>
        <p:spPr>
          <a:xfrm>
            <a:off x="2045801" y="1906620"/>
            <a:ext cx="5052398" cy="23624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*p = </a:t>
            </a:r>
            <a:r>
              <a:rPr dirty="0" err="1"/>
              <a:t>malloc</a:t>
            </a:r>
            <a:r>
              <a:rPr dirty="0"/>
              <a:t>(</a:t>
            </a:r>
            <a:r>
              <a:rPr dirty="0" err="1"/>
              <a:t>sizeof</a:t>
            </a:r>
            <a:r>
              <a:rPr dirty="0"/>
              <a:t>(</a:t>
            </a:r>
            <a:r>
              <a:rPr dirty="0" err="1"/>
              <a:t>int</a:t>
            </a:r>
            <a:r>
              <a:rPr dirty="0"/>
              <a:t>));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*p = 5;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free(p);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printf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%d\n</a:t>
            </a:r>
            <a:r>
              <a:rPr lang="en-US" dirty="0" smtClean="0"/>
              <a:t>"</a:t>
            </a:r>
            <a:r>
              <a:rPr dirty="0" smtClean="0"/>
              <a:t>,*</a:t>
            </a:r>
            <a:r>
              <a:rPr dirty="0"/>
              <a:t>p); </a:t>
            </a:r>
            <a:r>
              <a:rPr i="1" dirty="0">
                <a:solidFill>
                  <a:schemeClr val="accent5"/>
                </a:solidFill>
              </a:rPr>
              <a:t>// violation</a:t>
            </a:r>
          </a:p>
        </p:txBody>
      </p:sp>
      <p:sp>
        <p:nvSpPr>
          <p:cNvPr id="394" name="int *p;…"/>
          <p:cNvSpPr txBox="1"/>
          <p:nvPr/>
        </p:nvSpPr>
        <p:spPr>
          <a:xfrm>
            <a:off x="2045801" y="5433312"/>
            <a:ext cx="5052398" cy="82354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 *p;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*p = 5; </a:t>
            </a:r>
            <a:r>
              <a:rPr i="1">
                <a:solidFill>
                  <a:schemeClr val="accent5"/>
                </a:solidFill>
              </a:rPr>
              <a:t>// violation</a:t>
            </a:r>
          </a:p>
        </p:txBody>
      </p:sp>
    </p:spTree>
    <p:extLst>
      <p:ext uri="{BB962C8B-B14F-4D97-AF65-F5344CB8AC3E}">
        <p14:creationId xmlns:p14="http://schemas.microsoft.com/office/powerpoint/2010/main" val="36268886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build="p" bldLvl="5" animBg="1" advAuto="0"/>
      <p:bldP spid="393" grpId="0" build="p" bldLvl="5" animBg="1" advAuto="0"/>
      <p:bldP spid="394" grpId="0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Integer overflow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Integer overflows?</a:t>
            </a:r>
          </a:p>
        </p:txBody>
      </p:sp>
      <p:sp>
        <p:nvSpPr>
          <p:cNvPr id="397" name="Integer overflows are themselves allow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Integer overflows are themselves allowed</a:t>
            </a:r>
          </a:p>
          <a:p>
            <a:pPr lvl="1"/>
            <a:r>
              <a:t>But can’t become illegal pointers</a:t>
            </a:r>
          </a:p>
          <a:p>
            <a:r>
              <a:t>Integer overflows often enable buffer overflows</a:t>
            </a:r>
          </a:p>
        </p:txBody>
      </p:sp>
      <p:sp>
        <p:nvSpPr>
          <p:cNvPr id="398" name="int f() {…"/>
          <p:cNvSpPr txBox="1"/>
          <p:nvPr/>
        </p:nvSpPr>
        <p:spPr>
          <a:xfrm>
            <a:off x="1665917" y="680874"/>
            <a:ext cx="5812166" cy="39013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f() {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unsigned short x = 65535;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x++; </a:t>
            </a:r>
            <a:r>
              <a:rPr i="1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// overflows to become 0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</a:t>
            </a:r>
            <a:r>
              <a:rPr dirty="0" err="1"/>
              <a:t>printf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smtClean="0"/>
              <a:t>%d\</a:t>
            </a:r>
            <a:r>
              <a:rPr dirty="0" err="1" smtClean="0"/>
              <a:t>n</a:t>
            </a:r>
            <a:r>
              <a:rPr lang="en-US" dirty="0" err="1" smtClean="0"/>
              <a:t>"</a:t>
            </a:r>
            <a:r>
              <a:rPr dirty="0" err="1" smtClean="0"/>
              <a:t>,x</a:t>
            </a:r>
            <a:r>
              <a:rPr dirty="0"/>
              <a:t>); </a:t>
            </a:r>
            <a:r>
              <a:rPr i="1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// memory safe</a:t>
            </a:r>
            <a:endParaRPr dirty="0">
              <a:solidFill>
                <a:schemeClr val="accent2"/>
              </a:solidFill>
            </a:endParaRP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char *p = </a:t>
            </a:r>
            <a:r>
              <a:rPr dirty="0" err="1"/>
              <a:t>malloc</a:t>
            </a:r>
            <a:r>
              <a:rPr dirty="0"/>
              <a:t>(x); </a:t>
            </a:r>
            <a:r>
              <a:rPr i="1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// size-0 buffer!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  p[1] = ‘a’; </a:t>
            </a:r>
            <a:r>
              <a:rPr i="1" dirty="0">
                <a:solidFill>
                  <a:schemeClr val="accent5"/>
                </a:solidFill>
              </a:rPr>
              <a:t>// violation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}</a:t>
            </a:r>
          </a:p>
        </p:txBody>
      </p:sp>
      <p:sp>
        <p:nvSpPr>
          <p:cNvPr id="399" name="For more on memory safety, see…"/>
          <p:cNvSpPr txBox="1"/>
          <p:nvPr/>
        </p:nvSpPr>
        <p:spPr>
          <a:xfrm>
            <a:off x="2104138" y="5904127"/>
            <a:ext cx="6850640" cy="7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pPr algn="l">
              <a:defRPr sz="2200">
                <a:solidFill>
                  <a:schemeClr val="accent1"/>
                </a:solidFill>
              </a:defRPr>
            </a:pPr>
            <a:r>
              <a:t>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more on memory safety</a:t>
            </a:r>
            <a:r>
              <a:t>, see</a:t>
            </a:r>
          </a:p>
          <a:p>
            <a:pPr algn="l">
              <a:defRPr sz="2200">
                <a:solidFill>
                  <a:schemeClr val="accent1"/>
                </a:solidFill>
              </a:defRPr>
            </a:pPr>
            <a:r>
              <a:rPr u="sng">
                <a:hlinkClick r:id="rId2"/>
              </a:rPr>
              <a:t>http://www.pl-enthusiast.net/2014/07/21/memory-safety/</a:t>
            </a:r>
          </a:p>
        </p:txBody>
      </p:sp>
    </p:spTree>
    <p:extLst>
      <p:ext uri="{BB962C8B-B14F-4D97-AF65-F5344CB8AC3E}">
        <p14:creationId xmlns:p14="http://schemas.microsoft.com/office/powerpoint/2010/main" val="30696906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build="p" animBg="1" advAuto="0"/>
      <p:bldP spid="398" grpId="0" build="p" bldLvl="5" animBg="1" advAuto="0"/>
      <p:bldP spid="39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How to get memory safe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defRPr sz="7040"/>
            </a:lvl1pPr>
          </a:lstStyle>
          <a:p>
            <a:r>
              <a:t>How to get memory safety?</a:t>
            </a:r>
          </a:p>
        </p:txBody>
      </p:sp>
      <p:sp>
        <p:nvSpPr>
          <p:cNvPr id="402" name="The easiest way to avoid all of these vulnerabilities is to use a memory-safe langua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easiest way to avoid all of these vulnerabilities is to use a memory-safe language</a:t>
            </a:r>
          </a:p>
          <a:p>
            <a:r>
              <a:t>Modern languages are memory safe</a:t>
            </a:r>
          </a:p>
          <a:p>
            <a:pPr lvl="1"/>
            <a:r>
              <a:t>Java, Python, C#, Ruby</a:t>
            </a:r>
          </a:p>
          <a:p>
            <a:pPr marL="520880" lvl="1" indent="-208352">
              <a:defRPr sz="2400"/>
            </a:pPr>
            <a:r>
              <a:t>Haskell, Scala, Go, Objective Caml, Rust</a:t>
            </a:r>
          </a:p>
          <a:p>
            <a:r>
              <a:t>In fact, these languages are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type safe, </a:t>
            </a:r>
            <a:r>
              <a:t>which is even better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(more on this shortly)</a:t>
            </a:r>
          </a:p>
        </p:txBody>
      </p:sp>
      <p:pic>
        <p:nvPicPr>
          <p:cNvPr id="403" name="Felthat.jpg" descr="Felth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1117" y="2785137"/>
            <a:ext cx="1546858" cy="1082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430682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build="p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call"/>
          <p:cNvSpPr txBox="1"/>
          <p:nvPr/>
        </p:nvSpPr>
        <p:spPr>
          <a:xfrm rot="19742455">
            <a:off x="45940" y="271687"/>
            <a:ext cx="1484427" cy="77737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t>Recall</a:t>
            </a:r>
          </a:p>
        </p:txBody>
      </p:sp>
      <p:sp>
        <p:nvSpPr>
          <p:cNvPr id="406" name="C and C++ still very popul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6570">
              <a:defRPr sz="6800"/>
            </a:lvl1pPr>
          </a:lstStyle>
          <a:p>
            <a:r>
              <a:t>C and C++ still very popular</a:t>
            </a:r>
          </a:p>
        </p:txBody>
      </p:sp>
      <p:sp>
        <p:nvSpPr>
          <p:cNvPr id="407" name="spectrum.ieee.org/computing/software/the-2016-top-programming-languages"/>
          <p:cNvSpPr txBox="1"/>
          <p:nvPr/>
        </p:nvSpPr>
        <p:spPr>
          <a:xfrm>
            <a:off x="1703660" y="5521909"/>
            <a:ext cx="8517955" cy="33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1800" b="1" u="sng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spectrum.ieee.org/computing/software/the-2016-top-programming-languages</a:t>
            </a:r>
          </a:p>
        </p:txBody>
      </p:sp>
      <p:pic>
        <p:nvPicPr>
          <p:cNvPr id="40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639" y="1586494"/>
            <a:ext cx="6652723" cy="39978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8440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ast ti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Last time</a:t>
            </a:r>
          </a:p>
        </p:txBody>
      </p:sp>
      <p:sp>
        <p:nvSpPr>
          <p:cNvPr id="315" name="More memory attack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Buffer Overflows</a:t>
            </a:r>
          </a:p>
          <a:p>
            <a:r>
              <a:rPr lang="en-US" dirty="0" smtClean="0"/>
              <a:t>Other</a:t>
            </a:r>
            <a:r>
              <a:rPr dirty="0" smtClean="0"/>
              <a:t> </a:t>
            </a:r>
            <a:r>
              <a:rPr dirty="0"/>
              <a:t>memory </a:t>
            </a:r>
            <a:r>
              <a:rPr dirty="0" smtClean="0"/>
              <a:t>attacks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9249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Memory safety for 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safety for C</a:t>
            </a:r>
          </a:p>
        </p:txBody>
      </p:sp>
      <p:sp>
        <p:nvSpPr>
          <p:cNvPr id="411" name="C/C++ are here to sta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59397" indent="-259397" defTabSz="340923">
              <a:spcBef>
                <a:spcPts val="2391"/>
              </a:spcBef>
              <a:defRPr sz="298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C/C++ are here to stay</a:t>
            </a:r>
            <a:r>
              <a:t>. </a:t>
            </a:r>
          </a:p>
          <a:p>
            <a:pPr marL="518796" lvl="1" indent="-259397" defTabSz="340923">
              <a:spcBef>
                <a:spcPts val="844"/>
              </a:spcBef>
              <a:defRPr sz="2822"/>
            </a:pPr>
            <a:r>
              <a:t>You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can</a:t>
            </a:r>
            <a:r>
              <a:t> write memory safe programs with them</a:t>
            </a:r>
          </a:p>
          <a:p>
            <a:pPr marL="518796" lvl="1" indent="-259397" defTabSz="340923">
              <a:spcBef>
                <a:spcPts val="844"/>
              </a:spcBef>
              <a:defRPr sz="2822"/>
            </a:pPr>
            <a:r>
              <a:t>But the language provides no guarantee</a:t>
            </a:r>
          </a:p>
          <a:p>
            <a:pPr marL="259397" indent="-259397" defTabSz="340923">
              <a:spcBef>
                <a:spcPts val="2391"/>
              </a:spcBef>
              <a:defRPr sz="2988"/>
            </a:pPr>
            <a:r>
              <a:t>Compilers could add code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to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check for violations</a:t>
            </a:r>
          </a:p>
          <a:p>
            <a:pPr marL="518796" lvl="1" indent="-259397" defTabSz="340923">
              <a:spcBef>
                <a:spcPts val="844"/>
              </a:spcBef>
              <a:defRPr sz="2822"/>
            </a:pPr>
            <a:r>
              <a:t>Out-of-bounds: immediate failure (Java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ArrayBoundsException)</a:t>
            </a:r>
          </a:p>
          <a:p>
            <a:pPr marL="259397" indent="-259397" defTabSz="340923">
              <a:spcBef>
                <a:spcPts val="2391"/>
              </a:spcBef>
              <a:defRPr sz="2988"/>
            </a:pPr>
            <a:r>
              <a:t>This idea has been around for more than 20 years.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Performance has been the limiting factor.</a:t>
            </a:r>
          </a:p>
          <a:p>
            <a:pPr marL="518796" lvl="1" indent="-259397" defTabSz="340923">
              <a:spcBef>
                <a:spcPts val="844"/>
              </a:spcBef>
              <a:defRPr sz="2822"/>
            </a:pPr>
            <a:r>
              <a:t>Work by Jones and Kelly in 1997 adds 12x overhead</a:t>
            </a:r>
          </a:p>
          <a:p>
            <a:pPr marL="518796" lvl="1" indent="-259397" defTabSz="340923">
              <a:spcBef>
                <a:spcPts val="844"/>
              </a:spcBef>
              <a:defRPr sz="2822"/>
            </a:pPr>
            <a:r>
              <a:t>Valgrind memcheck adds 17x overhead</a:t>
            </a:r>
          </a:p>
        </p:txBody>
      </p:sp>
    </p:spTree>
    <p:extLst>
      <p:ext uri="{BB962C8B-B14F-4D97-AF65-F5344CB8AC3E}">
        <p14:creationId xmlns:p14="http://schemas.microsoft.com/office/powerpoint/2010/main" val="297223537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search progr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 progress</a:t>
            </a:r>
          </a:p>
        </p:txBody>
      </p:sp>
      <p:sp>
        <p:nvSpPr>
          <p:cNvPr id="414" name="CCured (2004), 1.5x slowdow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CCured</a:t>
            </a:r>
            <a:r>
              <a:t> (2004), 1.5x slowdown</a:t>
            </a:r>
          </a:p>
          <a:p>
            <a:pPr lvl="1">
              <a:defRPr sz="3400"/>
            </a:pPr>
            <a:r>
              <a:t>But no checking in libraries</a:t>
            </a:r>
          </a:p>
          <a:p>
            <a:pPr lvl="1">
              <a:defRPr sz="3400"/>
            </a:pPr>
            <a:r>
              <a:t>Compiler rejects many safe programs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Softbound/CETS</a:t>
            </a:r>
            <a:r>
              <a:t> (2010): 2.16x slowdown</a:t>
            </a:r>
          </a:p>
          <a:p>
            <a:pPr lvl="1">
              <a:defRPr sz="3400"/>
            </a:pPr>
            <a:r>
              <a:t>Complete checking, highly flexible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Intel MPX</a:t>
            </a:r>
            <a:r>
              <a:t> hardware (2015 in Linux)</a:t>
            </a:r>
          </a:p>
          <a:p>
            <a:pPr lvl="1">
              <a:defRPr sz="3400"/>
            </a:pPr>
            <a:r>
              <a:t>Hardware support to make checking faster</a:t>
            </a:r>
          </a:p>
        </p:txBody>
      </p:sp>
      <p:pic>
        <p:nvPicPr>
          <p:cNvPr id="415" name="pasted-image.tif" descr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6201" y="3474851"/>
            <a:ext cx="952500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asted-image.tif" descr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6201" y="4793428"/>
            <a:ext cx="952500" cy="884675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cured"/>
          <p:cNvSpPr txBox="1"/>
          <p:nvPr/>
        </p:nvSpPr>
        <p:spPr>
          <a:xfrm>
            <a:off x="7266763" y="2379448"/>
            <a:ext cx="1535274" cy="546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32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ccured</a:t>
            </a:r>
          </a:p>
        </p:txBody>
      </p:sp>
      <p:sp>
        <p:nvSpPr>
          <p:cNvPr id="418" name="https://software.intel.com/en-us/blogs/2013/07/22/intel-memory-protection-extensions-intel-mpx-support-in-the-gnu-toolchain"/>
          <p:cNvSpPr txBox="1"/>
          <p:nvPr/>
        </p:nvSpPr>
        <p:spPr>
          <a:xfrm>
            <a:off x="1918901" y="6052814"/>
            <a:ext cx="5306199" cy="885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>
            <a:lvl1pPr>
              <a:defRPr sz="1800" u="sng"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https://software.intel.com/en-us/blogs/2013/07/22/intel-memory-protection-extensions-intel-mpx-support-in-the-gnu-toolchain</a:t>
            </a:r>
          </a:p>
        </p:txBody>
      </p:sp>
    </p:spTree>
    <p:extLst>
      <p:ext uri="{BB962C8B-B14F-4D97-AF65-F5344CB8AC3E}">
        <p14:creationId xmlns:p14="http://schemas.microsoft.com/office/powerpoint/2010/main" val="25901310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 build="p" animBg="1" advAuto="0"/>
      <p:bldP spid="415" grpId="0" animBg="1" advAuto="0"/>
      <p:bldP spid="416" grpId="0" animBg="1" advAuto="0"/>
      <p:bldP spid="417" grpId="0" animBg="1" advAuto="0"/>
      <p:bldP spid="418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pasted-image.png" descr="pasted-image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86668" y="0"/>
            <a:ext cx="8090297" cy="5331023"/>
          </a:xfrm>
          <a:prstGeom prst="rect">
            <a:avLst/>
          </a:prstGeom>
          <a:ln w="9525">
            <a:round/>
          </a:ln>
        </p:spPr>
      </p:pic>
      <p:sp>
        <p:nvSpPr>
          <p:cNvPr id="423" name="Type Safety"/>
          <p:cNvSpPr txBox="1">
            <a:spLocks noGrp="1"/>
          </p:cNvSpPr>
          <p:nvPr>
            <p:ph type="title"/>
          </p:nvPr>
        </p:nvSpPr>
        <p:spPr>
          <a:xfrm>
            <a:off x="892969" y="5211961"/>
            <a:ext cx="7358063" cy="1000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Type Safety</a:t>
            </a:r>
          </a:p>
        </p:txBody>
      </p:sp>
      <p:sp>
        <p:nvSpPr>
          <p:cNvPr id="424" name="https://a.dilcdn.com/bl/wp-content/uploads/sites/8/2014/02/typewriterfont.jpg"/>
          <p:cNvSpPr txBox="1"/>
          <p:nvPr/>
        </p:nvSpPr>
        <p:spPr>
          <a:xfrm>
            <a:off x="4399454" y="6487994"/>
            <a:ext cx="597143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400"/>
            </a:lvl1pPr>
          </a:lstStyle>
          <a:p>
            <a:r>
              <a:t>https://a.dilcdn.com/bl/wp-content/uploads/sites/8/2014/02/typewriterfont.jpg</a:t>
            </a:r>
          </a:p>
        </p:txBody>
      </p:sp>
    </p:spTree>
    <p:extLst>
      <p:ext uri="{BB962C8B-B14F-4D97-AF65-F5344CB8AC3E}">
        <p14:creationId xmlns:p14="http://schemas.microsoft.com/office/powerpoint/2010/main" val="111843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ype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 safety</a:t>
            </a:r>
          </a:p>
        </p:txBody>
      </p:sp>
      <p:sp>
        <p:nvSpPr>
          <p:cNvPr id="427" name="Each object is ascribed a type (int, pointer to int, pointer to function), and…"/>
          <p:cNvSpPr txBox="1">
            <a:spLocks noGrp="1"/>
          </p:cNvSpPr>
          <p:nvPr>
            <p:ph type="body" sz="half" idx="1"/>
          </p:nvPr>
        </p:nvSpPr>
        <p:spPr>
          <a:xfrm>
            <a:off x="669727" y="1830586"/>
            <a:ext cx="7804547" cy="312185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96902" indent="-296902" defTabSz="390213">
              <a:spcBef>
                <a:spcPts val="2742"/>
              </a:spcBef>
              <a:defRPr sz="3420"/>
            </a:pPr>
            <a:r>
              <a:t>Each object is ascribed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type</a:t>
            </a:r>
            <a:r>
              <a:t> (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int</a:t>
            </a:r>
            <a:r>
              <a:t>, pointer to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int</a:t>
            </a:r>
            <a:r>
              <a:t>, pointer to function), and</a:t>
            </a:r>
          </a:p>
          <a:p>
            <a:pPr marL="296902" indent="-296902" defTabSz="390213">
              <a:spcBef>
                <a:spcPts val="2742"/>
              </a:spcBef>
              <a:defRPr sz="3420"/>
            </a:pPr>
            <a:r>
              <a:t>Operations on the object are always </a:t>
            </a:r>
            <a:r>
              <a:rPr i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compatible</a:t>
            </a:r>
            <a:r>
              <a:t> with the object’s type</a:t>
            </a:r>
          </a:p>
          <a:p>
            <a:pPr marL="593803" lvl="1" indent="-296902" defTabSz="390213">
              <a:spcBef>
                <a:spcPts val="984"/>
              </a:spcBef>
              <a:defRPr sz="3230"/>
            </a:pPr>
            <a:r>
              <a:t>Type safe programs do not “go wrong” at run-time</a:t>
            </a:r>
          </a:p>
          <a:p>
            <a:pPr marL="296902" indent="-296902" defTabSz="390213">
              <a:spcBef>
                <a:spcPts val="2742"/>
              </a:spcBef>
              <a:defRPr sz="342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Type safety </a:t>
            </a:r>
            <a:r>
              <a:t>is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stronger </a:t>
            </a:r>
            <a:r>
              <a:t>than memory safety</a:t>
            </a:r>
          </a:p>
        </p:txBody>
      </p:sp>
      <p:sp>
        <p:nvSpPr>
          <p:cNvPr id="428" name="int (*cmp)(char*,char*);…"/>
          <p:cNvSpPr txBox="1"/>
          <p:nvPr/>
        </p:nvSpPr>
        <p:spPr>
          <a:xfrm>
            <a:off x="1979234" y="4258604"/>
            <a:ext cx="5185532" cy="313186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(*</a:t>
            </a:r>
            <a:r>
              <a:rPr dirty="0" err="1"/>
              <a:t>cmp</a:t>
            </a:r>
            <a:r>
              <a:rPr dirty="0"/>
              <a:t>)(char*,char*);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int</a:t>
            </a:r>
            <a:r>
              <a:rPr dirty="0"/>
              <a:t> *p = (</a:t>
            </a:r>
            <a:r>
              <a:rPr dirty="0" err="1"/>
              <a:t>int</a:t>
            </a:r>
            <a:r>
              <a:rPr dirty="0"/>
              <a:t>*)</a:t>
            </a:r>
            <a:r>
              <a:rPr dirty="0" err="1"/>
              <a:t>malloc</a:t>
            </a:r>
            <a:r>
              <a:rPr dirty="0"/>
              <a:t>(</a:t>
            </a:r>
            <a:r>
              <a:rPr dirty="0" err="1"/>
              <a:t>sizeof</a:t>
            </a:r>
            <a:r>
              <a:rPr dirty="0"/>
              <a:t>(</a:t>
            </a:r>
            <a:r>
              <a:rPr dirty="0" err="1"/>
              <a:t>int</a:t>
            </a:r>
            <a:r>
              <a:rPr dirty="0"/>
              <a:t>));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*p = 1;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/>
              <a:t>cmp</a:t>
            </a:r>
            <a:r>
              <a:rPr dirty="0"/>
              <a:t> = (</a:t>
            </a:r>
            <a:r>
              <a:rPr dirty="0" err="1"/>
              <a:t>int</a:t>
            </a:r>
            <a:r>
              <a:rPr dirty="0"/>
              <a:t> (*)(char*,char*))p;</a:t>
            </a:r>
          </a:p>
          <a:p>
            <a:pPr defTabSz="321457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rPr dirty="0" err="1" smtClean="0"/>
              <a:t>cmp</a:t>
            </a:r>
            <a:r>
              <a:rPr dirty="0" smtClean="0"/>
              <a:t>(</a:t>
            </a:r>
            <a:r>
              <a:rPr lang="en-US" dirty="0" smtClean="0"/>
              <a:t>"</a:t>
            </a:r>
            <a:r>
              <a:rPr dirty="0" err="1" smtClean="0"/>
              <a:t>hello</a:t>
            </a:r>
            <a:r>
              <a:rPr lang="en-US" dirty="0" err="1" smtClean="0"/>
              <a:t>"</a:t>
            </a:r>
            <a:r>
              <a:rPr dirty="0" err="1" smtClean="0"/>
              <a:t>,</a:t>
            </a:r>
            <a:r>
              <a:rPr lang="en-US" dirty="0" err="1" smtClean="0"/>
              <a:t>"</a:t>
            </a:r>
            <a:r>
              <a:rPr dirty="0" err="1" smtClean="0"/>
              <a:t>bye</a:t>
            </a:r>
            <a:r>
              <a:rPr lang="en-US" dirty="0" smtClean="0"/>
              <a:t>"</a:t>
            </a:r>
            <a:r>
              <a:rPr dirty="0" smtClean="0"/>
              <a:t>); </a:t>
            </a:r>
            <a:r>
              <a:rPr i="1" dirty="0">
                <a:solidFill>
                  <a:schemeClr val="accent5"/>
                </a:solidFill>
              </a:rPr>
              <a:t>// crash!</a:t>
            </a:r>
          </a:p>
        </p:txBody>
      </p:sp>
      <p:sp>
        <p:nvSpPr>
          <p:cNvPr id="429" name="Memory safe,…"/>
          <p:cNvSpPr/>
          <p:nvPr/>
        </p:nvSpPr>
        <p:spPr>
          <a:xfrm>
            <a:off x="6125766" y="5493802"/>
            <a:ext cx="2893219" cy="886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96" y="0"/>
                </a:moveTo>
                <a:cubicBezTo>
                  <a:pt x="5405" y="0"/>
                  <a:pt x="5250" y="487"/>
                  <a:pt x="5250" y="1088"/>
                </a:cubicBezTo>
                <a:lnTo>
                  <a:pt x="5250" y="13503"/>
                </a:lnTo>
                <a:lnTo>
                  <a:pt x="0" y="15685"/>
                </a:lnTo>
                <a:lnTo>
                  <a:pt x="5250" y="17861"/>
                </a:lnTo>
                <a:lnTo>
                  <a:pt x="5250" y="20512"/>
                </a:lnTo>
                <a:cubicBezTo>
                  <a:pt x="5250" y="21113"/>
                  <a:pt x="5405" y="21600"/>
                  <a:pt x="5596" y="21600"/>
                </a:cubicBezTo>
                <a:lnTo>
                  <a:pt x="21254" y="21600"/>
                </a:lnTo>
                <a:cubicBezTo>
                  <a:pt x="21445" y="21600"/>
                  <a:pt x="21600" y="21113"/>
                  <a:pt x="21600" y="20512"/>
                </a:cubicBezTo>
                <a:lnTo>
                  <a:pt x="21600" y="1088"/>
                </a:lnTo>
                <a:cubicBezTo>
                  <a:pt x="21600" y="487"/>
                  <a:pt x="21445" y="0"/>
                  <a:pt x="21254" y="0"/>
                </a:cubicBezTo>
                <a:lnTo>
                  <a:pt x="5596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/>
          <a:lstStyle/>
          <a:p>
            <a:pPr>
              <a:defRPr sz="3400">
                <a:solidFill>
                  <a:srgbClr val="FFFFFF"/>
                </a:solidFill>
              </a:defRPr>
            </a:pPr>
            <a:r>
              <a:rPr lang="en-US" sz="2200" dirty="0"/>
              <a:t>         </a:t>
            </a:r>
            <a:r>
              <a:rPr sz="2200" dirty="0"/>
              <a:t>Memory safe,</a:t>
            </a:r>
          </a:p>
          <a:p>
            <a:pPr>
              <a:defRPr sz="3400">
                <a:solidFill>
                  <a:srgbClr val="FFFFFF"/>
                </a:solidFill>
              </a:defRPr>
            </a:pPr>
            <a:r>
              <a:rPr lang="en-US" sz="2200" dirty="0"/>
              <a:t>         </a:t>
            </a:r>
            <a:r>
              <a:rPr sz="2200" dirty="0"/>
              <a:t>NOT type safe</a:t>
            </a:r>
          </a:p>
        </p:txBody>
      </p:sp>
    </p:spTree>
    <p:extLst>
      <p:ext uri="{BB962C8B-B14F-4D97-AF65-F5344CB8AC3E}">
        <p14:creationId xmlns:p14="http://schemas.microsoft.com/office/powerpoint/2010/main" val="21367231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 bldLvl="5" animBg="1" advAuto="0"/>
      <p:bldP spid="428" grpId="0" build="p" bldLvl="5" animBg="1" advAuto="0"/>
      <p:bldP spid="42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Aside: Dynamic Typ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Aside: Dynamic Typing</a:t>
            </a:r>
          </a:p>
        </p:txBody>
      </p:sp>
      <p:sp>
        <p:nvSpPr>
          <p:cNvPr id="432" name="Dynamically typed languag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96902" indent="-296902" defTabSz="390213">
              <a:spcBef>
                <a:spcPts val="2742"/>
              </a:spcBef>
              <a:defRPr sz="3420"/>
            </a:pPr>
            <a:r>
              <a:rPr dirty="0"/>
              <a:t>Dynamically typed languages</a:t>
            </a:r>
          </a:p>
          <a:p>
            <a:pPr marL="593803" lvl="1" indent="-296902" defTabSz="390213">
              <a:spcBef>
                <a:spcPts val="984"/>
              </a:spcBef>
              <a:defRPr sz="3230"/>
            </a:pPr>
            <a:r>
              <a:rPr dirty="0"/>
              <a:t>Don’t require type declaration</a:t>
            </a:r>
          </a:p>
          <a:p>
            <a:pPr marL="593803" lvl="1" indent="-296902" defTabSz="390213">
              <a:spcBef>
                <a:spcPts val="984"/>
              </a:spcBef>
              <a:defRPr sz="3230"/>
            </a:pPr>
            <a:r>
              <a:rPr dirty="0"/>
              <a:t>e.g., Ruby and </a:t>
            </a:r>
            <a:r>
              <a:rPr dirty="0" smtClean="0"/>
              <a:t>Python</a:t>
            </a:r>
            <a:r>
              <a:rPr lang="en-US" dirty="0" smtClean="0"/>
              <a:t> (typically interpreted languages)</a:t>
            </a:r>
            <a:endParaRPr dirty="0"/>
          </a:p>
          <a:p>
            <a:pPr marL="593803" lvl="1" indent="-296902" defTabSz="390213">
              <a:spcBef>
                <a:spcPts val="984"/>
              </a:spcBef>
              <a:defRPr sz="3230"/>
            </a:pPr>
            <a:r>
              <a:rPr dirty="0"/>
              <a:t>Can be viewed as type </a:t>
            </a:r>
            <a:r>
              <a:rPr dirty="0" smtClean="0"/>
              <a:t>safe</a:t>
            </a:r>
            <a:endParaRPr lang="en-US" dirty="0" smtClean="0"/>
          </a:p>
          <a:p>
            <a:pPr marL="593803" lvl="1" indent="-296902" defTabSz="390213">
              <a:spcBef>
                <a:spcPts val="984"/>
              </a:spcBef>
              <a:defRPr sz="3230"/>
            </a:pPr>
            <a:r>
              <a:rPr lang="en-US" dirty="0" smtClean="0"/>
              <a:t>Type-checking is done </a:t>
            </a:r>
            <a:r>
              <a:rPr dirty="0" smtClean="0"/>
              <a:t>at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runtime</a:t>
            </a:r>
            <a:r>
              <a:rPr dirty="0"/>
              <a:t> not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compile time!</a:t>
            </a:r>
          </a:p>
        </p:txBody>
      </p:sp>
    </p:spTree>
    <p:extLst>
      <p:ext uri="{BB962C8B-B14F-4D97-AF65-F5344CB8AC3E}">
        <p14:creationId xmlns:p14="http://schemas.microsoft.com/office/powerpoint/2010/main" val="63576790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ypes for Secur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for Security</a:t>
            </a:r>
          </a:p>
        </p:txBody>
      </p:sp>
      <p:sp>
        <p:nvSpPr>
          <p:cNvPr id="441" name="Use types to enforce security property invariants…"/>
          <p:cNvSpPr txBox="1">
            <a:spLocks noGrp="1"/>
          </p:cNvSpPr>
          <p:nvPr>
            <p:ph type="body" sz="half" idx="1"/>
          </p:nvPr>
        </p:nvSpPr>
        <p:spPr>
          <a:xfrm>
            <a:off x="669727" y="1830586"/>
            <a:ext cx="7804547" cy="268044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t>Use types to enforce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security property</a:t>
            </a:r>
            <a:r>
              <a:t> invariants</a:t>
            </a:r>
          </a:p>
          <a:p>
            <a:pPr lvl="1"/>
            <a:r>
              <a:t>Invariants about data’s privacy and integrity</a:t>
            </a:r>
          </a:p>
          <a:p>
            <a:pPr lvl="1"/>
            <a:r>
              <a:t>Enforced by the type checker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Example</a:t>
            </a:r>
            <a:r>
              <a:t>: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Java with Information Flow (JIF)</a:t>
            </a:r>
          </a:p>
        </p:txBody>
      </p:sp>
      <p:sp>
        <p:nvSpPr>
          <p:cNvPr id="442" name="int{Alice, Bob} x;…"/>
          <p:cNvSpPr txBox="1"/>
          <p:nvPr/>
        </p:nvSpPr>
        <p:spPr>
          <a:xfrm>
            <a:off x="1933017" y="4072716"/>
            <a:ext cx="5277967" cy="23624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int{Alice, Bob} x;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int{Alice, Bob, Chuck} y;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x = y; </a:t>
            </a:r>
            <a:r>
              <a:rPr i="1">
                <a:solidFill>
                  <a:schemeClr val="accent2"/>
                </a:solidFill>
              </a:rPr>
              <a:t>//OK: policy on x is stronger</a:t>
            </a:r>
          </a:p>
          <a:p>
            <a:pPr algn="l">
              <a:defRPr sz="2500">
                <a:latin typeface="Courier"/>
                <a:ea typeface="Courier"/>
                <a:cs typeface="Courier"/>
                <a:sym typeface="Courier"/>
              </a:defRPr>
            </a:pPr>
            <a:r>
              <a:t>y = x; </a:t>
            </a:r>
            <a:r>
              <a:rPr i="1">
                <a:solidFill>
                  <a:schemeClr val="accent5"/>
                </a:solidFill>
              </a:rPr>
              <a:t>//BAD: policy on y is weaker</a:t>
            </a:r>
          </a:p>
        </p:txBody>
      </p:sp>
      <p:sp>
        <p:nvSpPr>
          <p:cNvPr id="443" name="http://www.cs.cornell.edu/jif"/>
          <p:cNvSpPr txBox="1"/>
          <p:nvPr/>
        </p:nvSpPr>
        <p:spPr>
          <a:xfrm>
            <a:off x="3332559" y="6309278"/>
            <a:ext cx="3398797" cy="392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>
              <a:defRPr sz="22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http://www.cs.cornell.edu/jif</a:t>
            </a:r>
          </a:p>
        </p:txBody>
      </p:sp>
      <p:pic>
        <p:nvPicPr>
          <p:cNvPr id="444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5851" y="4946897"/>
            <a:ext cx="1396985" cy="53579"/>
          </a:xfrm>
          <a:prstGeom prst="rect">
            <a:avLst/>
          </a:prstGeom>
        </p:spPr>
      </p:pic>
      <p:pic>
        <p:nvPicPr>
          <p:cNvPr id="446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60132" y="5227138"/>
            <a:ext cx="2322770" cy="53579"/>
          </a:xfrm>
          <a:prstGeom prst="rect">
            <a:avLst/>
          </a:prstGeom>
        </p:spPr>
      </p:pic>
      <p:sp>
        <p:nvSpPr>
          <p:cNvPr id="448" name="Types have security labels that govern information flow"/>
          <p:cNvSpPr txBox="1"/>
          <p:nvPr/>
        </p:nvSpPr>
        <p:spPr>
          <a:xfrm>
            <a:off x="7296982" y="4211215"/>
            <a:ext cx="1698393" cy="208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algn="l">
              <a:defRPr sz="2200">
                <a:solidFill>
                  <a:schemeClr val="accent1"/>
                </a:solidFill>
              </a:defRPr>
            </a:pPr>
            <a:r>
              <a:t>Types have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security labels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that govern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information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4953697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 build="p" animBg="1" advAuto="0"/>
      <p:bldP spid="442" grpId="0" build="p" bldLvl="5" animBg="1" advAuto="0"/>
      <p:bldP spid="443" grpId="0" animBg="1" advAuto="0"/>
      <p:bldP spid="444" grpId="0" animBg="1" advAuto="0"/>
      <p:bldP spid="446" grpId="0" animBg="1" advAuto="0"/>
      <p:bldP spid="448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Why not type safe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not type safety?</a:t>
            </a:r>
          </a:p>
        </p:txBody>
      </p:sp>
      <p:sp>
        <p:nvSpPr>
          <p:cNvPr id="453" name="C/C++ often chosen for performance reas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40646" indent="-240646" defTabSz="316278">
              <a:spcBef>
                <a:spcPts val="2250"/>
              </a:spcBef>
              <a:defRPr sz="2772"/>
            </a:pPr>
            <a:r>
              <a:t>C/C++ often chosen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for performance</a:t>
            </a:r>
            <a:r>
              <a:t> reasons</a:t>
            </a:r>
          </a:p>
          <a:p>
            <a:pPr marL="481292" lvl="1" indent="-240646" defTabSz="316278">
              <a:spcBef>
                <a:spcPts val="773"/>
              </a:spcBef>
              <a:defRPr sz="2772"/>
            </a:pPr>
            <a:r>
              <a:t>Manual memory management</a:t>
            </a:r>
          </a:p>
          <a:p>
            <a:pPr marL="481292" lvl="1" indent="-240646" defTabSz="316278">
              <a:spcBef>
                <a:spcPts val="773"/>
              </a:spcBef>
              <a:defRPr sz="2772"/>
            </a:pPr>
            <a:r>
              <a:t>Tight control over object layouts</a:t>
            </a:r>
          </a:p>
          <a:p>
            <a:pPr marL="481292" lvl="1" indent="-240646" defTabSz="316278">
              <a:spcBef>
                <a:spcPts val="773"/>
              </a:spcBef>
              <a:defRPr sz="2772"/>
            </a:pPr>
            <a:r>
              <a:t>Interaction with low-level hardware</a:t>
            </a:r>
          </a:p>
          <a:p>
            <a:pPr marL="240646" indent="-240646" defTabSz="316278">
              <a:spcBef>
                <a:spcPts val="2250"/>
              </a:spcBef>
              <a:defRPr sz="277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Enforcement </a:t>
            </a:r>
            <a:r>
              <a:t>of type safety is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typically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expensive</a:t>
            </a:r>
          </a:p>
          <a:p>
            <a:pPr marL="481292" lvl="1" indent="-240646" defTabSz="316278">
              <a:spcBef>
                <a:spcPts val="773"/>
              </a:spcBef>
              <a:defRPr sz="2772"/>
            </a:pP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Garbage collection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avoids temporal violations</a:t>
            </a:r>
          </a:p>
          <a:p>
            <a:pPr marL="721939" lvl="2" indent="-240646" defTabSz="316278">
              <a:spcBef>
                <a:spcPts val="773"/>
              </a:spcBef>
              <a:defRPr sz="2772"/>
            </a:pPr>
            <a:r>
              <a:t>Can be as fast as malloc/free, often uses much more memory</a:t>
            </a:r>
          </a:p>
          <a:p>
            <a:pPr marL="481292" lvl="1" indent="-240646" defTabSz="316278">
              <a:spcBef>
                <a:spcPts val="773"/>
              </a:spcBef>
              <a:defRPr sz="2772"/>
            </a:pP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Bounds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and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null-pointer checks</a:t>
            </a:r>
            <a:r>
              <a:t> avoid spatial violations </a:t>
            </a:r>
          </a:p>
          <a:p>
            <a:pPr marL="481292" lvl="1" indent="-240646" defTabSz="316278">
              <a:spcBef>
                <a:spcPts val="773"/>
              </a:spcBef>
              <a:defRPr sz="2772"/>
            </a:pP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Hiding</a:t>
            </a:r>
            <a:r>
              <a:t>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representation</a:t>
            </a:r>
            <a:r>
              <a:t> may </a:t>
            </a:r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inhibit optimization</a:t>
            </a:r>
            <a:endParaRPr>
              <a:solidFill>
                <a:schemeClr val="accent1"/>
              </a:solidFill>
            </a:endParaRPr>
          </a:p>
          <a:p>
            <a:pPr marL="721939" lvl="2" indent="-240646" defTabSz="316278">
              <a:spcBef>
                <a:spcPts val="773"/>
              </a:spcBef>
              <a:defRPr sz="2772"/>
            </a:pPr>
            <a:r>
              <a:t>Many C-style casts, pointer arithmetic, &amp; operator, not allowed</a:t>
            </a:r>
          </a:p>
        </p:txBody>
      </p:sp>
    </p:spTree>
    <p:extLst>
      <p:ext uri="{BB962C8B-B14F-4D97-AF65-F5344CB8AC3E}">
        <p14:creationId xmlns:p14="http://schemas.microsoft.com/office/powerpoint/2010/main" val="326497902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0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A new hop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new hope?</a:t>
            </a:r>
          </a:p>
        </p:txBody>
      </p:sp>
      <p:sp>
        <p:nvSpPr>
          <p:cNvPr id="456" name="Many applications do not need C/C++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Many applications do not need C/C++</a:t>
            </a:r>
          </a:p>
          <a:p>
            <a:pPr lvl="1">
              <a:defRPr sz="3400"/>
            </a:pPr>
            <a:r>
              <a:t>Or the risks that come with it</a:t>
            </a:r>
          </a:p>
          <a:p>
            <a:r>
              <a:t>New languages aim to provide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similar features</a:t>
            </a:r>
            <a:r>
              <a:t> to C/C++ while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remaining type safe</a:t>
            </a:r>
          </a:p>
          <a:p>
            <a:pPr lvl="1">
              <a:defRPr sz="3400"/>
            </a:pPr>
            <a:r>
              <a:t>Google’s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Go</a:t>
            </a:r>
            <a:r>
              <a:t>,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Mozilla’s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Rust</a:t>
            </a:r>
            <a:r>
              <a:t>, Apple’s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Swift</a:t>
            </a:r>
          </a:p>
        </p:txBody>
      </p:sp>
    </p:spTree>
    <p:extLst>
      <p:ext uri="{BB962C8B-B14F-4D97-AF65-F5344CB8AC3E}">
        <p14:creationId xmlns:p14="http://schemas.microsoft.com/office/powerpoint/2010/main" val="17344325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6">
                                            <p:txEl>
                                              <p:charRg st="191" end="1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o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</a:t>
            </a:r>
          </a:p>
        </p:txBody>
      </p:sp>
      <p:sp>
        <p:nvSpPr>
          <p:cNvPr id="318" name="More on principled defenses, the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</a:t>
            </a:r>
            <a:r>
              <a:rPr dirty="0" smtClean="0"/>
              <a:t>rincipled defenses</a:t>
            </a:r>
            <a:endParaRPr dirty="0"/>
          </a:p>
          <a:p>
            <a:r>
              <a:rPr dirty="0"/>
              <a:t>Avoiding exploitation</a:t>
            </a:r>
          </a:p>
          <a:p>
            <a:pPr lvl="1"/>
            <a:r>
              <a:rPr dirty="0"/>
              <a:t>Memory violations possible but not harmful</a:t>
            </a:r>
          </a:p>
        </p:txBody>
      </p:sp>
    </p:spTree>
    <p:extLst>
      <p:ext uri="{BB962C8B-B14F-4D97-AF65-F5344CB8AC3E}">
        <p14:creationId xmlns:p14="http://schemas.microsoft.com/office/powerpoint/2010/main" val="2504111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me to switch ha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 to switch hats</a:t>
            </a:r>
          </a:p>
        </p:txBody>
      </p:sp>
      <p:pic>
        <p:nvPicPr>
          <p:cNvPr id="598" name="Felthat.jpg" descr="Felth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763" y="3617743"/>
            <a:ext cx="1546859" cy="108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roduct_2011.jpg" descr="product_20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407" y="2157457"/>
            <a:ext cx="1294921" cy="1294921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We have seen many styles of attack"/>
          <p:cNvSpPr/>
          <p:nvPr/>
        </p:nvSpPr>
        <p:spPr>
          <a:xfrm>
            <a:off x="2547482" y="2661008"/>
            <a:ext cx="5734755" cy="489157"/>
          </a:xfrm>
          <a:prstGeom prst="roundRect">
            <a:avLst>
              <a:gd name="adj" fmla="val 2738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/>
          <a:lstStyle>
            <a:lvl1pPr algn="l">
              <a:spcBef>
                <a:spcPts val="4200"/>
              </a:spcBef>
              <a:defRPr sz="34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 have seen many styles of attack</a:t>
            </a:r>
          </a:p>
        </p:txBody>
      </p:sp>
      <p:sp>
        <p:nvSpPr>
          <p:cNvPr id="601" name="How can we defend against them?"/>
          <p:cNvSpPr/>
          <p:nvPr/>
        </p:nvSpPr>
        <p:spPr>
          <a:xfrm>
            <a:off x="2549530" y="3914564"/>
            <a:ext cx="5348348" cy="489157"/>
          </a:xfrm>
          <a:prstGeom prst="roundRect">
            <a:avLst>
              <a:gd name="adj" fmla="val 2625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8" tIns="26788" rIns="26788" bIns="26788" anchor="ctr"/>
          <a:lstStyle>
            <a:lvl1pPr algn="l">
              <a:spcBef>
                <a:spcPts val="4200"/>
              </a:spcBef>
              <a:defRPr sz="3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we defend against them?</a:t>
            </a:r>
          </a:p>
        </p:txBody>
      </p:sp>
    </p:spTree>
    <p:extLst>
      <p:ext uri="{BB962C8B-B14F-4D97-AF65-F5344CB8AC3E}">
        <p14:creationId xmlns:p14="http://schemas.microsoft.com/office/powerpoint/2010/main" val="292915202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0" animBg="1" advAuto="0"/>
      <p:bldP spid="599" grpId="0" animBg="1" advAuto="0"/>
      <p:bldP spid="600" grpId="0" animBg="1" advAuto="0"/>
      <p:bldP spid="60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112" b="41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04" name="Defen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Defenses</a:t>
            </a:r>
          </a:p>
        </p:txBody>
      </p:sp>
      <p:sp>
        <p:nvSpPr>
          <p:cNvPr id="605" name="Against memory and buffer attack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Against memory and buffer attacks</a:t>
            </a:r>
          </a:p>
        </p:txBody>
      </p:sp>
      <p:sp>
        <p:nvSpPr>
          <p:cNvPr id="606" name="http://www.full-stop.net/wp-content/uploads/2012/05/Great-wall-of-china.jpeg"/>
          <p:cNvSpPr txBox="1"/>
          <p:nvPr/>
        </p:nvSpPr>
        <p:spPr>
          <a:xfrm>
            <a:off x="4749165" y="6557943"/>
            <a:ext cx="5953550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http://www.full-stop.net/wp-content/uploads/2012/05/Great-wall-of-china.jpeg</a:t>
            </a:r>
          </a:p>
        </p:txBody>
      </p:sp>
    </p:spTree>
    <p:extLst>
      <p:ext uri="{BB962C8B-B14F-4D97-AF65-F5344CB8AC3E}">
        <p14:creationId xmlns:p14="http://schemas.microsoft.com/office/powerpoint/2010/main" val="4294103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tepping ba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Stepping back</a:t>
            </a:r>
          </a:p>
        </p:txBody>
      </p:sp>
      <p:sp>
        <p:nvSpPr>
          <p:cNvPr id="609" name="What do these attacks have in common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 these attacks have in common?</a:t>
            </a:r>
          </a:p>
          <a:p>
            <a:pPr marL="115725" indent="-115725">
              <a:buSzPct val="100000"/>
              <a:buAutoNum type="arabicPeriod"/>
            </a:pPr>
            <a:r>
              <a:t> The attacker is able to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control some data</a:t>
            </a:r>
            <a:r>
              <a:t> that is used by the program</a:t>
            </a:r>
          </a:p>
          <a:p>
            <a:pPr marL="115725" indent="-115725">
              <a:buSzPct val="100000"/>
              <a:buAutoNum type="arabicPeriod"/>
            </a:pPr>
            <a:r>
              <a:t> The use of that data permits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unintentional access to some memory area</a:t>
            </a:r>
            <a:r>
              <a:t> in the program</a:t>
            </a:r>
          </a:p>
          <a:p>
            <a:pPr lvl="1"/>
            <a:r>
              <a:t>Past a buffer</a:t>
            </a:r>
          </a:p>
          <a:p>
            <a:pPr lvl="1"/>
            <a:r>
              <a:t>To arbitrary positions on the stack / in the heap</a:t>
            </a:r>
          </a:p>
        </p:txBody>
      </p:sp>
    </p:spTree>
    <p:extLst>
      <p:ext uri="{BB962C8B-B14F-4D97-AF65-F5344CB8AC3E}">
        <p14:creationId xmlns:p14="http://schemas.microsoft.com/office/powerpoint/2010/main" val="326141389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0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612" name="Memory safety and type safe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62523" indent="-262523" defTabSz="345030">
              <a:spcBef>
                <a:spcPts val="2461"/>
              </a:spcBef>
              <a:defRPr sz="3024" b="1">
                <a:latin typeface="Helvetica"/>
                <a:ea typeface="Helvetica"/>
                <a:cs typeface="Helvetica"/>
                <a:sym typeface="Helvetica"/>
              </a:defRPr>
            </a:pPr>
            <a:r>
              <a:t>Memory safety and type safety</a:t>
            </a:r>
          </a:p>
          <a:p>
            <a:pPr marL="525046" lvl="1" indent="-262523" defTabSz="345030">
              <a:spcBef>
                <a:spcPts val="844"/>
              </a:spcBef>
              <a:defRPr sz="3024"/>
            </a:pPr>
            <a:r>
              <a:t>Properties that, if satisfied, ensure an application is immune to memory attacks</a:t>
            </a:r>
          </a:p>
          <a:p>
            <a:pPr marL="262523" indent="-262523" defTabSz="345030">
              <a:spcBef>
                <a:spcPts val="2461"/>
              </a:spcBef>
              <a:defRPr sz="3024"/>
            </a:pPr>
            <a:r>
              <a:t>Automatic defenses</a:t>
            </a:r>
          </a:p>
          <a:p>
            <a:pPr marL="437538" lvl="1" indent="-175015" defTabSz="345030">
              <a:spcBef>
                <a:spcPts val="844"/>
              </a:spcBef>
              <a:defRPr sz="3024"/>
            </a:pPr>
            <a:r>
              <a:t>Stack canaries</a:t>
            </a:r>
          </a:p>
          <a:p>
            <a:pPr marL="525046" lvl="1" indent="-262523" defTabSz="345030">
              <a:spcBef>
                <a:spcPts val="844"/>
              </a:spcBef>
              <a:defRPr sz="3024"/>
            </a:pPr>
            <a:r>
              <a:t>Address space layout randomization (ASLR)</a:t>
            </a:r>
          </a:p>
          <a:p>
            <a:pPr marL="262523" indent="-262523" defTabSz="345030">
              <a:spcBef>
                <a:spcPts val="2461"/>
              </a:spcBef>
              <a:defRPr sz="3024"/>
            </a:pPr>
            <a:r>
              <a:t>Return-oriented programming (ROP) attack</a:t>
            </a:r>
          </a:p>
          <a:p>
            <a:pPr marL="525046" lvl="1" indent="-262523" defTabSz="345030">
              <a:spcBef>
                <a:spcPts val="844"/>
              </a:spcBef>
              <a:defRPr sz="3024"/>
            </a:pPr>
            <a:r>
              <a:t>How Control Flow Integrity (CFI) can defeat it</a:t>
            </a:r>
          </a:p>
          <a:p>
            <a:pPr marL="262523" indent="-262523" defTabSz="345030">
              <a:spcBef>
                <a:spcPts val="2461"/>
              </a:spcBef>
              <a:defRPr sz="3024"/>
            </a:pPr>
            <a:r>
              <a:t>Secure coding</a:t>
            </a:r>
          </a:p>
        </p:txBody>
      </p:sp>
    </p:spTree>
    <p:extLst>
      <p:ext uri="{BB962C8B-B14F-4D97-AF65-F5344CB8AC3E}">
        <p14:creationId xmlns:p14="http://schemas.microsoft.com/office/powerpoint/2010/main" val="403854981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" grpId="0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asted-image.png" descr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229" r="32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15" name="Memory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Memory Safety</a:t>
            </a:r>
          </a:p>
        </p:txBody>
      </p:sp>
      <p:sp>
        <p:nvSpPr>
          <p:cNvPr id="616" name="https://diarrheapolice.files.wordpress.com/2015/08/elephant-bicycle-never-forget.png?w=590&amp;h=334"/>
          <p:cNvSpPr txBox="1"/>
          <p:nvPr/>
        </p:nvSpPr>
        <p:spPr>
          <a:xfrm>
            <a:off x="3238044" y="6557943"/>
            <a:ext cx="7579571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https://diarrheapolice.files.wordpress.com/2015/08/elephant-bicycle-never-forget.png?w=590&amp;h=334</a:t>
            </a:r>
          </a:p>
        </p:txBody>
      </p:sp>
    </p:spTree>
    <p:extLst>
      <p:ext uri="{BB962C8B-B14F-4D97-AF65-F5344CB8AC3E}">
        <p14:creationId xmlns:p14="http://schemas.microsoft.com/office/powerpoint/2010/main" val="2243036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What is memory safe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memory safety?</a:t>
            </a:r>
          </a:p>
        </p:txBody>
      </p:sp>
      <p:sp>
        <p:nvSpPr>
          <p:cNvPr id="619" name="A memory safe program execu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A memory safe program execution:</a:t>
            </a:r>
          </a:p>
          <a:p>
            <a:pPr marL="526021" indent="-526021">
              <a:buSzPct val="100000"/>
              <a:buAutoNum type="arabicPeriod"/>
            </a:pPr>
            <a:r>
              <a:rPr dirty="0"/>
              <a:t>Only creates pointers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through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standard means</a:t>
            </a:r>
          </a:p>
          <a:p>
            <a:pPr marL="520880" lvl="1" indent="-208352">
              <a:defRPr sz="2400"/>
            </a:pPr>
            <a:r>
              <a:rPr dirty="0">
                <a:latin typeface="Courier"/>
                <a:ea typeface="Courier"/>
                <a:cs typeface="Courier"/>
                <a:sym typeface="Courier"/>
              </a:rPr>
              <a:t>p = </a:t>
            </a:r>
            <a:r>
              <a:rPr dirty="0" err="1">
                <a:latin typeface="Courier"/>
                <a:ea typeface="Courier"/>
                <a:cs typeface="Courier"/>
                <a:sym typeface="Courier"/>
              </a:rPr>
              <a:t>malloc</a:t>
            </a:r>
            <a:r>
              <a:rPr dirty="0" smtClean="0">
                <a:latin typeface="Courier"/>
                <a:ea typeface="Courier"/>
                <a:cs typeface="Courier"/>
                <a:sym typeface="Courier"/>
              </a:rPr>
              <a:t>(</a:t>
            </a:r>
            <a:r>
              <a:rPr lang="en-US" dirty="0" smtClean="0">
                <a:latin typeface="Courier"/>
                <a:ea typeface="Courier"/>
                <a:cs typeface="Courier"/>
                <a:sym typeface="Courier"/>
              </a:rPr>
              <a:t>...</a:t>
            </a:r>
            <a:r>
              <a:rPr dirty="0" smtClean="0">
                <a:latin typeface="Courier"/>
                <a:ea typeface="Courier"/>
                <a:cs typeface="Courier"/>
                <a:sym typeface="Courier"/>
              </a:rPr>
              <a:t>)</a:t>
            </a:r>
            <a:r>
              <a:rPr dirty="0" smtClean="0"/>
              <a:t>, </a:t>
            </a:r>
            <a:r>
              <a:rPr dirty="0"/>
              <a:t>or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p = &amp;x</a:t>
            </a:r>
            <a:r>
              <a:rPr dirty="0"/>
              <a:t>, or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p = &amp;</a:t>
            </a:r>
            <a:r>
              <a:rPr dirty="0" err="1">
                <a:latin typeface="Courier"/>
                <a:ea typeface="Courier"/>
                <a:cs typeface="Courier"/>
                <a:sym typeface="Courier"/>
              </a:rPr>
              <a:t>buf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[5]</a:t>
            </a:r>
            <a:r>
              <a:rPr dirty="0"/>
              <a:t>, etc.</a:t>
            </a:r>
          </a:p>
          <a:p>
            <a:pPr marL="526021" indent="-526021">
              <a:buSzPct val="100000"/>
              <a:buAutoNum type="arabicPeriod"/>
            </a:pPr>
            <a:r>
              <a:rPr dirty="0"/>
              <a:t>Only uses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a pointer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to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access memory that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“belongs” to that pointer</a:t>
            </a:r>
            <a:endParaRPr dirty="0">
              <a:latin typeface="Courier"/>
              <a:ea typeface="Courier"/>
              <a:cs typeface="Courier"/>
              <a:sym typeface="Courier"/>
            </a:endParaRPr>
          </a:p>
          <a:p>
            <a:pPr marL="0" indent="0">
              <a:buNone/>
            </a:pPr>
            <a:r>
              <a:rPr dirty="0"/>
              <a:t>Combines two ideas: </a:t>
            </a:r>
          </a:p>
          <a:p>
            <a:pPr marL="0" indent="0">
              <a:spcBef>
                <a:spcPts val="1406"/>
              </a:spcBef>
              <a:buNone/>
            </a:pPr>
            <a:r>
              <a:rPr sz="2200" b="1" dirty="0">
                <a:latin typeface="Helvetica"/>
                <a:ea typeface="Helvetica"/>
                <a:cs typeface="Helvetica"/>
                <a:sym typeface="Helvetica"/>
              </a:rPr>
              <a:t>temporal safety</a:t>
            </a:r>
            <a:r>
              <a:rPr dirty="0"/>
              <a:t> and </a:t>
            </a:r>
            <a:r>
              <a:rPr sz="2200" b="1" dirty="0">
                <a:latin typeface="Helvetica"/>
                <a:ea typeface="Helvetica"/>
                <a:cs typeface="Helvetica"/>
                <a:sym typeface="Helvetica"/>
              </a:rPr>
              <a:t>spatial safety</a:t>
            </a:r>
          </a:p>
        </p:txBody>
      </p:sp>
    </p:spTree>
    <p:extLst>
      <p:ext uri="{BB962C8B-B14F-4D97-AF65-F5344CB8AC3E}">
        <p14:creationId xmlns:p14="http://schemas.microsoft.com/office/powerpoint/2010/main" val="20069940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Microsoft Office PowerPoint</Application>
  <PresentationFormat>On-screen Show (4:3)</PresentationFormat>
  <Paragraphs>239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Memory safety, continued again</vt:lpstr>
      <vt:lpstr>Last time</vt:lpstr>
      <vt:lpstr>Today</vt:lpstr>
      <vt:lpstr>Time to switch hats</vt:lpstr>
      <vt:lpstr>Defenses</vt:lpstr>
      <vt:lpstr>Stepping back</vt:lpstr>
      <vt:lpstr>Outline</vt:lpstr>
      <vt:lpstr>Memory Safety</vt:lpstr>
      <vt:lpstr>What is memory safety?</vt:lpstr>
      <vt:lpstr>Spatial safety</vt:lpstr>
      <vt:lpstr>Examples</vt:lpstr>
      <vt:lpstr>Visualized example</vt:lpstr>
      <vt:lpstr>No buffer overflows</vt:lpstr>
      <vt:lpstr>No format string attacks</vt:lpstr>
      <vt:lpstr>Temporal safety</vt:lpstr>
      <vt:lpstr>No dangling pointers</vt:lpstr>
      <vt:lpstr>Integer overflows?</vt:lpstr>
      <vt:lpstr>How to get memory safety?</vt:lpstr>
      <vt:lpstr>C and C++ still very popular</vt:lpstr>
      <vt:lpstr>Memory safety for C</vt:lpstr>
      <vt:lpstr>Research progress</vt:lpstr>
      <vt:lpstr>Type Safety</vt:lpstr>
      <vt:lpstr>Type safety</vt:lpstr>
      <vt:lpstr>Aside: Dynamic Typing</vt:lpstr>
      <vt:lpstr>Types for Security</vt:lpstr>
      <vt:lpstr>Why not type safety?</vt:lpstr>
      <vt:lpstr>A new hope?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safety, continued again</dc:title>
  <dc:creator>Dachman</dc:creator>
  <cp:lastModifiedBy>Dachman</cp:lastModifiedBy>
  <cp:revision>1</cp:revision>
  <dcterms:created xsi:type="dcterms:W3CDTF">2017-09-11T19:09:15Z</dcterms:created>
  <dcterms:modified xsi:type="dcterms:W3CDTF">2017-09-11T19:09:48Z</dcterms:modified>
</cp:coreProperties>
</file>