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304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71" r:id="rId15"/>
    <p:sldId id="296" r:id="rId16"/>
    <p:sldId id="273" r:id="rId17"/>
    <p:sldId id="317" r:id="rId18"/>
    <p:sldId id="272" r:id="rId19"/>
    <p:sldId id="274" r:id="rId20"/>
    <p:sldId id="275" r:id="rId21"/>
    <p:sldId id="276" r:id="rId22"/>
    <p:sldId id="277" r:id="rId23"/>
    <p:sldId id="298" r:id="rId24"/>
    <p:sldId id="318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301" r:id="rId33"/>
    <p:sldId id="299" r:id="rId34"/>
    <p:sldId id="314" r:id="rId35"/>
    <p:sldId id="313" r:id="rId36"/>
    <p:sldId id="312" r:id="rId37"/>
    <p:sldId id="316" r:id="rId38"/>
    <p:sldId id="315" r:id="rId39"/>
    <p:sldId id="307" r:id="rId40"/>
    <p:sldId id="310" r:id="rId41"/>
    <p:sldId id="308" r:id="rId42"/>
    <p:sldId id="309" r:id="rId43"/>
    <p:sldId id="311" r:id="rId44"/>
    <p:sldId id="300" r:id="rId45"/>
    <p:sldId id="302" r:id="rId46"/>
    <p:sldId id="303" r:id="rId4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6228"/>
    <a:srgbClr val="804000"/>
    <a:srgbClr val="B93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05" autoAdjust="0"/>
  </p:normalViewPr>
  <p:slideViewPr>
    <p:cSldViewPr snapToObjects="1">
      <p:cViewPr varScale="1">
        <p:scale>
          <a:sx n="107" d="100"/>
          <a:sy n="107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1F9059C-9DEE-F54F-9B4E-52429D8D78B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149C202-5A2F-1E49-81D8-03BA9ACB2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0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5BD0CA6-5526-C34E-96B0-D2EB11208CD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801157A-0A4A-4745-B717-71DE0431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7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Adversary: active, intentional, malicious. Seeks to circumvent protections.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790"/>
            <a:r>
              <a:rPr lang="en-US" dirty="0" smtClean="0"/>
              <a:t>These are all from the front</a:t>
            </a:r>
            <a:r>
              <a:rPr lang="en-US" baseline="0" dirty="0" smtClean="0"/>
              <a:t> page of the </a:t>
            </a:r>
            <a:r>
              <a:rPr lang="en-US" baseline="0" dirty="0" err="1" smtClean="0"/>
              <a:t>Ars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Technica</a:t>
            </a:r>
            <a:r>
              <a:rPr lang="en-US" baseline="0" dirty="0" smtClean="0"/>
              <a:t> security blog.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95" indent="-232395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**** NO</a:t>
            </a:r>
            <a:r>
              <a:rPr lang="en-US" baseline="0" smtClean="0"/>
              <a:t> OFFICE HOURS TODAY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Tx/>
              <a:buChar char="-"/>
            </a:pPr>
            <a:r>
              <a:rPr lang="en-US" dirty="0" smtClean="0"/>
              <a:t>Can talk about class, or anything else – your interests,</a:t>
            </a:r>
            <a:r>
              <a:rPr lang="en-US" baseline="0" dirty="0" smtClean="0"/>
              <a:t> your plans, research, good TV shows, etc.</a:t>
            </a:r>
          </a:p>
          <a:p>
            <a:pPr marL="174296" indent="-174296">
              <a:buFontTx/>
              <a:buChar char="-"/>
            </a:pPr>
            <a:r>
              <a:rPr lang="en-US" baseline="0" dirty="0" smtClean="0"/>
              <a:t>If you can’t make my office hours, email to set up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95" indent="-232395">
              <a:buAutoNum type="arabicParenR"/>
            </a:pPr>
            <a:r>
              <a:rPr lang="en-US" dirty="0" smtClean="0"/>
              <a:t>Act like adults,</a:t>
            </a:r>
            <a:r>
              <a:rPr lang="en-US" baseline="0" dirty="0" smtClean="0"/>
              <a:t> I will treat you that way.</a:t>
            </a:r>
          </a:p>
          <a:p>
            <a:pPr marL="232395" indent="-232395">
              <a:buAutoNum type="arabicParenR"/>
            </a:pPr>
            <a:r>
              <a:rPr lang="en-US" baseline="0" dirty="0" smtClean="0"/>
              <a:t>There are 85 of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build</a:t>
            </a:r>
            <a:r>
              <a:rPr lang="en-US" baseline="0" dirty="0" smtClean="0"/>
              <a:t> secure software?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build</a:t>
            </a:r>
            <a:r>
              <a:rPr lang="en-US" baseline="0" dirty="0" smtClean="0"/>
              <a:t> secure software?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157A-0A4A-4745-B717-71DE0431AE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4622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37751" y="645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9535" y="6450813"/>
            <a:ext cx="2133600" cy="30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A422048-8DEC-C049-B99B-674B4977A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08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7751" y="645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99535" y="6450813"/>
            <a:ext cx="2133600" cy="30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A422048-8DEC-C049-B99B-674B4977A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2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751" y="645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9535" y="6450813"/>
            <a:ext cx="2133600" cy="308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A422048-8DEC-C049-B99B-674B4977A3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751" y="6413217"/>
            <a:ext cx="8868499" cy="0"/>
          </a:xfrm>
          <a:prstGeom prst="line">
            <a:avLst/>
          </a:prstGeom>
          <a:ln>
            <a:solidFill>
              <a:srgbClr val="246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246228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nadach@ece.umd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tw@umd.edu" TargetMode="External"/><Relationship Id="rId4" Type="http://schemas.openxmlformats.org/officeDocument/2006/relationships/hyperlink" Target="mailto:xyzhou@terpmail.umd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e.umd.edu/~danadach/Security_Fall_17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44" y="3810000"/>
            <a:ext cx="7814111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ENEE 457/CMSC 498E</a:t>
            </a:r>
          </a:p>
          <a:p>
            <a:r>
              <a:rPr lang="en-US" dirty="0" smtClean="0"/>
              <a:t> </a:t>
            </a:r>
            <a:r>
              <a:rPr lang="en-US" b="1" dirty="0"/>
              <a:t>Computer Systems Security</a:t>
            </a:r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Fall </a:t>
            </a:r>
            <a:r>
              <a:rPr lang="en-US" sz="2400" dirty="0" smtClean="0">
                <a:solidFill>
                  <a:schemeClr val="tx1"/>
                </a:solidFill>
              </a:rPr>
              <a:t>2017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Dana </a:t>
            </a:r>
            <a:r>
              <a:rPr lang="en-US" sz="2400" dirty="0" err="1" smtClean="0">
                <a:solidFill>
                  <a:schemeClr val="tx1"/>
                </a:solidFill>
              </a:rPr>
              <a:t>Dachman</a:t>
            </a:r>
            <a:r>
              <a:rPr lang="en-US" sz="2400" dirty="0" smtClean="0">
                <a:solidFill>
                  <a:schemeClr val="tx1"/>
                </a:solidFill>
              </a:rPr>
              <a:t>-Soled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436851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Includes material </a:t>
            </a:r>
            <a:r>
              <a:rPr lang="en-US" dirty="0" smtClean="0">
                <a:latin typeface="Helvetica Light"/>
                <a:cs typeface="Helvetica Light"/>
              </a:rPr>
              <a:t>from </a:t>
            </a:r>
            <a:r>
              <a:rPr lang="en-US" dirty="0" smtClean="0">
                <a:latin typeface="Helvetica Light"/>
                <a:cs typeface="Helvetica Light"/>
              </a:rPr>
              <a:t>Prof. Michelle </a:t>
            </a:r>
            <a:r>
              <a:rPr lang="en-US" dirty="0" err="1" smtClean="0">
                <a:latin typeface="Helvetica Light"/>
                <a:cs typeface="Helvetica Light"/>
              </a:rPr>
              <a:t>Mazurek</a:t>
            </a:r>
            <a:r>
              <a:rPr lang="en-US" dirty="0" smtClean="0">
                <a:latin typeface="Helvetica Light"/>
                <a:cs typeface="Helvetica Light"/>
              </a:rPr>
              <a:t> and Prof</a:t>
            </a:r>
            <a:r>
              <a:rPr lang="en-US" dirty="0" smtClean="0">
                <a:latin typeface="Helvetica Light"/>
                <a:cs typeface="Helvetica Light"/>
              </a:rPr>
              <a:t>. Dave Levin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0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32" y="274638"/>
            <a:ext cx="2049944" cy="2061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Heartbleed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is the main protocol for secure (encrypted) online communication</a:t>
            </a:r>
          </a:p>
          <a:p>
            <a:r>
              <a:rPr lang="en-US" dirty="0" smtClean="0"/>
              <a:t>Malformed packet allows you to see server memory</a:t>
            </a:r>
          </a:p>
          <a:p>
            <a:pPr lvl="1"/>
            <a:r>
              <a:rPr lang="en-US" dirty="0" smtClean="0"/>
              <a:t>Passwords, keys, emails, visitor logs …..</a:t>
            </a:r>
          </a:p>
          <a:p>
            <a:r>
              <a:rPr lang="en-US" dirty="0" smtClean="0"/>
              <a:t>Fix: Don’t let the user tell you how much data to send back!</a:t>
            </a:r>
          </a:p>
          <a:p>
            <a:pPr lvl="1"/>
            <a:r>
              <a:rPr lang="en-US" dirty="0" smtClean="0"/>
              <a:t>This is a </a:t>
            </a:r>
            <a:r>
              <a:rPr lang="en-US" i="1" dirty="0" smtClean="0">
                <a:solidFill>
                  <a:srgbClr val="246228"/>
                </a:solidFill>
              </a:rPr>
              <a:t>design</a:t>
            </a:r>
            <a:r>
              <a:rPr lang="en-US" i="1" dirty="0" smtClean="0"/>
              <a:t> </a:t>
            </a:r>
            <a:r>
              <a:rPr lang="en-US" dirty="0" smtClean="0"/>
              <a:t>flaw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attacks so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935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Normal users avoid bugs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Adversaries look for them to exploit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Attacks are possible even with perfect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attacks so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037"/>
            <a:ext cx="8229600" cy="4396867"/>
          </a:xfrm>
        </p:spPr>
        <p:txBody>
          <a:bodyPr/>
          <a:lstStyle/>
          <a:p>
            <a:r>
              <a:rPr lang="en-US" dirty="0" smtClean="0"/>
              <a:t>Because it’s profitable</a:t>
            </a:r>
          </a:p>
          <a:p>
            <a:pPr lvl="1"/>
            <a:r>
              <a:rPr lang="en-US" dirty="0" smtClean="0"/>
              <a:t>(Or attackers think it is)</a:t>
            </a:r>
          </a:p>
          <a:p>
            <a:r>
              <a:rPr lang="en-US" dirty="0" smtClean="0"/>
              <a:t>Because complex </a:t>
            </a:r>
            <a:r>
              <a:rPr lang="en-US" dirty="0" smtClean="0"/>
              <a:t>systems </a:t>
            </a:r>
            <a:r>
              <a:rPr lang="en-US" dirty="0" smtClean="0"/>
              <a:t>are only as strong as their weakest 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toward more security….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25152" cy="4525963"/>
          </a:xfrm>
        </p:spPr>
        <p:txBody>
          <a:bodyPr/>
          <a:lstStyle/>
          <a:p>
            <a:r>
              <a:rPr lang="en-US" dirty="0" smtClean="0"/>
              <a:t>Eliminate bugs or design flaws, or make them harder to exploit</a:t>
            </a:r>
          </a:p>
          <a:p>
            <a:pPr lvl="1"/>
            <a:r>
              <a:rPr lang="en-US" dirty="0" smtClean="0"/>
              <a:t>Think like an attacker!</a:t>
            </a:r>
          </a:p>
          <a:p>
            <a:r>
              <a:rPr lang="en-US" dirty="0" smtClean="0"/>
              <a:t>Deeply understand systems we build</a:t>
            </a:r>
          </a:p>
          <a:p>
            <a:r>
              <a:rPr lang="en-US" dirty="0" smtClean="0"/>
              <a:t>Be mindful of user-controlled </a:t>
            </a:r>
            <a:r>
              <a:rPr lang="en-US" dirty="0" smtClean="0"/>
              <a:t>inputs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56" y="2019661"/>
            <a:ext cx="3552844" cy="39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security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C Refresher (Pointers, Memory Allocation)</a:t>
            </a:r>
            <a:endParaRPr lang="en-US" dirty="0" smtClean="0"/>
          </a:p>
          <a:p>
            <a:r>
              <a:rPr lang="en-US" dirty="0" smtClean="0"/>
              <a:t>Closer Look at Heartbleed</a:t>
            </a:r>
          </a:p>
          <a:p>
            <a:r>
              <a:rPr lang="en-US" dirty="0" smtClean="0"/>
              <a:t>Course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Me: </a:t>
            </a:r>
            <a:r>
              <a:rPr lang="en-US" dirty="0" smtClean="0"/>
              <a:t>Dana </a:t>
            </a:r>
            <a:r>
              <a:rPr lang="en-US" dirty="0" err="1" smtClean="0"/>
              <a:t>Dachman</a:t>
            </a:r>
            <a:r>
              <a:rPr lang="en-US" dirty="0" smtClean="0"/>
              <a:t>-Soled (</a:t>
            </a:r>
            <a:r>
              <a:rPr lang="en-US" dirty="0" smtClean="0">
                <a:hlinkClick r:id="rId3"/>
              </a:rPr>
              <a:t>danadach@ece.umd.edu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TAs</a:t>
            </a:r>
            <a:r>
              <a:rPr lang="en-US" dirty="0"/>
              <a:t>: </a:t>
            </a:r>
            <a:r>
              <a:rPr lang="en-US" dirty="0" err="1"/>
              <a:t>Xinyu</a:t>
            </a:r>
            <a:r>
              <a:rPr lang="en-US" dirty="0"/>
              <a:t> Zhou (</a:t>
            </a:r>
            <a:r>
              <a:rPr lang="en-US" dirty="0">
                <a:hlinkClick r:id="rId4"/>
              </a:rPr>
              <a:t>xyzhou@terpmail.umd.edu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/>
              <a:t>          Paul </a:t>
            </a:r>
            <a:r>
              <a:rPr lang="en-US" dirty="0" err="1" smtClean="0"/>
              <a:t>Watrobski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ptw@umd.edu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sure to regularly check the class </a:t>
            </a:r>
            <a:r>
              <a:rPr lang="en-US" dirty="0" smtClean="0">
                <a:solidFill>
                  <a:srgbClr val="246228"/>
                </a:solidFill>
              </a:rPr>
              <a:t>website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http://www.ece.umd.edu/~danadach/Security_Fall_17/ </a:t>
            </a:r>
            <a:endParaRPr lang="en-US" dirty="0" smtClean="0"/>
          </a:p>
          <a:p>
            <a:pPr lvl="1"/>
            <a:r>
              <a:rPr lang="en-US" dirty="0" smtClean="0"/>
              <a:t>Announcements, assignments, lecture notes, readings</a:t>
            </a:r>
          </a:p>
          <a:p>
            <a:r>
              <a:rPr lang="en-US" dirty="0" smtClean="0"/>
              <a:t>We will be using the </a:t>
            </a:r>
            <a:r>
              <a:rPr lang="en-US" dirty="0" smtClean="0">
                <a:solidFill>
                  <a:srgbClr val="246228"/>
                </a:solidFill>
              </a:rPr>
              <a:t>Canvas</a:t>
            </a:r>
            <a:r>
              <a:rPr lang="en-US" dirty="0" smtClean="0"/>
              <a:t> page for the class</a:t>
            </a:r>
          </a:p>
          <a:p>
            <a:pPr lvl="1"/>
            <a:r>
              <a:rPr lang="en-US" dirty="0" smtClean="0"/>
              <a:t>Announcements, grades, HW submission, solutions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also use </a:t>
            </a:r>
            <a:r>
              <a:rPr lang="en-US" dirty="0" smtClean="0">
                <a:solidFill>
                  <a:srgbClr val="246228"/>
                </a:solidFill>
              </a:rPr>
              <a:t>Piazza</a:t>
            </a:r>
          </a:p>
          <a:p>
            <a:pPr lvl="1"/>
            <a:r>
              <a:rPr lang="en-US" dirty="0" smtClean="0"/>
              <a:t>Class discussion, questions</a:t>
            </a:r>
            <a:endParaRPr lang="en-US" dirty="0" smtClean="0"/>
          </a:p>
          <a:p>
            <a:pPr lvl="1"/>
            <a:r>
              <a:rPr lang="en-US" dirty="0" smtClean="0"/>
              <a:t>You should have </a:t>
            </a:r>
            <a:r>
              <a:rPr lang="en-US" dirty="0" smtClean="0"/>
              <a:t>received an email invite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 Office hours: M, T 3:30-4:30pm</a:t>
            </a:r>
          </a:p>
          <a:p>
            <a:pPr lvl="1"/>
            <a:r>
              <a:rPr lang="en-US" dirty="0" smtClean="0"/>
              <a:t>If your schedule does not allow you to attend OH, email me for an individual meeting.</a:t>
            </a:r>
          </a:p>
          <a:p>
            <a:r>
              <a:rPr lang="en-US" dirty="0" smtClean="0"/>
              <a:t>TA Office hours: TBD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5496" cy="4525963"/>
          </a:xfrm>
        </p:spPr>
        <p:txBody>
          <a:bodyPr/>
          <a:lstStyle/>
          <a:p>
            <a:r>
              <a:rPr lang="en-US" dirty="0" smtClean="0"/>
              <a:t>Recommended</a:t>
            </a:r>
            <a:r>
              <a:rPr lang="en-US" dirty="0" smtClean="0"/>
              <a:t>: textbooks, outside resources</a:t>
            </a:r>
          </a:p>
          <a:p>
            <a:pPr lvl="1"/>
            <a:r>
              <a:rPr lang="en-US" dirty="0" smtClean="0"/>
              <a:t>Listed on website</a:t>
            </a:r>
          </a:p>
          <a:p>
            <a:pPr lvl="1"/>
            <a:r>
              <a:rPr lang="en-US" dirty="0" smtClean="0"/>
              <a:t>Share your recommendations on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887"/>
            <a:ext cx="8229600" cy="5763276"/>
          </a:xfrm>
        </p:spPr>
        <p:txBody>
          <a:bodyPr anchor="ctr"/>
          <a:lstStyle/>
          <a:p>
            <a:r>
              <a:rPr lang="en-US" dirty="0" smtClean="0"/>
              <a:t>Normally, we care about </a:t>
            </a:r>
            <a:r>
              <a:rPr lang="en-US" b="1" dirty="0" smtClean="0">
                <a:solidFill>
                  <a:srgbClr val="246228"/>
                </a:solidFill>
              </a:rPr>
              <a:t>correctness</a:t>
            </a:r>
          </a:p>
          <a:p>
            <a:pPr lvl="1"/>
            <a:r>
              <a:rPr lang="en-US" dirty="0" smtClean="0"/>
              <a:t>Does software achieve desired behavior?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Security is a kind of correctness</a:t>
            </a:r>
          </a:p>
          <a:p>
            <a:pPr lvl="1"/>
            <a:r>
              <a:rPr lang="en-US" dirty="0" smtClean="0"/>
              <a:t>Does software prevent </a:t>
            </a:r>
            <a:r>
              <a:rPr lang="en-US" b="1" dirty="0" smtClean="0">
                <a:solidFill>
                  <a:srgbClr val="246228"/>
                </a:solidFill>
              </a:rPr>
              <a:t>undesired</a:t>
            </a:r>
            <a:r>
              <a:rPr lang="en-US" dirty="0" smtClean="0"/>
              <a:t> behavior?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key difference is the adversary!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93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Reasonably proficient in </a:t>
            </a:r>
            <a:r>
              <a:rPr lang="en-US" dirty="0" smtClean="0">
                <a:solidFill>
                  <a:srgbClr val="376092"/>
                </a:solidFill>
              </a:rPr>
              <a:t>C and Unix</a:t>
            </a:r>
          </a:p>
          <a:p>
            <a:pPr lvl="1"/>
            <a:r>
              <a:rPr lang="en-US" dirty="0" smtClean="0"/>
              <a:t>Refresher on C pointers/memory allocation (today)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Creative and resourceful</a:t>
            </a:r>
          </a:p>
          <a:p>
            <a:endParaRPr lang="en-US" dirty="0" smtClean="0"/>
          </a:p>
          <a:p>
            <a:r>
              <a:rPr lang="en-US" dirty="0" smtClean="0"/>
              <a:t>No prior knowledge in networking, crypto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Projects: 50%</a:t>
            </a:r>
          </a:p>
          <a:p>
            <a:pPr lvl="1"/>
            <a:r>
              <a:rPr lang="en-US" dirty="0" smtClean="0"/>
              <a:t>9%, 9%, 9%, 9%, 14%</a:t>
            </a:r>
          </a:p>
          <a:p>
            <a:pPr lvl="1"/>
            <a:r>
              <a:rPr lang="en-US" dirty="0" smtClean="0"/>
              <a:t>Last programming assignment is somewhat more involved and will be done in teams.</a:t>
            </a:r>
            <a:endParaRPr lang="en-US" dirty="0" smtClean="0"/>
          </a:p>
          <a:p>
            <a:r>
              <a:rPr lang="en-US" dirty="0" smtClean="0"/>
              <a:t>Midterm: 25%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entative date: </a:t>
            </a:r>
            <a:r>
              <a:rPr lang="en-US" dirty="0">
                <a:solidFill>
                  <a:srgbClr val="246228"/>
                </a:solidFill>
              </a:rPr>
              <a:t>Monday October </a:t>
            </a:r>
            <a:r>
              <a:rPr lang="en-US" dirty="0" smtClean="0">
                <a:solidFill>
                  <a:srgbClr val="246228"/>
                </a:solidFill>
              </a:rPr>
              <a:t>16</a:t>
            </a:r>
            <a:endParaRPr lang="en-US" dirty="0" smtClean="0">
              <a:solidFill>
                <a:srgbClr val="246228"/>
              </a:solidFill>
            </a:endParaRPr>
          </a:p>
          <a:p>
            <a:r>
              <a:rPr lang="en-US" dirty="0" smtClean="0"/>
              <a:t>Final</a:t>
            </a:r>
            <a:r>
              <a:rPr lang="en-US" dirty="0" smtClean="0"/>
              <a:t>: </a:t>
            </a:r>
            <a:r>
              <a:rPr lang="en-US" dirty="0" smtClean="0"/>
              <a:t>25%</a:t>
            </a:r>
          </a:p>
          <a:p>
            <a:pPr lvl="1"/>
            <a:r>
              <a:rPr lang="en-US" dirty="0">
                <a:solidFill>
                  <a:srgbClr val="246228"/>
                </a:solidFill>
              </a:rPr>
              <a:t>Friday, December 15, 2017, 10am-12pm </a:t>
            </a:r>
            <a:r>
              <a:rPr lang="en-US" dirty="0"/>
              <a:t>in our regular classroom.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legality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learn about, implement attacks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Helvetica"/>
                <a:cs typeface="Helvetica"/>
              </a:rPr>
              <a:t>Do not use them without explicit written consent from everyone involved!</a:t>
            </a:r>
          </a:p>
          <a:p>
            <a:pPr lvl="1"/>
            <a:r>
              <a:rPr lang="en-US" dirty="0" smtClean="0"/>
              <a:t>Make sure you know who is involved</a:t>
            </a:r>
          </a:p>
          <a:p>
            <a:r>
              <a:rPr lang="en-US" dirty="0" smtClean="0"/>
              <a:t>If you want to try something, tell me and I will try to help set up a test environment</a:t>
            </a:r>
          </a:p>
          <a:p>
            <a:r>
              <a:rPr lang="en-US" dirty="0" smtClean="0"/>
              <a:t>Don’t violate: Ethics, UMD policies, state and national laws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late homework accepted</a:t>
            </a:r>
            <a:endParaRPr lang="en-US" dirty="0" smtClean="0"/>
          </a:p>
          <a:p>
            <a:r>
              <a:rPr lang="en-US" dirty="0" smtClean="0"/>
              <a:t>Excused absences for exams</a:t>
            </a:r>
          </a:p>
          <a:p>
            <a:r>
              <a:rPr lang="en-US" dirty="0" smtClean="0"/>
              <a:t>Contesting project/exam grade</a:t>
            </a:r>
            <a:endParaRPr lang="en-US" dirty="0" smtClean="0"/>
          </a:p>
          <a:p>
            <a:r>
              <a:rPr lang="en-US" dirty="0" smtClean="0"/>
              <a:t>Academic </a:t>
            </a:r>
            <a:r>
              <a:rPr lang="en-US" dirty="0" smtClean="0"/>
              <a:t>integrity</a:t>
            </a:r>
          </a:p>
          <a:p>
            <a:r>
              <a:rPr lang="en-US" dirty="0" smtClean="0"/>
              <a:t>Extra Credit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Important: Project 1 (Heartbleed)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today (8/28)</a:t>
            </a:r>
          </a:p>
          <a:p>
            <a:r>
              <a:rPr lang="en-US" dirty="0" smtClean="0"/>
              <a:t>Due right before class on 9/6</a:t>
            </a:r>
          </a:p>
          <a:p>
            <a:pPr lvl="1"/>
            <a:r>
              <a:rPr lang="en-US" dirty="0" smtClean="0"/>
              <a:t>9/6 at 10:59 am</a:t>
            </a:r>
          </a:p>
          <a:p>
            <a:r>
              <a:rPr lang="en-US" dirty="0" smtClean="0"/>
              <a:t>Submission will be done through Canvas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6228"/>
                </a:solidFill>
              </a:rPr>
              <a:t>Software </a:t>
            </a:r>
            <a:r>
              <a:rPr lang="en-US" dirty="0" smtClean="0">
                <a:solidFill>
                  <a:srgbClr val="246228"/>
                </a:solidFill>
              </a:rPr>
              <a:t>and Web security</a:t>
            </a:r>
          </a:p>
          <a:p>
            <a:r>
              <a:rPr lang="en-US" dirty="0" smtClean="0"/>
              <a:t>Crypto</a:t>
            </a:r>
            <a:endParaRPr lang="en-US" dirty="0" smtClean="0"/>
          </a:p>
          <a:p>
            <a:r>
              <a:rPr lang="en-US" dirty="0" smtClean="0"/>
              <a:t>Network security</a:t>
            </a:r>
          </a:p>
          <a:p>
            <a:r>
              <a:rPr lang="en-US" dirty="0" smtClean="0"/>
              <a:t>Special Topics (Bitcoin, Side-Channels, and more)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5111" y="2008845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Memory safety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757" y="2604909"/>
            <a:ext cx="2991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31859C"/>
                </a:solidFill>
                <a:latin typeface="Helvetica"/>
                <a:cs typeface="Helvetica"/>
              </a:rPr>
              <a:t>Malware</a:t>
            </a:r>
            <a:endParaRPr lang="en-US" sz="3200" b="1" i="1" dirty="0">
              <a:solidFill>
                <a:srgbClr val="31859C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351" y="3477580"/>
            <a:ext cx="2991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Web security</a:t>
            </a:r>
            <a:endParaRPr lang="en-US" sz="3200" b="1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445" y="4062356"/>
            <a:ext cx="3527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Static analysis</a:t>
            </a:r>
            <a:endParaRPr lang="en-US" sz="3200" b="1" i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5111" y="5080603"/>
            <a:ext cx="450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Design principles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75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</a:p>
          <a:p>
            <a:r>
              <a:rPr lang="en-US" dirty="0" smtClean="0">
                <a:solidFill>
                  <a:srgbClr val="246228"/>
                </a:solidFill>
              </a:rPr>
              <a:t>Crypto</a:t>
            </a:r>
          </a:p>
          <a:p>
            <a:r>
              <a:rPr lang="en-US" dirty="0" smtClean="0"/>
              <a:t>Network security</a:t>
            </a:r>
          </a:p>
          <a:p>
            <a:r>
              <a:rPr lang="en-US" dirty="0"/>
              <a:t>Special </a:t>
            </a:r>
            <a:r>
              <a:rPr lang="en-US" dirty="0" smtClean="0"/>
              <a:t>Topics </a:t>
            </a:r>
            <a:r>
              <a:rPr lang="en-US" dirty="0"/>
              <a:t>(Bitcoin, Side-Channels, and more)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is (medium-high level)</a:t>
            </a:r>
          </a:p>
          <a:p>
            <a:r>
              <a:rPr lang="en-US" dirty="0" smtClean="0"/>
              <a:t>How to use it responsibly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2088" y="3237086"/>
            <a:ext cx="4233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Black-box approach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578" y="4086547"/>
            <a:ext cx="4727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31859C"/>
                </a:solidFill>
                <a:latin typeface="Helvetica"/>
                <a:cs typeface="Helvetica"/>
              </a:rPr>
              <a:t>Designing protocols that use crypto</a:t>
            </a:r>
            <a:endParaRPr lang="en-US" sz="3200" b="1" i="1" dirty="0">
              <a:solidFill>
                <a:srgbClr val="31859C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395" y="4578989"/>
            <a:ext cx="3747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Authentication</a:t>
            </a:r>
            <a:endParaRPr lang="en-US" sz="3200" b="1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288" y="5541387"/>
            <a:ext cx="4504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Anonymity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63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</a:p>
          <a:p>
            <a:r>
              <a:rPr lang="en-US" dirty="0" smtClean="0"/>
              <a:t>Crypto</a:t>
            </a:r>
          </a:p>
          <a:p>
            <a:r>
              <a:rPr lang="en-US" dirty="0" smtClean="0">
                <a:solidFill>
                  <a:srgbClr val="246228"/>
                </a:solidFill>
              </a:rPr>
              <a:t>Network security</a:t>
            </a:r>
          </a:p>
          <a:p>
            <a:r>
              <a:rPr lang="en-US" dirty="0"/>
              <a:t>Special </a:t>
            </a:r>
            <a:r>
              <a:rPr lang="en-US" dirty="0" smtClean="0"/>
              <a:t>Topics </a:t>
            </a:r>
            <a:r>
              <a:rPr lang="en-US" dirty="0"/>
              <a:t>(Bitcoin, Side-Channels, and more)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undesired behaviors?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Reveals info that users want to hide</a:t>
            </a:r>
          </a:p>
          <a:p>
            <a:pPr lvl="1"/>
            <a:r>
              <a:rPr lang="en-US" dirty="0" smtClean="0"/>
              <a:t>Corporate secrets, private data, PII</a:t>
            </a:r>
          </a:p>
          <a:p>
            <a:pPr lvl="1"/>
            <a:r>
              <a:rPr lang="en-US" i="1" dirty="0" smtClean="0"/>
              <a:t>Privacy/Confidentiality</a:t>
            </a:r>
            <a:endParaRPr lang="en-US" i="1" dirty="0" smtClean="0"/>
          </a:p>
          <a:p>
            <a:r>
              <a:rPr lang="en-US" dirty="0" smtClean="0"/>
              <a:t>Modifies info or functionality</a:t>
            </a:r>
          </a:p>
          <a:p>
            <a:pPr lvl="1"/>
            <a:r>
              <a:rPr lang="en-US" dirty="0" smtClean="0"/>
              <a:t>Destroy records, change data mid-processing, install unwanted software</a:t>
            </a:r>
          </a:p>
          <a:p>
            <a:pPr lvl="1"/>
            <a:r>
              <a:rPr lang="en-US" i="1" dirty="0" smtClean="0"/>
              <a:t>Integrity</a:t>
            </a:r>
          </a:p>
          <a:p>
            <a:r>
              <a:rPr lang="en-US" dirty="0" smtClean="0"/>
              <a:t>Deny access to data or service</a:t>
            </a:r>
          </a:p>
          <a:p>
            <a:pPr lvl="1"/>
            <a:r>
              <a:rPr lang="en-US" dirty="0" smtClean="0"/>
              <a:t>Crash website, </a:t>
            </a:r>
            <a:r>
              <a:rPr lang="en-US" dirty="0" err="1" smtClean="0"/>
              <a:t>DoS</a:t>
            </a:r>
            <a:r>
              <a:rPr lang="en-US" dirty="0" smtClean="0"/>
              <a:t>, </a:t>
            </a:r>
            <a:r>
              <a:rPr lang="en-US" i="1" dirty="0" smtClean="0"/>
              <a:t>fairness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secure networked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35185"/>
            <a:ext cx="5921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Attacks on TCP, DNS, BGP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4135" y="4123205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31859C"/>
                </a:solidFill>
                <a:latin typeface="Helvetica"/>
                <a:cs typeface="Helvetica"/>
              </a:rPr>
              <a:t>Anonymity</a:t>
            </a:r>
            <a:endParaRPr lang="en-US" sz="3200" b="1" i="1" dirty="0">
              <a:solidFill>
                <a:srgbClr val="31859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8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</a:p>
          <a:p>
            <a:r>
              <a:rPr lang="en-US" dirty="0" smtClean="0"/>
              <a:t>Crypto</a:t>
            </a:r>
          </a:p>
          <a:p>
            <a:r>
              <a:rPr lang="en-US" dirty="0" smtClean="0"/>
              <a:t>Network security</a:t>
            </a:r>
          </a:p>
          <a:p>
            <a:r>
              <a:rPr lang="en-US" dirty="0" smtClean="0">
                <a:solidFill>
                  <a:srgbClr val="246228"/>
                </a:solidFill>
              </a:rPr>
              <a:t>Special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Topics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(Bitcoin, Side-Channels, and more)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Topic: Buffer 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725189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74833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0" y="1905000"/>
            <a:ext cx="606314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78148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output? Assume </a:t>
            </a:r>
            <a:r>
              <a:rPr lang="en-US" i="1" dirty="0" smtClean="0"/>
              <a:t>little-endian</a:t>
            </a:r>
            <a:r>
              <a:rPr lang="en-US" dirty="0" smtClean="0"/>
              <a:t> processor.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79436"/>
            <a:ext cx="4613535" cy="39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28800"/>
            <a:ext cx="3876675" cy="38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1" y="1795463"/>
            <a:ext cx="7576819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8081" y="457200"/>
            <a:ext cx="7539119" cy="1238250"/>
            <a:chOff x="538081" y="742950"/>
            <a:chExt cx="10143613" cy="1752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351" y="742950"/>
              <a:ext cx="8410343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1" y="742950"/>
              <a:ext cx="173327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295215" y="1981200"/>
            <a:ext cx="7543985" cy="1255455"/>
            <a:chOff x="-381185" y="2847123"/>
            <a:chExt cx="9190592" cy="147467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49" y="2850531"/>
              <a:ext cx="6580558" cy="147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185" y="2847123"/>
              <a:ext cx="2667185" cy="147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22457" y="3429000"/>
            <a:ext cx="7554743" cy="1295400"/>
            <a:chOff x="-78221" y="4495800"/>
            <a:chExt cx="8231621" cy="1343409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2" y="4495800"/>
              <a:ext cx="5864268" cy="133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221" y="4495801"/>
              <a:ext cx="2364221" cy="134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235935" y="5029200"/>
            <a:ext cx="7374665" cy="1116813"/>
            <a:chOff x="302387" y="2892404"/>
            <a:chExt cx="7963497" cy="13236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88" y="2928938"/>
              <a:ext cx="6117996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87" y="2892404"/>
              <a:ext cx="1845501" cy="132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87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458977"/>
            <a:ext cx="4295775" cy="48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73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0238"/>
            <a:ext cx="5953124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 smtClean="0"/>
              <a:t>Dachman</a:t>
            </a:r>
            <a:r>
              <a:rPr lang="en-US" dirty="0" smtClean="0"/>
              <a:t>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1771650"/>
            <a:ext cx="647594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9324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Review: </a:t>
            </a:r>
            <a:br>
              <a:rPr lang="en-US" sz="3600" dirty="0" smtClean="0"/>
            </a:br>
            <a:r>
              <a:rPr lang="en-US" sz="3600" dirty="0" smtClean="0"/>
              <a:t>Pointers and Memory Allocation in 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3994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1" y="1981200"/>
            <a:ext cx="6720249" cy="44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Revisiting Heartbleed:</a:t>
            </a:r>
            <a:br>
              <a:rPr lang="en-US" sz="3600" dirty="0" smtClean="0"/>
            </a:br>
            <a:r>
              <a:rPr lang="en-US" sz="3600" dirty="0" smtClean="0"/>
              <a:t>A Closer Look at Buffer Read Overflow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0453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 Overflow: A bug that permits reading past the end of a buffer.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9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Revisiting Heartbleed:</a:t>
            </a:r>
            <a:br>
              <a:rPr lang="en-US" sz="3600" dirty="0"/>
            </a:br>
            <a:r>
              <a:rPr lang="en-US" sz="3600" dirty="0"/>
              <a:t>A Closer Look at Buffer Read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Output: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2651"/>
            <a:ext cx="7724775" cy="336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20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1" y="274638"/>
            <a:ext cx="8895383" cy="1143000"/>
          </a:xfrm>
        </p:spPr>
        <p:txBody>
          <a:bodyPr>
            <a:noAutofit/>
          </a:bodyPr>
          <a:lstStyle/>
          <a:p>
            <a:r>
              <a:rPr lang="en-US" sz="3600" dirty="0"/>
              <a:t>Revisiting Heartbleed:</a:t>
            </a:r>
            <a:br>
              <a:rPr lang="en-US" sz="3600" dirty="0"/>
            </a:br>
            <a:r>
              <a:rPr lang="en-US" sz="3600" dirty="0"/>
              <a:t>A Closer Look at Buffer Read Overflow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rcRect t="67624"/>
          <a:stretch>
            <a:fillRect/>
          </a:stretch>
        </p:blipFill>
        <p:spPr>
          <a:xfrm>
            <a:off x="1371600" y="1524000"/>
            <a:ext cx="6736432" cy="4648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2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attacks so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5935" cy="4525963"/>
          </a:xfrm>
        </p:spPr>
        <p:txBody>
          <a:bodyPr/>
          <a:lstStyle/>
          <a:p>
            <a:r>
              <a:rPr lang="en-US" dirty="0" smtClean="0"/>
              <a:t>Systems are complex, people are limited</a:t>
            </a:r>
          </a:p>
          <a:p>
            <a:endParaRPr lang="en-US" dirty="0" smtClean="0"/>
          </a:p>
          <a:p>
            <a:r>
              <a:rPr lang="en-US" dirty="0" smtClean="0"/>
              <a:t>Many attacks exploit a </a:t>
            </a:r>
            <a:r>
              <a:rPr lang="en-US" b="1" i="1" dirty="0" smtClean="0">
                <a:solidFill>
                  <a:srgbClr val="246228"/>
                </a:solidFill>
              </a:rPr>
              <a:t>vulnerability</a:t>
            </a:r>
          </a:p>
          <a:p>
            <a:pPr lvl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246228"/>
                </a:solidFill>
              </a:rPr>
              <a:t>software defect</a:t>
            </a:r>
            <a:r>
              <a:rPr lang="en-US" i="1" dirty="0" smtClean="0">
                <a:solidFill>
                  <a:srgbClr val="246228"/>
                </a:solidFill>
              </a:rPr>
              <a:t> </a:t>
            </a:r>
            <a:r>
              <a:rPr lang="en-US" dirty="0" smtClean="0"/>
              <a:t>that can be manipulated to yield an undesired behavior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Software defects come from:</a:t>
            </a:r>
          </a:p>
          <a:p>
            <a:pPr lvl="1"/>
            <a:r>
              <a:rPr lang="en-US" dirty="0" smtClean="0"/>
              <a:t>Flaws in </a:t>
            </a:r>
            <a:r>
              <a:rPr lang="en-US" dirty="0" smtClean="0">
                <a:solidFill>
                  <a:srgbClr val="246228"/>
                </a:solidFill>
              </a:rPr>
              <a:t>design</a:t>
            </a:r>
          </a:p>
          <a:p>
            <a:pPr lvl="1"/>
            <a:r>
              <a:rPr lang="en-US" dirty="0" smtClean="0"/>
              <a:t>Bugs in </a:t>
            </a:r>
            <a:r>
              <a:rPr lang="en-US" dirty="0" smtClean="0">
                <a:solidFill>
                  <a:srgbClr val="246228"/>
                </a:solidFill>
              </a:rPr>
              <a:t>implementation</a:t>
            </a:r>
            <a:endParaRPr lang="en-US" dirty="0">
              <a:solidFill>
                <a:srgbClr val="2462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Heartbleed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is the main protocol for secure (encrypted) online communication</a:t>
            </a:r>
          </a:p>
          <a:p>
            <a:endParaRPr lang="en-US" dirty="0" smtClean="0"/>
          </a:p>
          <a:p>
            <a:r>
              <a:rPr lang="en-US" dirty="0" err="1" smtClean="0"/>
              <a:t>Heartbleed</a:t>
            </a:r>
            <a:r>
              <a:rPr lang="en-US" dirty="0" smtClean="0"/>
              <a:t> was a vulnerability in the most popular SSL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10" y="4261448"/>
            <a:ext cx="2049944" cy="20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7215" y="198482"/>
            <a:ext cx="8205657" cy="6006672"/>
            <a:chOff x="537215" y="198482"/>
            <a:chExt cx="8205657" cy="60066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15" y="198482"/>
              <a:ext cx="8069570" cy="60066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16195" y="5747718"/>
              <a:ext cx="2426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Light"/>
                  <a:cs typeface="Helvetica Light"/>
                </a:rPr>
                <a:t>https://</a:t>
              </a:r>
              <a:r>
                <a:rPr lang="en-US" sz="1600" dirty="0" err="1">
                  <a:latin typeface="Helvetica Light"/>
                  <a:cs typeface="Helvetica Light"/>
                </a:rPr>
                <a:t>xkcd.com</a:t>
              </a:r>
              <a:r>
                <a:rPr lang="en-US" sz="1600" dirty="0">
                  <a:latin typeface="Helvetica Light"/>
                  <a:cs typeface="Helvetica Light"/>
                </a:rPr>
                <a:t>/1354/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0" y="374228"/>
            <a:ext cx="8667440" cy="59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Dachman-Soled, Fall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2048-8DEC-C049-B99B-674B4977A35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998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51" y="3200400"/>
            <a:ext cx="8895384" cy="304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ectures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26640</TotalTime>
  <Words>1177</Words>
  <Application>Microsoft Office PowerPoint</Application>
  <PresentationFormat>On-screen Show (4:3)</PresentationFormat>
  <Paragraphs>286</Paragraphs>
  <Slides>46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lectures-green</vt:lpstr>
      <vt:lpstr>Introduction</vt:lpstr>
      <vt:lpstr>PowerPoint Presentation</vt:lpstr>
      <vt:lpstr>What are undesired behaviors?</vt:lpstr>
      <vt:lpstr>PowerPoint Presentation</vt:lpstr>
      <vt:lpstr>Why are attacks so common?</vt:lpstr>
      <vt:lpstr>Case study: Heartbleed</vt:lpstr>
      <vt:lpstr>PowerPoint Presentation</vt:lpstr>
      <vt:lpstr>PowerPoint Presentation</vt:lpstr>
      <vt:lpstr>PowerPoint Presentation</vt:lpstr>
      <vt:lpstr>Case study: Heartbleed</vt:lpstr>
      <vt:lpstr>Why are attacks so common?</vt:lpstr>
      <vt:lpstr>Why are attacks so common?</vt:lpstr>
      <vt:lpstr>Steps toward more security….</vt:lpstr>
      <vt:lpstr>Today’s agenda</vt:lpstr>
      <vt:lpstr>Administrivia</vt:lpstr>
      <vt:lpstr>People</vt:lpstr>
      <vt:lpstr>Resources</vt:lpstr>
      <vt:lpstr>Resources</vt:lpstr>
      <vt:lpstr>Reading</vt:lpstr>
      <vt:lpstr>Prerequisite knowledge</vt:lpstr>
      <vt:lpstr>Grading</vt:lpstr>
      <vt:lpstr>Ethics and legality</vt:lpstr>
      <vt:lpstr>Read the syllabus</vt:lpstr>
      <vt:lpstr>Important: Project 1 (Heartbleed)</vt:lpstr>
      <vt:lpstr>What’s in this course?</vt:lpstr>
      <vt:lpstr>Software security</vt:lpstr>
      <vt:lpstr>What’s in this course?</vt:lpstr>
      <vt:lpstr>Applied crypto</vt:lpstr>
      <vt:lpstr>What’s in this course?</vt:lpstr>
      <vt:lpstr>Network security</vt:lpstr>
      <vt:lpstr>What’s in this course?</vt:lpstr>
      <vt:lpstr>First Topic: Buffer Overflows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Review:  Pointers and Memory Allocation in C</vt:lpstr>
      <vt:lpstr>Revisiting Heartbleed: A Closer Look at Buffer Read Overflow</vt:lpstr>
      <vt:lpstr>Revisiting Heartbleed: A Closer Look at Buffer Read Overflow</vt:lpstr>
      <vt:lpstr>Revisiting Heartbleed: A Closer Look at Buffer Read Overflow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Mazurek</dc:creator>
  <cp:lastModifiedBy>Dachman</cp:lastModifiedBy>
  <cp:revision>82</cp:revision>
  <cp:lastPrinted>2017-08-28T13:54:04Z</cp:lastPrinted>
  <dcterms:created xsi:type="dcterms:W3CDTF">2015-08-24T17:26:48Z</dcterms:created>
  <dcterms:modified xsi:type="dcterms:W3CDTF">2017-08-28T17:09:37Z</dcterms:modified>
</cp:coreProperties>
</file>