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70" r:id="rId13"/>
    <p:sldId id="271" r:id="rId14"/>
    <p:sldId id="268" r:id="rId15"/>
    <p:sldId id="269" r:id="rId16"/>
    <p:sldId id="283" r:id="rId17"/>
    <p:sldId id="272" r:id="rId18"/>
    <p:sldId id="273" r:id="rId19"/>
    <p:sldId id="281" r:id="rId20"/>
    <p:sldId id="274" r:id="rId21"/>
    <p:sldId id="275" r:id="rId22"/>
    <p:sldId id="282" r:id="rId23"/>
    <p:sldId id="28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80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4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7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5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8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4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4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8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6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59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4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DF8AF-DE76-4052-A363-D33F0DF3E577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FF2B-FA62-4A13-9D37-90883376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0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ENEE244-02xx</a:t>
            </a:r>
            <a:br>
              <a:rPr lang="en-US" dirty="0" smtClean="0"/>
            </a:br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NAND-Gate Realizations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Example: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𝑤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ba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bar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𝑤</m:t>
                                  </m:r>
                                </m:e>
                              </m:ba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ba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[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𝑤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bar>
                                <m:barPr>
                                  <m:pos m:val="top"/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bar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</m:ba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)]</m:t>
                              </m:r>
                            </m:e>
                          </m:bar>
                        </m:e>
                      </m:ba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bar>
                  </m:oMath>
                </a14:m>
                <a:r>
                  <a:rPr lang="en-US" dirty="0" smtClean="0"/>
                  <a:t>--already in correct form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ba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</m:ba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ba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bar>
                        </m:e>
                      </m:ba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124200" y="2743200"/>
            <a:ext cx="990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91000" y="2743200"/>
            <a:ext cx="2209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19500" y="4114800"/>
            <a:ext cx="32385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4114800"/>
            <a:ext cx="12192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43350" y="4114800"/>
            <a:ext cx="32385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3505200"/>
            <a:ext cx="32385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24050" y="3505200"/>
            <a:ext cx="32385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91100" y="5181600"/>
            <a:ext cx="32385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314950" y="5181600"/>
            <a:ext cx="32385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5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NAND-Gate Realizations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Only works if highest-order operation is an or-operation.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Highest-order operation </a:t>
                </a:r>
                <a:r>
                  <a:rPr lang="en-US" dirty="0" smtClean="0"/>
                  <a:t>is the last operation that is performed when the expression is evaluated.</a:t>
                </a:r>
              </a:p>
              <a:p>
                <a:r>
                  <a:rPr lang="en-US" dirty="0" smtClean="0"/>
                  <a:t>What to do?  Negate and repeat the procedure for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Then note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𝑁𝐴𝑁𝐷</m:t>
                    </m:r>
                    <m:r>
                      <a:rPr lang="en-US" b="0" i="1" smtClean="0">
                        <a:latin typeface="Cambria Math"/>
                      </a:rPr>
                      <m:t>(1, 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970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NAND-Gate Realizations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381000"/>
            <a:ext cx="8177212" cy="6135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7800" y="1676400"/>
                <a:ext cx="6324600" cy="5847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b="0" i="1" smtClean="0">
                              <a:latin typeface="Cambria Math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ba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ba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ba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676400"/>
                <a:ext cx="63246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44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52992"/>
            <a:ext cx="9067800" cy="6809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4800600"/>
            <a:ext cx="7772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NOR-Gate Realizations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Essentially the same procedure.  See Section 3.9.5 in the textbook.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7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XOR-Gate Realizations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Properties of XOR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1262147"/>
                  </p:ext>
                </p:extLst>
              </p:nvPr>
            </p:nvGraphicFramePr>
            <p:xfrm>
              <a:off x="457200" y="2133600"/>
              <a:ext cx="8363458" cy="41135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4299458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(b)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</a:t>
                          </a:r>
                          <a:r>
                            <a:rPr lang="en-US" dirty="0" err="1" smtClean="0"/>
                            <a:t>i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⊕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(ii)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⊕0=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⊕1=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(iii)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(iv)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ba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ba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(v)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(vi)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⊕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⊕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(vii)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⊕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e>
                                </m:d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𝑥𝑧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(viii)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(ix)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⊕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𝑖𝑓𝑓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𝑥𝑦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(x)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If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⊕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</m:oMath>
                          </a14:m>
                          <a:r>
                            <a:rPr lang="en-US" dirty="0" smtClean="0"/>
                            <a:t> then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⊕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𝑜𝑟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⊕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1262147"/>
                  </p:ext>
                </p:extLst>
              </p:nvPr>
            </p:nvGraphicFramePr>
            <p:xfrm>
              <a:off x="457200" y="2133600"/>
              <a:ext cx="8363458" cy="41135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4299458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(a)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(b)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519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</a:t>
                          </a:r>
                          <a:r>
                            <a:rPr lang="en-US" dirty="0" err="1" smtClean="0"/>
                            <a:t>i</a:t>
                          </a:r>
                          <a:r>
                            <a:rPr lang="en-US" dirty="0" smtClean="0"/>
                            <a:t>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100000" r="-47167" b="-85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12012" t="-100000" b="-85303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(ii)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216393" r="-47167" b="-8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12012" t="-216393" b="-8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(iii)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316393" r="-47167" b="-7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12012" t="-316393" b="-7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(iv)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416393" r="-47167" b="-6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12012" t="-416393" b="-6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(v)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516393" r="-47167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(vi)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616393" r="-47167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(vii)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728333" r="-47167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(viii)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814754" r="-47167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(ix)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914754" r="-47167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(x)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7167" t="-1014754" r="-47167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066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two signal values associated with logic-0 and logic-1 are actually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ranges of values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If signal value is in some low-level voltage range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𝑚𝑖𝑛</m:t>
                            </m:r>
                          </m:e>
                        </m:d>
                      </m:sub>
                    </m:sSub>
                  </m:oMath>
                </a14:m>
                <a:r>
                  <a:rPr lang="en-US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/>
                  <a:t> then it is assigned to logic-0.  When a signal value is in some high-level voltage range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/>
                  <a:t>it is assigned to logic-1.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98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Margins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The minimal signal value that is acceptable as a logic-1 at the input to a gate is different from the minimal logic-1 signal value that a gate produces at its output.</a:t>
                </a:r>
              </a:p>
              <a:p>
                <a:r>
                  <a:rPr lang="en-US" dirty="0" smtClean="0"/>
                  <a:t>Similar situation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r>
                  <a:rPr lang="en-US" dirty="0" smtClean="0"/>
                  <a:t>Manufacturers normally state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𝐼𝐿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𝑂𝐿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/>
                  <a:t> in gate specifications.</a:t>
                </a:r>
              </a:p>
              <a:p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𝑂𝐿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𝐼𝐿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&lt;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,&lt;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Margins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906963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Consider connecting output of gate to another gate, where noise is induced between the two gates.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>
                  <a:solidFill>
                    <a:srgbClr val="FF0000"/>
                  </a:solidFill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Worst case low-level noise margin</a:t>
                </a:r>
                <a:r>
                  <a:rPr lang="en-US" dirty="0" smtClean="0"/>
                  <a:t>:  Any noise less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𝐼𝐿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𝑂𝐿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𝑚𝑎𝑥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/>
                  <a:t>does not affect behavior of Gate 2 on a low-level signal.</a:t>
                </a:r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Worst case high-level noise margin</a:t>
                </a:r>
                <a:r>
                  <a:rPr lang="en-US" dirty="0" smtClean="0"/>
                  <a:t>:  Any noise less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𝑂𝐻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𝐼𝐻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𝑚𝑖𝑛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 smtClean="0"/>
                  <a:t>does not affect behavior of Gate 2 on a high-level signal.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906963"/>
              </a:xfrm>
              <a:blipFill rotWithShape="1">
                <a:blip r:embed="rId2"/>
                <a:stretch>
                  <a:fillRect l="-1185" t="-2484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590800" y="25146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Gate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10200" y="25146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Gate 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71600" y="2971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91000" y="2971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86600" y="2971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25262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1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2 due today</a:t>
            </a:r>
          </a:p>
          <a:p>
            <a:r>
              <a:rPr lang="en-US" dirty="0" smtClean="0"/>
              <a:t>Homework 3 up on webpage</a:t>
            </a:r>
          </a:p>
          <a:p>
            <a:r>
              <a:rPr lang="en-US" dirty="0" smtClean="0"/>
              <a:t>Coming up:  First midterm on Sept. 30</a:t>
            </a:r>
          </a:p>
          <a:p>
            <a:pPr lvl="1"/>
            <a:r>
              <a:rPr lang="en-US" dirty="0" smtClean="0"/>
              <a:t>Will cover material form Lectures 1-7.</a:t>
            </a:r>
          </a:p>
          <a:p>
            <a:pPr lvl="1"/>
            <a:r>
              <a:rPr lang="en-US" dirty="0" smtClean="0"/>
              <a:t>List of topics for exam  will be posted by the end of the week on course webpage.</a:t>
            </a:r>
          </a:p>
          <a:p>
            <a:pPr lvl="1"/>
            <a:r>
              <a:rPr lang="en-US" dirty="0" smtClean="0"/>
              <a:t>Lecture on Thursday, Sept. 25 will be a review session.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signal value at the output of a gate is dependent upon the number of gates to which the output is connected.</a:t>
            </a:r>
          </a:p>
          <a:p>
            <a:r>
              <a:rPr lang="en-US" dirty="0" smtClean="0"/>
              <a:t>Limitation on number of gates output can connect to.  This is known as the </a:t>
            </a:r>
            <a:r>
              <a:rPr lang="en-US" dirty="0" smtClean="0">
                <a:solidFill>
                  <a:srgbClr val="FF0000"/>
                </a:solidFill>
              </a:rPr>
              <a:t>fan-out capability</a:t>
            </a:r>
            <a:r>
              <a:rPr lang="en-US" dirty="0" smtClean="0"/>
              <a:t> of the gate.  Manufacturers specify this limitation.</a:t>
            </a:r>
          </a:p>
          <a:p>
            <a:r>
              <a:rPr lang="en-US" dirty="0" smtClean="0"/>
              <a:t>Circuits known as buffers serve as amplifiers for this purpose.</a:t>
            </a:r>
          </a:p>
        </p:txBody>
      </p:sp>
    </p:spTree>
    <p:extLst>
      <p:ext uri="{BB962C8B-B14F-4D97-AF65-F5344CB8AC3E}">
        <p14:creationId xmlns:p14="http://schemas.microsoft.com/office/powerpoint/2010/main" val="6608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Delays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816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Digital signals to not change nor do circuits respond instantaneously.  Limitation to the overall speed of operation associated with a gate.</a:t>
                </a:r>
              </a:p>
              <a:p>
                <a:r>
                  <a:rPr lang="en-US" dirty="0" smtClean="0"/>
                  <a:t>These time delays are called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propagation delays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Time required for output signal to change from low-level to high-level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𝑝𝐻𝐿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Time required for output signal to change from high-level to low-level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𝑝𝐿𝐻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𝑝𝐻𝐿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𝑝𝐿𝐻</m:t>
                        </m:r>
                      </m:sub>
                    </m:sSub>
                  </m:oMath>
                </a14:m>
                <a:r>
                  <a:rPr lang="en-US" dirty="0" smtClean="0"/>
                  <a:t>are, in general, not equal.  Manufacturers give maximum times in gate specifications.</a:t>
                </a:r>
              </a:p>
              <a:p>
                <a:r>
                  <a:rPr lang="en-US" dirty="0" smtClean="0"/>
                  <a:t>General measure used is the average propagation delay time,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𝑝𝑑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marL="457200" lvl="1" indent="0">
                  <a:buNone/>
                </a:pPr>
                <a:r>
                  <a:rPr lang="en-US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𝑝𝑑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𝑝𝐻𝐿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𝑝𝐿𝐻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81600"/>
              </a:xfrm>
              <a:blipFill rotWithShape="1">
                <a:blip r:embed="rId2"/>
                <a:stretch>
                  <a:fillRect l="-1185" t="-2353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550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Dissipation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Digital circuit consumes power as a result of the flow of currents.  Called </a:t>
            </a:r>
            <a:r>
              <a:rPr lang="en-US" dirty="0" smtClean="0">
                <a:solidFill>
                  <a:srgbClr val="FF0000"/>
                </a:solidFill>
              </a:rPr>
              <a:t>power dissipation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Desirable to have low power dissipation and low propagation delay times.  </a:t>
            </a:r>
          </a:p>
          <a:p>
            <a:r>
              <a:rPr lang="en-US" dirty="0" smtClean="0"/>
              <a:t>These two performance parameters are in conflict with each other.</a:t>
            </a:r>
          </a:p>
          <a:p>
            <a:r>
              <a:rPr lang="en-US" dirty="0" smtClean="0"/>
              <a:t>Common measure of gate </a:t>
            </a:r>
            <a:r>
              <a:rPr lang="en-US" dirty="0" err="1" smtClean="0"/>
              <a:t>preformance</a:t>
            </a:r>
            <a:r>
              <a:rPr lang="en-US" dirty="0" smtClean="0"/>
              <a:t> is the product of the propagation delay and the power dissipation of the gate.</a:t>
            </a:r>
          </a:p>
          <a:p>
            <a:r>
              <a:rPr lang="en-US" dirty="0" smtClean="0"/>
              <a:t>This is known as the </a:t>
            </a:r>
            <a:r>
              <a:rPr lang="en-US" dirty="0" smtClean="0">
                <a:solidFill>
                  <a:srgbClr val="FF0000"/>
                </a:solidFill>
              </a:rPr>
              <a:t>delay-power</a:t>
            </a:r>
            <a:r>
              <a:rPr lang="en-US" dirty="0" smtClean="0"/>
              <a:t> product.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17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Last time:</a:t>
            </a:r>
          </a:p>
          <a:p>
            <a:pPr lvl="1"/>
            <a:r>
              <a:rPr lang="en-US" dirty="0" smtClean="0"/>
              <a:t>Manipulations of Boolean Formulas (3.6)</a:t>
            </a:r>
          </a:p>
          <a:p>
            <a:pPr lvl="1"/>
            <a:r>
              <a:rPr lang="en-US" dirty="0" smtClean="0"/>
              <a:t>Gates and Combinational Networks (3.7)</a:t>
            </a:r>
          </a:p>
          <a:p>
            <a:pPr lvl="1"/>
            <a:r>
              <a:rPr lang="en-US" dirty="0" smtClean="0"/>
              <a:t>Incomplete Boolean Functions and Don’t Care Conditions (3.8 )</a:t>
            </a:r>
          </a:p>
          <a:p>
            <a:r>
              <a:rPr lang="en-US" dirty="0" smtClean="0"/>
              <a:t>This time:</a:t>
            </a:r>
          </a:p>
          <a:p>
            <a:pPr lvl="1"/>
            <a:r>
              <a:rPr lang="en-US" dirty="0" smtClean="0"/>
              <a:t>Universal Gates (3.9.3)</a:t>
            </a:r>
          </a:p>
          <a:p>
            <a:pPr lvl="1"/>
            <a:r>
              <a:rPr lang="en-US" dirty="0" smtClean="0"/>
              <a:t>NAND/NOR/XOR Gate Realizations (3.9.4-3.9.6)</a:t>
            </a:r>
          </a:p>
          <a:p>
            <a:pPr lvl="1"/>
            <a:r>
              <a:rPr lang="en-US" dirty="0" smtClean="0"/>
              <a:t>Gate Properties (3.10)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System specification</a:t>
            </a:r>
            <a:r>
              <a:rPr lang="en-US" dirty="0" smtClean="0"/>
              <a:t>:  A description of the function of a system and of other characteristics required for its use.</a:t>
            </a:r>
          </a:p>
          <a:p>
            <a:pPr lvl="1"/>
            <a:r>
              <a:rPr lang="en-US" dirty="0" smtClean="0"/>
              <a:t>A function (table, algebraic) on a finite set of inputs.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Double-rail logic</a:t>
            </a:r>
            <a:r>
              <a:rPr lang="en-US" dirty="0" smtClean="0"/>
              <a:t>:  both variables and their complements are considered as primary inputs.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Single-rail logic</a:t>
            </a:r>
            <a:r>
              <a:rPr lang="en-US" dirty="0" smtClean="0"/>
              <a:t>:  only variables are considered as primary inputs.  Need inverters for their complements.</a:t>
            </a:r>
          </a:p>
        </p:txBody>
      </p:sp>
    </p:spTree>
    <p:extLst>
      <p:ext uri="{BB962C8B-B14F-4D97-AF65-F5344CB8AC3E}">
        <p14:creationId xmlns:p14="http://schemas.microsoft.com/office/powerpoint/2010/main" val="20144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Gates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 gate or set of gates is called universal if it can implement all Boolean functions.</a:t>
                </a:r>
              </a:p>
              <a:p>
                <a:r>
                  <a:rPr lang="en-US" dirty="0" smtClean="0"/>
                  <a:t>Standard universal gates:</a:t>
                </a:r>
              </a:p>
              <a:p>
                <a:pPr lvl="1"/>
                <a:r>
                  <a:rPr lang="en-US" dirty="0" smtClean="0"/>
                  <a:t>AND, OR, NOT</a:t>
                </a:r>
              </a:p>
              <a:p>
                <a:pPr lvl="1"/>
                <a:r>
                  <a:rPr lang="en-US" dirty="0" smtClean="0"/>
                  <a:t>Proof?</a:t>
                </a:r>
              </a:p>
              <a:p>
                <a:r>
                  <a:rPr lang="en-US" dirty="0" smtClean="0"/>
                  <a:t>Theorem:</a:t>
                </a:r>
              </a:p>
              <a:p>
                <a:pPr lvl="1"/>
                <a:r>
                  <a:rPr lang="en-US" dirty="0" smtClean="0"/>
                  <a:t>A set of gates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, …,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 is universal if it can implement AND, OR, NOT.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42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is Universal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Recall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𝑁𝐴𝑁𝐷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𝑁𝑂𝑇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𝑁𝐴𝑁𝐷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𝐴𝑁𝐷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𝑁𝑂𝑇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𝑁𝑂𝑇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𝑁𝐴𝑁𝐷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𝑁𝐴𝑁𝐷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𝑁𝐴𝑁𝐷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𝑁𝐴𝑁𝐷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𝑁𝑂𝑇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𝑁𝑂𝑇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𝑌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ba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𝑁𝐴𝑁𝐷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𝑁𝑂𝑇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𝑁𝑂𝑇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𝑁𝐴𝑁𝐷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𝑁𝐴𝑁𝐷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𝑁𝐴𝑁𝐷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  <a:blipFill rotWithShape="1">
                <a:blip r:embed="rId2"/>
                <a:stretch>
                  <a:fillRect l="-1037" t="-2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65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 is Universal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816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Recall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𝑁𝑂𝑅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𝑁𝑂𝑇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𝑁𝑂𝑅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𝐴𝑁𝐷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𝑁𝑂𝑇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𝑁𝑂𝑇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</m:ba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𝑁𝑂𝑅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𝑁𝑂𝑇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𝑁𝑂𝑇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𝑁𝑂𝑅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𝑁𝑂𝑅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𝑁𝑂𝑅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</m:e>
                    </m:ba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𝑁𝑂𝑇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</m:e>
                    </m:d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𝑁𝑂𝑇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𝑁𝑂𝑅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𝑁𝑂𝑅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𝑁𝑂𝑅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𝑁𝑂𝑅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81600"/>
              </a:xfrm>
              <a:blipFill rotWithShape="1">
                <a:blip r:embed="rId2"/>
                <a:stretch>
                  <a:fillRect l="-1185" t="-2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485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Universal Gates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Define a 3-input gate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𝑦𝑧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 smtClean="0"/>
                  <a:t>  Show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en-US" dirty="0" smtClean="0"/>
                  <a:t> is universal.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𝑁𝑂𝑇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1,1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𝐴𝑁𝐷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𝑁𝑂𝑇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, 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,1,1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,0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𝑂𝑅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,0,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68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NAND-Gate Realizations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Naïve approach:  build network out of AND/OR/NOT gates, use the universal property above to replace each one with several NAND gates.</a:t>
            </a:r>
          </a:p>
          <a:p>
            <a:r>
              <a:rPr lang="en-US" dirty="0" smtClean="0"/>
              <a:t>A better approach:  manipulate Boolean expression into the form NAND(A, B, . . .,C)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4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1287</Words>
  <Application>Microsoft Office PowerPoint</Application>
  <PresentationFormat>On-screen Show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ENEE244-02xx Digital Logic Design</vt:lpstr>
      <vt:lpstr>Announcements</vt:lpstr>
      <vt:lpstr>Agenda</vt:lpstr>
      <vt:lpstr>Some Terminology</vt:lpstr>
      <vt:lpstr>Universal Gates</vt:lpstr>
      <vt:lpstr>NAND is Universal</vt:lpstr>
      <vt:lpstr>NOR is Universal</vt:lpstr>
      <vt:lpstr>More on Universal Gates</vt:lpstr>
      <vt:lpstr>NAND-Gate Realizations</vt:lpstr>
      <vt:lpstr>NAND-Gate Realizations</vt:lpstr>
      <vt:lpstr>NAND-Gate Realizations</vt:lpstr>
      <vt:lpstr>NAND-Gate Realizations</vt:lpstr>
      <vt:lpstr>PowerPoint Presentation</vt:lpstr>
      <vt:lpstr>NOR-Gate Realizations</vt:lpstr>
      <vt:lpstr>XOR-Gate Realizations</vt:lpstr>
      <vt:lpstr>Gate Properties</vt:lpstr>
      <vt:lpstr>Gate Properties</vt:lpstr>
      <vt:lpstr>Noise Margins</vt:lpstr>
      <vt:lpstr>Noise Margins</vt:lpstr>
      <vt:lpstr>Fan-Out</vt:lpstr>
      <vt:lpstr>Propagation Delays</vt:lpstr>
      <vt:lpstr>Power Dissipation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ENEE244-02xx Digital Logic Design</dc:title>
  <dc:creator>Dana Dachman-Soled</dc:creator>
  <cp:lastModifiedBy>Dana Dachman-Soled</cp:lastModifiedBy>
  <cp:revision>16</cp:revision>
  <dcterms:created xsi:type="dcterms:W3CDTF">2014-09-18T01:27:30Z</dcterms:created>
  <dcterms:modified xsi:type="dcterms:W3CDTF">2014-09-22T03:17:29Z</dcterms:modified>
</cp:coreProperties>
</file>