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7" r:id="rId2"/>
    <p:sldId id="258" r:id="rId3"/>
    <p:sldId id="259" r:id="rId4"/>
    <p:sldId id="281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9" r:id="rId15"/>
    <p:sldId id="294" r:id="rId16"/>
    <p:sldId id="293" r:id="rId17"/>
    <p:sldId id="268" r:id="rId18"/>
    <p:sldId id="285" r:id="rId19"/>
    <p:sldId id="286" r:id="rId20"/>
    <p:sldId id="270" r:id="rId21"/>
    <p:sldId id="274" r:id="rId22"/>
    <p:sldId id="271" r:id="rId23"/>
    <p:sldId id="275" r:id="rId24"/>
    <p:sldId id="276" r:id="rId25"/>
    <p:sldId id="290" r:id="rId2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25ABC89-08A3-434A-9D49-18DB7906972D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EF57484-1941-4B8E-99EA-68F711221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37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4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0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2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3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5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3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2548-3C57-4184-9F33-9BB292CB4F8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0D99-C36F-432E-BF02-FBD5B462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0.png"/><Relationship Id="rId1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about a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Theorem 3.11</a:t>
                </a:r>
              </a:p>
              <a:p>
                <a:pPr marL="514350" indent="-514350">
                  <a:buAutoNum type="alphaLcParenBoth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,…, 1, …,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…, 0, …,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(b)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ba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,…, 1, …,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)(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…, 0, …,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801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32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about a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Expansion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ba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,1,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,0,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56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Reduction Theorems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991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Used for obtaining simplified Boolean formula.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Theorem 3.12</a:t>
                </a:r>
              </a:p>
              <a:p>
                <a:pPr marL="0" indent="0">
                  <a:buNone/>
                </a:pPr>
                <a:r>
                  <a:rPr lang="en-US" dirty="0" smtClean="0"/>
                  <a:t>(a)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1,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0,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Theorem 3.13</a:t>
                </a:r>
              </a:p>
              <a:p>
                <a:pPr marL="0" indent="0">
                  <a:buNone/>
                </a:pPr>
                <a:r>
                  <a:rPr lang="en-US" dirty="0" smtClean="0"/>
                  <a:t>(a)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0,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1,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991600" cy="4525963"/>
              </a:xfrm>
              <a:blipFill rotWithShape="1">
                <a:blip r:embed="rId2"/>
                <a:stretch>
                  <a:fillRect l="-1763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63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Equation Simplification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)(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810000" y="1600200"/>
            <a:ext cx="4724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2133600"/>
            <a:ext cx="4267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2133600"/>
            <a:ext cx="3048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2667000"/>
            <a:ext cx="1752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124200"/>
            <a:ext cx="26670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19600" y="3581400"/>
            <a:ext cx="1524000" cy="533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7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Gates and Combinational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Logic Gates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AND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OR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NOT (Inverter)	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Buffer (Transfer)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NAND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NOR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dirty="0" smtClean="0"/>
              </a:p>
              <a:p>
                <a:r>
                  <a:rPr lang="en-US" dirty="0" smtClean="0"/>
                  <a:t>XOR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⊕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X-NOR (Equivalence)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695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9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81013"/>
            <a:ext cx="7848600" cy="58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0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Gates and Combinational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Synthesis Procedure</a:t>
            </a:r>
          </a:p>
          <a:p>
            <a:r>
              <a:rPr lang="en-US" dirty="0" smtClean="0"/>
              <a:t>Example:  Truth table for parity function on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077784"/>
              </p:ext>
            </p:extLst>
          </p:nvPr>
        </p:nvGraphicFramePr>
        <p:xfrm>
          <a:off x="914400" y="312928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9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Procedure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82668"/>
              </p:ext>
            </p:extLst>
          </p:nvPr>
        </p:nvGraphicFramePr>
        <p:xfrm>
          <a:off x="914400" y="1524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5105400"/>
                <a:ext cx="838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Minterm Canonical Form: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𝑧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+ </m:t>
                    </m:r>
                  </m:oMath>
                </a14:m>
                <a:r>
                  <a:rPr lang="en-US" sz="2800" dirty="0" smtClean="0"/>
                  <a:t>xyz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05400"/>
                <a:ext cx="8382000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5769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3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Gate Network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1295400"/>
                <a:ext cx="838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Minterm Canonical Form: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 </m:t>
                      </m:r>
                      <m:r>
                        <a:rPr lang="en-US" sz="2800" i="1" dirty="0" smtClean="0">
                          <a:latin typeface="Cambria Math"/>
                        </a:rPr>
                        <m:t>𝑥𝑦𝑧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295400"/>
                <a:ext cx="8382000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429000"/>
            <a:ext cx="1023937" cy="95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2543175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3286032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048032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810032"/>
            <a:ext cx="738187" cy="6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124200" y="27432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24200" y="28956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24200" y="30480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76587" y="35052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76587" y="36576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76587" y="38100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24200" y="42672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24200" y="44196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24200" y="45720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76587" y="50292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76587" y="51816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76587" y="5334000"/>
            <a:ext cx="4810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67200" y="3624216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0" y="4419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51" idx="3"/>
          </p:cNvCxnSpPr>
          <p:nvPr/>
        </p:nvCxnSpPr>
        <p:spPr>
          <a:xfrm>
            <a:off x="4343400" y="2881359"/>
            <a:ext cx="121920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267200" y="5105400"/>
            <a:ext cx="1295400" cy="142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562600" y="4191000"/>
            <a:ext cx="0" cy="9215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562600" y="2895600"/>
            <a:ext cx="0" cy="9215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62600" y="38100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41910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953000" y="3634805"/>
            <a:ext cx="0" cy="3275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953000" y="4048032"/>
            <a:ext cx="0" cy="3715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953000" y="3962399"/>
            <a:ext cx="144780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53000" y="4038600"/>
            <a:ext cx="144780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819400" y="24384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438400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819400" y="26786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678668"/>
                <a:ext cx="228600" cy="369332"/>
              </a:xfrm>
              <a:prstGeom prst="rect">
                <a:avLst/>
              </a:prstGeom>
              <a:blipFill rotWithShape="1">
                <a:blip r:embed="rId6"/>
                <a:stretch>
                  <a:fillRect r="-35135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819400" y="29072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907268"/>
                <a:ext cx="228600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819400" y="32004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00400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2819400" y="34406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440668"/>
                <a:ext cx="228600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35135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819400" y="36692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669268"/>
                <a:ext cx="22860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19400" y="40386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038600"/>
                <a:ext cx="228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819400" y="42788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278868"/>
                <a:ext cx="228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35135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819400" y="45074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507468"/>
                <a:ext cx="228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819400" y="48006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800600"/>
                <a:ext cx="228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819400" y="50408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040868"/>
                <a:ext cx="228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35135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819400" y="52694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269468"/>
                <a:ext cx="228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 r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Connector 65"/>
          <p:cNvCxnSpPr/>
          <p:nvPr/>
        </p:nvCxnSpPr>
        <p:spPr>
          <a:xfrm>
            <a:off x="7239000" y="39624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4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1 solutions are on Canvas</a:t>
            </a:r>
          </a:p>
          <a:p>
            <a:r>
              <a:rPr lang="en-US" dirty="0" smtClean="0"/>
              <a:t>Homework 2 due on Thursday</a:t>
            </a:r>
          </a:p>
          <a:p>
            <a:r>
              <a:rPr lang="en-US" dirty="0" smtClean="0"/>
              <a:t>Coming up:  First midterm on Sept.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Incomplete Boolean Functions and Don’t Care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Incomplete Boolean Functions and Don’t Care Conditions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n-variable incomplete Boolean function is represented by a truth table with n+1 columns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rows.</a:t>
                </a:r>
              </a:p>
              <a:p>
                <a:r>
                  <a:rPr lang="en-US" dirty="0" smtClean="0"/>
                  <a:t>For those combinations of values in which a functional value is not to be specified, a symbol, --, is entered.</a:t>
                </a:r>
              </a:p>
              <a:p>
                <a:r>
                  <a:rPr lang="en-US" dirty="0" smtClean="0"/>
                  <a:t>The complement of an incomplete Boolean function is also an incomplete Boolean function having the same unspecified rows of the truth table.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593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28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Incomplete Boolean Functions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32334"/>
              </p:ext>
            </p:extLst>
          </p:nvPr>
        </p:nvGraphicFramePr>
        <p:xfrm>
          <a:off x="1524000" y="16764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5410200"/>
                <a:ext cx="7620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Minterm canonical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=∑</m:t>
                      </m:r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0,1,7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latin typeface="Cambria Math"/>
                        </a:rPr>
                        <m:t>𝑑𝑐</m:t>
                      </m:r>
                      <m:r>
                        <a:rPr lang="en-US" sz="3200" b="0" i="1" smtClean="0">
                          <a:latin typeface="Cambria Math"/>
                        </a:rPr>
                        <m:t>(3,5)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10200"/>
                <a:ext cx="7620000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2080" t="-7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251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Incomplete Boolean Functions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34589"/>
              </p:ext>
            </p:extLst>
          </p:nvPr>
        </p:nvGraphicFramePr>
        <p:xfrm>
          <a:off x="1524000" y="16764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5410200"/>
                <a:ext cx="7620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Maxterm canonical formula: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Π</m:t>
                      </m:r>
                      <m:r>
                        <a:rPr lang="en-US" sz="32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2,4,6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latin typeface="Cambria Math"/>
                        </a:rPr>
                        <m:t>𝑑𝑐</m:t>
                      </m:r>
                      <m:r>
                        <a:rPr lang="en-US" sz="3200" b="0" i="1" smtClean="0">
                          <a:latin typeface="Cambria Math"/>
                        </a:rPr>
                        <m:t>(3,5)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10200"/>
                <a:ext cx="7620000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2080" t="-7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45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Incomplete Boolean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Manipulating Boolean equations derived from incomplete Boolean functions is a very difficult task.</a:t>
            </a:r>
          </a:p>
          <a:p>
            <a:r>
              <a:rPr lang="en-US" dirty="0" smtClean="0"/>
              <a:t>In the next chapter, there are procedures for obtaining minimal expressions that can handle the don’t care conditions.</a:t>
            </a:r>
          </a:p>
          <a:p>
            <a:r>
              <a:rPr lang="en-US" dirty="0" smtClean="0"/>
              <a:t>Can leverage don’t care conditions to get simplified expressions for functions (smaller gate networks).</a:t>
            </a:r>
          </a:p>
        </p:txBody>
      </p:sp>
    </p:spTree>
    <p:extLst>
      <p:ext uri="{BB962C8B-B14F-4D97-AF65-F5344CB8AC3E}">
        <p14:creationId xmlns:p14="http://schemas.microsoft.com/office/powerpoint/2010/main" val="427151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71488"/>
            <a:ext cx="7886700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95600" y="3810000"/>
            <a:ext cx="106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43400" y="3810000"/>
            <a:ext cx="106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62400" y="5181600"/>
            <a:ext cx="106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67000" y="3733800"/>
                <a:ext cx="152400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{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733800"/>
                <a:ext cx="1524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1000" y="3729335"/>
                <a:ext cx="152400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{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29335"/>
                <a:ext cx="1524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90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dirty="0" smtClean="0"/>
              <a:t>Boolean Algebra axioms and theorems (3.1,3.2)</a:t>
            </a:r>
          </a:p>
          <a:p>
            <a:pPr lvl="1"/>
            <a:r>
              <a:rPr lang="en-US" dirty="0" smtClean="0"/>
              <a:t>Canonical Forms (3.5)</a:t>
            </a:r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/>
              <a:t>Finish up Canonical Forms (3.5)</a:t>
            </a:r>
          </a:p>
          <a:p>
            <a:pPr lvl="1"/>
            <a:r>
              <a:rPr lang="en-US" dirty="0" smtClean="0"/>
              <a:t>Manipulations of Boolean Formulas (3.6)</a:t>
            </a:r>
          </a:p>
          <a:p>
            <a:pPr lvl="1"/>
            <a:r>
              <a:rPr lang="en-US" dirty="0" smtClean="0"/>
              <a:t>Gates and Combinational Networks (3.7)</a:t>
            </a:r>
          </a:p>
          <a:p>
            <a:pPr lvl="1"/>
            <a:r>
              <a:rPr lang="en-US" dirty="0" smtClean="0"/>
              <a:t>Incomplete Boolean Functions and Don’t Care Conditions (3.8   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Forms (Review)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lnSpcReduction="10000"/>
              </a:bodyPr>
              <a:lstStyle/>
              <a:p>
                <a:endParaRPr lang="en-US" b="0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Σ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(1,3,4)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Π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(0,2,5,6,7)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26400"/>
              </p:ext>
            </p:extLst>
          </p:nvPr>
        </p:nvGraphicFramePr>
        <p:xfrm>
          <a:off x="762000" y="14478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17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Forms Conversion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Minterm to </a:t>
                </a:r>
                <a:r>
                  <a:rPr lang="en-US" dirty="0" err="1" smtClean="0"/>
                  <a:t>Maxterm</a:t>
                </a:r>
                <a:r>
                  <a:rPr lang="en-US" dirty="0" smtClean="0"/>
                  <a:t>:</a:t>
                </a:r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Σ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2,5,6,7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Σ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0,1,3,4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Π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0,1,3,4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r>
                  <a:rPr lang="en-US" dirty="0" err="1" smtClean="0"/>
                  <a:t>Maxterm</a:t>
                </a:r>
                <a:r>
                  <a:rPr lang="en-US" dirty="0" smtClean="0"/>
                  <a:t> to </a:t>
                </a:r>
                <a:r>
                  <a:rPr lang="en-US" dirty="0" err="1" smtClean="0"/>
                  <a:t>Minterm</a:t>
                </a:r>
                <a:r>
                  <a:rPr lang="en-US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Π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1,2,3,5,7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Π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0,4,6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Σ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0,4,6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57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Manipulations of Boolean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Complementation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every Boolean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there is an associated complementary function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</m:oMath>
                </a14:m>
                <a:r>
                  <a:rPr lang="en-US" dirty="0" smtClean="0"/>
                  <a:t> in which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iff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=0.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ba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</m:ba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ba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ba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5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Complementation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</a:t>
                </a:r>
                <a:r>
                  <a:rPr lang="en-US" dirty="0" err="1" smtClean="0"/>
                  <a:t>DeMorgan’s</a:t>
                </a:r>
                <a:r>
                  <a:rPr lang="en-US" dirty="0" smtClean="0"/>
                  <a:t> Law to simplify: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bar>
                              <m:barPr>
                                <m:pos m:val="top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bar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d>
                      </m:e>
                    </m:ba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:r>
                  <a:rPr lang="en-US" b="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bar>
                              <m:barPr>
                                <m:pos m:val="top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bar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e>
                    </m:bar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ba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ba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</m:e>
                          </m:d>
                        </m:e>
                      </m:bar>
                    </m:oMath>
                  </m:oMathPara>
                </a14:m>
                <a:endParaRPr lang="en-US" b="0" dirty="0" smtClean="0"/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[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bar>
                              <m:barPr>
                                <m:pos m:val="top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bar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d>
                      </m:e>
                    </m:ba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b="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[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) ]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64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about a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Rewrite a Boolean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so that it has the structure: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bar>
                                <m:barPr>
                                  <m:pos m:val="top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62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4917</TotalTime>
  <Words>1281</Words>
  <Application>Microsoft Office PowerPoint</Application>
  <PresentationFormat>On-screen Show (4:3)</PresentationFormat>
  <Paragraphs>306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ENEE244-02xx Digital Logic Design</vt:lpstr>
      <vt:lpstr>Announcements</vt:lpstr>
      <vt:lpstr>Agenda</vt:lpstr>
      <vt:lpstr>Canonical Forms (Review)</vt:lpstr>
      <vt:lpstr>Canonical Forms Conversion</vt:lpstr>
      <vt:lpstr>Manipulations of Boolean Formulas</vt:lpstr>
      <vt:lpstr>Equation Complementation</vt:lpstr>
      <vt:lpstr>Equation Complementation</vt:lpstr>
      <vt:lpstr>Expansion about a Variable</vt:lpstr>
      <vt:lpstr>Expansion about a Variable</vt:lpstr>
      <vt:lpstr>Expansion about a Variable</vt:lpstr>
      <vt:lpstr>Shannon’s Reduction Theorems</vt:lpstr>
      <vt:lpstr>Example of Equation Simplification</vt:lpstr>
      <vt:lpstr>Gates and Combinational Networks</vt:lpstr>
      <vt:lpstr>Digital Logic Gates</vt:lpstr>
      <vt:lpstr>PowerPoint Presentation</vt:lpstr>
      <vt:lpstr>Gates and Combinational Networks</vt:lpstr>
      <vt:lpstr>Synthesis Procedure</vt:lpstr>
      <vt:lpstr>Two-level Gate Network</vt:lpstr>
      <vt:lpstr>Incomplete Boolean Functions and Don’t Care Conditions</vt:lpstr>
      <vt:lpstr>Incomplete Boolean Functions and Don’t Care Conditions</vt:lpstr>
      <vt:lpstr>Describing Incomplete Boolean Functions</vt:lpstr>
      <vt:lpstr>Describing Incomplete Boolean Functions</vt:lpstr>
      <vt:lpstr>Describing Incomplete Boolean Functions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ENEE244-02xx Digital Logic Design</dc:title>
  <dc:creator>Dana Dachman-Soled</dc:creator>
  <cp:lastModifiedBy>Dana Dachman-Soled</cp:lastModifiedBy>
  <cp:revision>24</cp:revision>
  <cp:lastPrinted>2014-09-16T15:46:44Z</cp:lastPrinted>
  <dcterms:created xsi:type="dcterms:W3CDTF">2014-09-14T18:27:29Z</dcterms:created>
  <dcterms:modified xsi:type="dcterms:W3CDTF">2014-09-18T04:26:06Z</dcterms:modified>
</cp:coreProperties>
</file>