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68" r:id="rId3"/>
    <p:sldId id="269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8ADBEF81-96F1-4052-9CFC-72AD4DEDDDB2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125249C1-B360-4A60-9B83-B6DA77291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35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8FC-8CCC-489F-8450-03E12FEA027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81-C7EF-46AA-B965-3EDDB1F6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9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8FC-8CCC-489F-8450-03E12FEA027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81-C7EF-46AA-B965-3EDDB1F6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1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8FC-8CCC-489F-8450-03E12FEA027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81-C7EF-46AA-B965-3EDDB1F6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6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8FC-8CCC-489F-8450-03E12FEA027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81-C7EF-46AA-B965-3EDDB1F6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8FC-8CCC-489F-8450-03E12FEA027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81-C7EF-46AA-B965-3EDDB1F6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2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8FC-8CCC-489F-8450-03E12FEA027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81-C7EF-46AA-B965-3EDDB1F6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8FC-8CCC-489F-8450-03E12FEA027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81-C7EF-46AA-B965-3EDDB1F6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3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8FC-8CCC-489F-8450-03E12FEA027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81-C7EF-46AA-B965-3EDDB1F6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7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8FC-8CCC-489F-8450-03E12FEA027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81-C7EF-46AA-B965-3EDDB1F6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2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8FC-8CCC-489F-8450-03E12FEA027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81-C7EF-46AA-B965-3EDDB1F6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8FC-8CCC-489F-8450-03E12FEA027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9681-C7EF-46AA-B965-3EDDB1F6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9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698FC-8CCC-489F-8450-03E12FEA027F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09681-C7EF-46AA-B965-3EDDB1F63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9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3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ENEE244-02xx</a:t>
            </a:r>
            <a:br>
              <a:rPr lang="en-US" dirty="0" smtClean="0"/>
            </a:br>
            <a:r>
              <a:rPr lang="en-US" dirty="0" smtClean="0"/>
              <a:t>Digital Logic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 of Boolean Algebra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Theorem 3.4:  The Idempotent law</a:t>
                </a:r>
              </a:p>
              <a:p>
                <a:pPr marL="0" indent="0">
                  <a:buNone/>
                </a:pPr>
                <a:r>
                  <a:rPr lang="en-US" dirty="0" smtClean="0"/>
                  <a:t>For each element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in a Boolean algebra: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Proof: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b="0" dirty="0" smtClean="0"/>
                  <a:t> [by P2]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e>
                    </m:d>
                    <m:r>
                      <a:rPr lang="en-US" b="0" i="1" smtClean="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b="0" dirty="0" smtClean="0"/>
                  <a:t> [by P5]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        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⋅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e>
                    </m:d>
                  </m:oMath>
                </a14:m>
                <a:r>
                  <a:rPr lang="en-US" b="0" dirty="0" smtClean="0"/>
                  <a:t>                [by P4]</a:t>
                </a:r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+0</m:t>
                    </m:r>
                  </m:oMath>
                </a14:m>
                <a:r>
                  <a:rPr lang="en-US" b="0" dirty="0" smtClean="0"/>
                  <a:t>                       [by P5]</a:t>
                </a:r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b="0" dirty="0" smtClean="0"/>
                  <a:t>                             [by P2]</a:t>
                </a:r>
              </a:p>
              <a:p>
                <a:pPr marL="0" indent="0">
                  <a:buNone/>
                </a:pPr>
                <a:r>
                  <a:rPr lang="en-US" b="0" dirty="0" smtClean="0"/>
                  <a:t>Second part follows from principle of duality.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704" t="-3106" b="-2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572000" y="38862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43434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48006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52578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57150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3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 of Boolean Algebra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Theorem 3.5:  The Involution Law</a:t>
                </a:r>
              </a:p>
              <a:p>
                <a:pPr marL="0" indent="0">
                  <a:buNone/>
                </a:pPr>
                <a:r>
                  <a:rPr lang="en-US" dirty="0" smtClean="0"/>
                  <a:t>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in a Boolean algebra,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bar>
                              <m:barPr>
                                <m:pos m:val="top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bar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bar>
                          </m:e>
                        </m:d>
                      </m:e>
                    </m:ba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Proof. We will use the fact that the complement is unique (Theorem 3.1 in textbook).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b="0" i="1" dirty="0" smtClean="0">
                    <a:latin typeface="Cambria Math"/>
                  </a:rPr>
                  <a:t> </a:t>
                </a:r>
                <a:r>
                  <a:rPr lang="en-US" b="0" dirty="0" smtClean="0"/>
                  <a:t>[by P5]</a:t>
                </a:r>
                <a:endParaRPr lang="en-US" b="0" i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       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  </m:t>
                    </m:r>
                  </m:oMath>
                </a14:m>
                <a:r>
                  <a:rPr lang="en-US" dirty="0" smtClean="0"/>
                  <a:t>[by P3]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dirty="0" smtClean="0"/>
                  <a:t> by uniqueness.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Moreover,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      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b="0" i="1" dirty="0" smtClean="0">
                    <a:latin typeface="Cambria Math"/>
                  </a:rPr>
                  <a:t> </a:t>
                </a:r>
                <a:r>
                  <a:rPr lang="en-US" b="0" dirty="0" smtClean="0"/>
                  <a:t>[by P5]</a:t>
                </a:r>
                <a:endParaRPr lang="en-US" b="0" i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        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  </m:t>
                    </m:r>
                  </m:oMath>
                </a14:m>
                <a:r>
                  <a:rPr lang="en-US" dirty="0" smtClean="0"/>
                  <a:t>[by P3]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dirty="0" smtClean="0"/>
                  <a:t> by uniqueness.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  <a:blipFill rotWithShape="1">
                <a:blip r:embed="rId2"/>
                <a:stretch>
                  <a:fillRect l="-1333" t="-2541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971800" y="3276600"/>
            <a:ext cx="1066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36576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0800" y="48006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3200" y="52578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 of Boolean Algebra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686800" cy="4525963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Theorem 3.6:  The absorption law</a:t>
                </a:r>
              </a:p>
              <a:p>
                <a:pPr marL="0" indent="0">
                  <a:buNone/>
                </a:pPr>
                <a:r>
                  <a:rPr lang="en-US" dirty="0" smtClean="0"/>
                  <a:t>For each pair of elements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in a Boolean algebra: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⋅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			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Proof: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⋅1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⋅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 smtClean="0"/>
                  <a:t> [by P2]</a:t>
                </a:r>
              </a:p>
              <a:p>
                <a:pPr marL="0" indent="0">
                  <a:buNone/>
                </a:pPr>
                <a:r>
                  <a:rPr lang="en-US" b="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 smtClean="0"/>
                  <a:t> [by P4]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⋅1</m:t>
                    </m:r>
                  </m:oMath>
                </a14:m>
                <a:r>
                  <a:rPr lang="en-US" dirty="0" smtClean="0"/>
                  <a:t> [by Theorem 3.2]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[by P2]</a:t>
                </a:r>
              </a:p>
              <a:p>
                <a:pPr marL="0" indent="0">
                  <a:buNone/>
                </a:pPr>
                <a:r>
                  <a:rPr lang="en-US" dirty="0" smtClean="0"/>
                  <a:t>Second part follows from principle of duality.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686800" cy="4525963"/>
              </a:xfrm>
              <a:blipFill rotWithShape="1">
                <a:blip r:embed="rId2"/>
                <a:stretch>
                  <a:fillRect l="-1333" t="-2022" b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181600" y="38100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1800" y="42672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4724400"/>
            <a:ext cx="2514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51816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0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 of Boolean Algebra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915400" cy="518160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Theorem 3.7:  </a:t>
                </a:r>
                <a:r>
                  <a:rPr lang="en-US" dirty="0" err="1" smtClean="0"/>
                  <a:t>DeMorgan’s</a:t>
                </a:r>
                <a:r>
                  <a:rPr lang="en-US" dirty="0" smtClean="0"/>
                  <a:t> Law</a:t>
                </a:r>
              </a:p>
              <a:p>
                <a:pPr marL="0" indent="0">
                  <a:buNone/>
                </a:pPr>
                <a:r>
                  <a:rPr lang="en-US" dirty="0" smtClean="0"/>
                  <a:t>For each pair of elements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in a Boolean algebra: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⋅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⋅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Proof: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e>
                    </m:d>
                    <m:r>
                      <a:rPr lang="en-US" b="0" i="1" smtClean="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bar>
                      </m:e>
                    </m:d>
                  </m:oMath>
                </a14:m>
                <a:r>
                  <a:rPr lang="en-US" b="0" dirty="0" smtClean="0"/>
                  <a:t> [by P4]</a:t>
                </a:r>
              </a:p>
              <a:p>
                <a:pPr marL="0" indent="0">
                  <a:buNone/>
                </a:pPr>
                <a:r>
                  <a:rPr lang="en-US" b="0" dirty="0" smtClean="0"/>
                  <a:t>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b="0" i="1" dirty="0" smtClean="0">
                    <a:latin typeface="Cambria Math"/>
                  </a:rPr>
                  <a:t> </a:t>
                </a:r>
                <a:r>
                  <a:rPr lang="en-US" b="0" dirty="0" smtClean="0"/>
                  <a:t>[by P3]</a:t>
                </a:r>
                <a:endParaRPr lang="en-US" b="0" i="1" dirty="0" smtClean="0"/>
              </a:p>
              <a:p>
                <a:pPr marL="0" indent="0">
                  <a:buNone/>
                </a:pPr>
                <a:r>
                  <a:rPr lang="en-US" b="0" dirty="0" smtClean="0"/>
                  <a:t>     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b="0" i="1" dirty="0" smtClean="0">
                    <a:latin typeface="Cambria Math"/>
                  </a:rPr>
                  <a:t> </a:t>
                </a:r>
                <a:r>
                  <a:rPr lang="en-US" b="0" dirty="0" smtClean="0"/>
                  <a:t>[by P5]</a:t>
                </a: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=1⋅1</m:t>
                    </m:r>
                  </m:oMath>
                </a14:m>
                <a:r>
                  <a:rPr lang="en-US" b="0" i="1" dirty="0" smtClean="0">
                    <a:latin typeface="Cambria Math"/>
                  </a:rPr>
                  <a:t> </a:t>
                </a:r>
                <a:r>
                  <a:rPr lang="en-US" b="0" dirty="0" smtClean="0"/>
                  <a:t>[by Theorem 3.2]</a:t>
                </a: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=1 </m:t>
                    </m:r>
                  </m:oMath>
                </a14:m>
                <a:r>
                  <a:rPr lang="en-US" b="0" dirty="0" smtClean="0"/>
                  <a:t> [by P2]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Analogous for multiplicative case.</a:t>
                </a:r>
              </a:p>
              <a:p>
                <a:pPr marL="0" indent="0">
                  <a:buNone/>
                </a:pPr>
                <a:r>
                  <a:rPr lang="en-US" dirty="0" smtClean="0"/>
                  <a:t>Second part follows from principle of duality.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915400" cy="5181600"/>
              </a:xfrm>
              <a:blipFill rotWithShape="1">
                <a:blip r:embed="rId2"/>
                <a:stretch>
                  <a:fillRect l="-1094" t="-2118" b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858000" y="35814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29200" y="40386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6200" y="4419600"/>
            <a:ext cx="1295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51816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4724400"/>
            <a:ext cx="2286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ular Callout 9"/>
              <p:cNvSpPr/>
              <p:nvPr/>
            </p:nvSpPr>
            <p:spPr>
              <a:xfrm>
                <a:off x="7315200" y="2286000"/>
                <a:ext cx="1600200" cy="1981200"/>
              </a:xfrm>
              <a:prstGeom prst="wedgeRoundRectCallout">
                <a:avLst>
                  <a:gd name="adj1" fmla="val -112113"/>
                  <a:gd name="adj2" fmla="val -2596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Note:  Using Associativity of each operation (+),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⋅</m:t>
                    </m:r>
                  </m:oMath>
                </a14:m>
                <a:r>
                  <a:rPr lang="en-US" dirty="0" smtClean="0"/>
                  <a:t>).</a:t>
                </a:r>
              </a:p>
              <a:p>
                <a:pPr algn="ctr"/>
                <a:r>
                  <a:rPr lang="en-US" dirty="0" smtClean="0"/>
                  <a:t>Theorem 3.8</a:t>
                </a:r>
                <a:endParaRPr lang="en-US" dirty="0"/>
              </a:p>
            </p:txBody>
          </p:sp>
        </mc:Choice>
        <mc:Fallback xmlns="">
          <p:sp>
            <p:nvSpPr>
              <p:cNvPr id="10" name="Rounded Rectangular Callou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2286000"/>
                <a:ext cx="1600200" cy="1981200"/>
              </a:xfrm>
              <a:prstGeom prst="wedgeRoundRectCallout">
                <a:avLst>
                  <a:gd name="adj1" fmla="val -112113"/>
                  <a:gd name="adj2" fmla="val -2596"/>
                  <a:gd name="adj3" fmla="val 16667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642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Two-Valued Boolean Algebra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89037"/>
                <a:ext cx="8229600" cy="50593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0,1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(+) = OR,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⋅</m:t>
                    </m:r>
                  </m:oMath>
                </a14:m>
                <a:r>
                  <a:rPr lang="en-US" dirty="0" smtClean="0"/>
                  <a:t>) = AND</a:t>
                </a:r>
              </a:p>
              <a:p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=0,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OR					             AND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89037"/>
                <a:ext cx="8229600" cy="5059363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725470"/>
              </p:ext>
            </p:extLst>
          </p:nvPr>
        </p:nvGraphicFramePr>
        <p:xfrm>
          <a:off x="1371600" y="4114800"/>
          <a:ext cx="2286000" cy="2031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</a:tblGrid>
              <a:tr h="677333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3505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85139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732740"/>
              </p:ext>
            </p:extLst>
          </p:nvPr>
        </p:nvGraphicFramePr>
        <p:xfrm>
          <a:off x="5715000" y="4119265"/>
          <a:ext cx="2286000" cy="2031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  <a:gridCol w="762000"/>
              </a:tblGrid>
              <a:tr h="677333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6773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3200" y="350966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4855864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343400" y="1219200"/>
            <a:ext cx="41910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Can verify that all the postulates hold by “perfect induction.”  [Checking that equality holds for all possible variable settings]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861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Formulas and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Example: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Can be specified via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truth table.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  <a:blipFill rotWithShape="1">
                <a:blip r:embed="rId3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764485"/>
              </p:ext>
            </p:extLst>
          </p:nvPr>
        </p:nvGraphicFramePr>
        <p:xfrm>
          <a:off x="1219200" y="26670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50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Forms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Consider the function: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literal</a:t>
                </a:r>
                <a:r>
                  <a:rPr lang="en-US" dirty="0" smtClean="0"/>
                  <a:t> is an occurrence of a complemented or </a:t>
                </a:r>
                <a:r>
                  <a:rPr lang="en-US" dirty="0" err="1" smtClean="0"/>
                  <a:t>uncomplemented</a:t>
                </a:r>
                <a:r>
                  <a:rPr lang="en-US" dirty="0" smtClean="0"/>
                  <a:t> variable in a formula.</a:t>
                </a:r>
              </a:p>
              <a:p>
                <a:r>
                  <a:rPr lang="en-US" dirty="0" smtClean="0"/>
                  <a:t>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product term</a:t>
                </a:r>
                <a:r>
                  <a:rPr lang="en-US" dirty="0" smtClean="0"/>
                  <a:t> is either a literal or a product (conjunction) of literals.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Disjunctive normal form</a:t>
                </a:r>
                <a:r>
                  <a:rPr lang="en-US" dirty="0" smtClean="0"/>
                  <a:t>:  A Boolean formula written as a single product term or as a sum (disjunction) of product terms.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blipFill rotWithShape="1">
                <a:blip r:embed="rId3"/>
                <a:stretch>
                  <a:fillRect l="-1630" t="-1625" b="-3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063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Forms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/>
              <a:lstStyle/>
              <a:p>
                <a:r>
                  <a:rPr lang="en-US" dirty="0" smtClean="0"/>
                  <a:t>Consider the function: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)(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sum term</a:t>
                </a:r>
                <a:r>
                  <a:rPr lang="en-US" dirty="0" smtClean="0"/>
                  <a:t> is either a literal or a sum (disjunction) of literals.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Conjunctive normal form</a:t>
                </a:r>
                <a:r>
                  <a:rPr lang="en-US" dirty="0" smtClean="0"/>
                  <a:t>:  A Boolean formula written as a single sum term or as a product (conjunction) of sum terms.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1">
                <a:blip r:embed="rId4"/>
                <a:stretch>
                  <a:fillRect l="-1630" t="-1601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370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obtain a Boolean formula given a truth table?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115059"/>
              </p:ext>
            </p:extLst>
          </p:nvPr>
        </p:nvGraphicFramePr>
        <p:xfrm>
          <a:off x="914400" y="29718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76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Minterm</a:t>
            </a:r>
            <a:r>
              <a:rPr lang="en-US" dirty="0" smtClean="0"/>
              <a:t> Canonical Formula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112340"/>
              </p:ext>
            </p:extLst>
          </p:nvPr>
        </p:nvGraphicFramePr>
        <p:xfrm>
          <a:off x="685800" y="16002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ular Callout 4"/>
              <p:cNvSpPr/>
              <p:nvPr/>
            </p:nvSpPr>
            <p:spPr>
              <a:xfrm>
                <a:off x="7162800" y="1676400"/>
                <a:ext cx="1600200" cy="685800"/>
              </a:xfrm>
              <a:prstGeom prst="wedgeRoundRectCallout">
                <a:avLst>
                  <a:gd name="adj1" fmla="val -71860"/>
                  <a:gd name="adj2" fmla="val 75833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ounded Rectangular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1600200" cy="685800"/>
              </a:xfrm>
              <a:prstGeom prst="wedgeRoundRectCallout">
                <a:avLst>
                  <a:gd name="adj1" fmla="val -71860"/>
                  <a:gd name="adj2" fmla="val 75833"/>
                  <a:gd name="adj3" fmla="val 16667"/>
                </a:avLst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>
              <a:xfrm>
                <a:off x="7162800" y="2590800"/>
                <a:ext cx="1600200" cy="685800"/>
              </a:xfrm>
              <a:prstGeom prst="wedgeRoundRectCallout">
                <a:avLst>
                  <a:gd name="adj1" fmla="val -72812"/>
                  <a:gd name="adj2" fmla="val 49166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590800"/>
                <a:ext cx="1600200" cy="685800"/>
              </a:xfrm>
              <a:prstGeom prst="wedgeRoundRectCallout">
                <a:avLst>
                  <a:gd name="adj1" fmla="val -72812"/>
                  <a:gd name="adj2" fmla="val 49166"/>
                  <a:gd name="adj3" fmla="val 16667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ular Callout 6"/>
              <p:cNvSpPr/>
              <p:nvPr/>
            </p:nvSpPr>
            <p:spPr>
              <a:xfrm>
                <a:off x="7162800" y="3581400"/>
                <a:ext cx="1600200" cy="685800"/>
              </a:xfrm>
              <a:prstGeom prst="wedgeRoundRectCallout">
                <a:avLst>
                  <a:gd name="adj1" fmla="val -69002"/>
                  <a:gd name="adj2" fmla="val -41945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581400"/>
                <a:ext cx="1600200" cy="685800"/>
              </a:xfrm>
              <a:prstGeom prst="wedgeRoundRectCallout">
                <a:avLst>
                  <a:gd name="adj1" fmla="val -69002"/>
                  <a:gd name="adj2" fmla="val -41945"/>
                  <a:gd name="adj3" fmla="val 16667"/>
                </a:avLst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02023" y="5334000"/>
                <a:ext cx="52828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𝑧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𝑧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023" y="5334000"/>
                <a:ext cx="5282856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703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1 due today.</a:t>
            </a:r>
          </a:p>
          <a:p>
            <a:r>
              <a:rPr lang="en-US" dirty="0" smtClean="0"/>
              <a:t>HW 2 up on course webpage, due on Thursday, Sept. 18.</a:t>
            </a:r>
          </a:p>
          <a:p>
            <a:r>
              <a:rPr lang="en-US" dirty="0" smtClean="0"/>
              <a:t>“Small quiz” in recitation on Monday, Sept. 15 on material from Lectures 1,2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92500" lnSpcReduction="20000"/>
              </a:bodyPr>
              <a:lstStyle/>
              <a:p>
                <a:endParaRPr lang="en-US" b="0" i="1" dirty="0" smtClean="0">
                  <a:latin typeface="Cambria Math"/>
                </a:endParaRPr>
              </a:p>
              <a:p>
                <a:endParaRPr lang="en-US" i="1" dirty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:endParaRPr lang="en-US" i="1" dirty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can be written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Σ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(1,3,4)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6"/>
                <a:stretch>
                  <a:fillRect l="-1481" b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566053"/>
              </p:ext>
            </p:extLst>
          </p:nvPr>
        </p:nvGraphicFramePr>
        <p:xfrm>
          <a:off x="762000" y="16154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ular Callout 4"/>
              <p:cNvSpPr/>
              <p:nvPr/>
            </p:nvSpPr>
            <p:spPr>
              <a:xfrm>
                <a:off x="7162800" y="1676400"/>
                <a:ext cx="1600200" cy="685800"/>
              </a:xfrm>
              <a:prstGeom prst="wedgeRoundRectCallout">
                <a:avLst>
                  <a:gd name="adj1" fmla="val -71860"/>
                  <a:gd name="adj2" fmla="val 75833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ounded Rectangular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76400"/>
                <a:ext cx="1600200" cy="685800"/>
              </a:xfrm>
              <a:prstGeom prst="wedgeRoundRectCallout">
                <a:avLst>
                  <a:gd name="adj1" fmla="val -71860"/>
                  <a:gd name="adj2" fmla="val 75833"/>
                  <a:gd name="adj3" fmla="val 16667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>
              <a:xfrm>
                <a:off x="7162800" y="2590800"/>
                <a:ext cx="1600200" cy="685800"/>
              </a:xfrm>
              <a:prstGeom prst="wedgeRoundRectCallout">
                <a:avLst>
                  <a:gd name="adj1" fmla="val -72812"/>
                  <a:gd name="adj2" fmla="val 49166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590800"/>
                <a:ext cx="1600200" cy="685800"/>
              </a:xfrm>
              <a:prstGeom prst="wedgeRoundRectCallout">
                <a:avLst>
                  <a:gd name="adj1" fmla="val -72812"/>
                  <a:gd name="adj2" fmla="val 49166"/>
                  <a:gd name="adj3" fmla="val 16667"/>
                </a:avLst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ounded Rectangular Callout 6"/>
              <p:cNvSpPr/>
              <p:nvPr/>
            </p:nvSpPr>
            <p:spPr>
              <a:xfrm>
                <a:off x="7162800" y="3581400"/>
                <a:ext cx="1600200" cy="685800"/>
              </a:xfrm>
              <a:prstGeom prst="wedgeRoundRectCallout">
                <a:avLst>
                  <a:gd name="adj1" fmla="val -69002"/>
                  <a:gd name="adj2" fmla="val -41945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581400"/>
                <a:ext cx="1600200" cy="685800"/>
              </a:xfrm>
              <a:prstGeom prst="wedgeRoundRectCallout">
                <a:avLst>
                  <a:gd name="adj1" fmla="val -69002"/>
                  <a:gd name="adj2" fmla="val -41945"/>
                  <a:gd name="adj3" fmla="val 16667"/>
                </a:avLst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81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Maxterm</a:t>
            </a:r>
            <a:r>
              <a:rPr lang="en-US" dirty="0" smtClean="0"/>
              <a:t> Canonical Formula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403115"/>
              </p:ext>
            </p:extLst>
          </p:nvPr>
        </p:nvGraphicFramePr>
        <p:xfrm>
          <a:off x="685800" y="16002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ular Callout 4"/>
              <p:cNvSpPr/>
              <p:nvPr/>
            </p:nvSpPr>
            <p:spPr>
              <a:xfrm>
                <a:off x="7162800" y="1661160"/>
                <a:ext cx="1600200" cy="685800"/>
              </a:xfrm>
              <a:prstGeom prst="wedgeRoundRectCallout">
                <a:avLst>
                  <a:gd name="adj1" fmla="val -71860"/>
                  <a:gd name="adj2" fmla="val 18055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ounded Rectangular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61160"/>
                <a:ext cx="1600200" cy="685800"/>
              </a:xfrm>
              <a:prstGeom prst="wedgeRoundRectCallout">
                <a:avLst>
                  <a:gd name="adj1" fmla="val -71860"/>
                  <a:gd name="adj2" fmla="val 18055"/>
                  <a:gd name="adj3" fmla="val 16667"/>
                </a:avLst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>
              <a:xfrm>
                <a:off x="7162800" y="2438400"/>
                <a:ext cx="1600200" cy="685800"/>
              </a:xfrm>
              <a:prstGeom prst="wedgeRoundRectCallout">
                <a:avLst>
                  <a:gd name="adj1" fmla="val -75670"/>
                  <a:gd name="adj2" fmla="val 24722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438400"/>
                <a:ext cx="1600200" cy="685800"/>
              </a:xfrm>
              <a:prstGeom prst="wedgeRoundRectCallout">
                <a:avLst>
                  <a:gd name="adj1" fmla="val -75670"/>
                  <a:gd name="adj2" fmla="val 24722"/>
                  <a:gd name="adj3" fmla="val 16667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ular Callout 6"/>
              <p:cNvSpPr/>
              <p:nvPr/>
            </p:nvSpPr>
            <p:spPr>
              <a:xfrm>
                <a:off x="7162800" y="3200400"/>
                <a:ext cx="1600200" cy="685800"/>
              </a:xfrm>
              <a:prstGeom prst="wedgeRoundRectCallout">
                <a:avLst>
                  <a:gd name="adj1" fmla="val -73764"/>
                  <a:gd name="adj2" fmla="val 64721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200400"/>
                <a:ext cx="1600200" cy="685800"/>
              </a:xfrm>
              <a:prstGeom prst="wedgeRoundRectCallout">
                <a:avLst>
                  <a:gd name="adj1" fmla="val -73764"/>
                  <a:gd name="adj2" fmla="val 64721"/>
                  <a:gd name="adj3" fmla="val 16667"/>
                </a:avLst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5800" y="5334000"/>
                <a:ext cx="5570691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bar>
                            <m:barPr>
                              <m:pos m:val="top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ba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)(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𝑧</m:t>
                      </m:r>
                      <m:r>
                        <a:rPr lang="en-US" sz="2800" b="0" i="1" smtClean="0">
                          <a:latin typeface="Cambria Math"/>
                        </a:rPr>
                        <m:t>)(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334000"/>
                <a:ext cx="5570691" cy="95410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ounded Rectangular Callout 8"/>
              <p:cNvSpPr/>
              <p:nvPr/>
            </p:nvSpPr>
            <p:spPr>
              <a:xfrm>
                <a:off x="7162800" y="3962400"/>
                <a:ext cx="1600200" cy="685800"/>
              </a:xfrm>
              <a:prstGeom prst="wedgeRoundRectCallout">
                <a:avLst>
                  <a:gd name="adj1" fmla="val -74716"/>
                  <a:gd name="adj2" fmla="val 13610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ounded Rectangular Callou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962400"/>
                <a:ext cx="1600200" cy="685800"/>
              </a:xfrm>
              <a:prstGeom prst="wedgeRoundRectCallout">
                <a:avLst>
                  <a:gd name="adj1" fmla="val -74716"/>
                  <a:gd name="adj2" fmla="val 13610"/>
                  <a:gd name="adj3" fmla="val 16667"/>
                </a:avLst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ular Callout 9"/>
              <p:cNvSpPr/>
              <p:nvPr/>
            </p:nvSpPr>
            <p:spPr>
              <a:xfrm>
                <a:off x="7162800" y="4724400"/>
                <a:ext cx="1600200" cy="685800"/>
              </a:xfrm>
              <a:prstGeom prst="wedgeRoundRectCallout">
                <a:avLst>
                  <a:gd name="adj1" fmla="val -72811"/>
                  <a:gd name="adj2" fmla="val -39724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ounded Rectangular Callou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724400"/>
                <a:ext cx="1600200" cy="685800"/>
              </a:xfrm>
              <a:prstGeom prst="wedgeRoundRectCallout">
                <a:avLst>
                  <a:gd name="adj1" fmla="val -72811"/>
                  <a:gd name="adj2" fmla="val -39724"/>
                  <a:gd name="adj3" fmla="val 16667"/>
                </a:avLst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364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-Notation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92500" lnSpcReduction="20000"/>
              </a:bodyPr>
              <a:lstStyle/>
              <a:p>
                <a:endParaRPr lang="en-US" b="0" i="1" dirty="0" smtClean="0">
                  <a:latin typeface="Cambria Math"/>
                </a:endParaRPr>
              </a:p>
              <a:p>
                <a:endParaRPr lang="en-US" i="1" dirty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:endParaRPr lang="en-US" i="1" dirty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can be written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Π</m:t>
                    </m:r>
                    <m:r>
                      <a:rPr lang="en-US" b="0" i="1" smtClean="0">
                        <a:latin typeface="Cambria Math"/>
                      </a:rPr>
                      <m:t>𝑀</m:t>
                    </m:r>
                    <m:r>
                      <a:rPr lang="en-US" b="0" i="1" smtClean="0">
                        <a:latin typeface="Cambria Math"/>
                      </a:rPr>
                      <m:t>(0,2,5,6,7)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481" b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33906"/>
              </p:ext>
            </p:extLst>
          </p:nvPr>
        </p:nvGraphicFramePr>
        <p:xfrm>
          <a:off x="762000" y="14478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ular Callout 7"/>
              <p:cNvSpPr/>
              <p:nvPr/>
            </p:nvSpPr>
            <p:spPr>
              <a:xfrm>
                <a:off x="7162800" y="1493520"/>
                <a:ext cx="1600200" cy="685800"/>
              </a:xfrm>
              <a:prstGeom prst="wedgeRoundRectCallout">
                <a:avLst>
                  <a:gd name="adj1" fmla="val -71860"/>
                  <a:gd name="adj2" fmla="val 18055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ounded Rectangular Callou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493520"/>
                <a:ext cx="1600200" cy="685800"/>
              </a:xfrm>
              <a:prstGeom prst="wedgeRoundRectCallout">
                <a:avLst>
                  <a:gd name="adj1" fmla="val -71860"/>
                  <a:gd name="adj2" fmla="val 18055"/>
                  <a:gd name="adj3" fmla="val 16667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ounded Rectangular Callout 8"/>
              <p:cNvSpPr/>
              <p:nvPr/>
            </p:nvSpPr>
            <p:spPr>
              <a:xfrm>
                <a:off x="7162800" y="2270760"/>
                <a:ext cx="1600200" cy="685800"/>
              </a:xfrm>
              <a:prstGeom prst="wedgeRoundRectCallout">
                <a:avLst>
                  <a:gd name="adj1" fmla="val -75670"/>
                  <a:gd name="adj2" fmla="val 24722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ounded Rectangular Callou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270760"/>
                <a:ext cx="1600200" cy="685800"/>
              </a:xfrm>
              <a:prstGeom prst="wedgeRoundRectCallout">
                <a:avLst>
                  <a:gd name="adj1" fmla="val -75670"/>
                  <a:gd name="adj2" fmla="val 24722"/>
                  <a:gd name="adj3" fmla="val 16667"/>
                </a:avLst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ular Callout 9"/>
              <p:cNvSpPr/>
              <p:nvPr/>
            </p:nvSpPr>
            <p:spPr>
              <a:xfrm>
                <a:off x="7162800" y="3032760"/>
                <a:ext cx="1600200" cy="685800"/>
              </a:xfrm>
              <a:prstGeom prst="wedgeRoundRectCallout">
                <a:avLst>
                  <a:gd name="adj1" fmla="val -73764"/>
                  <a:gd name="adj2" fmla="val 64721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ounded Rectangular Callou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032760"/>
                <a:ext cx="1600200" cy="685800"/>
              </a:xfrm>
              <a:prstGeom prst="wedgeRoundRectCallout">
                <a:avLst>
                  <a:gd name="adj1" fmla="val -73764"/>
                  <a:gd name="adj2" fmla="val 64721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ular Callout 10"/>
              <p:cNvSpPr/>
              <p:nvPr/>
            </p:nvSpPr>
            <p:spPr>
              <a:xfrm>
                <a:off x="7162800" y="3794760"/>
                <a:ext cx="1600200" cy="685800"/>
              </a:xfrm>
              <a:prstGeom prst="wedgeRoundRectCallout">
                <a:avLst>
                  <a:gd name="adj1" fmla="val -74716"/>
                  <a:gd name="adj2" fmla="val 13610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ounded Rectangular Callout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794760"/>
                <a:ext cx="1600200" cy="685800"/>
              </a:xfrm>
              <a:prstGeom prst="wedgeRoundRectCallout">
                <a:avLst>
                  <a:gd name="adj1" fmla="val -74716"/>
                  <a:gd name="adj2" fmla="val 13610"/>
                  <a:gd name="adj3" fmla="val 16667"/>
                </a:avLst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ular Callout 11"/>
              <p:cNvSpPr/>
              <p:nvPr/>
            </p:nvSpPr>
            <p:spPr>
              <a:xfrm>
                <a:off x="7162800" y="4556760"/>
                <a:ext cx="1600200" cy="685800"/>
              </a:xfrm>
              <a:prstGeom prst="wedgeRoundRectCallout">
                <a:avLst>
                  <a:gd name="adj1" fmla="val -72811"/>
                  <a:gd name="adj2" fmla="val -39724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ounded Rectangular Callou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556760"/>
                <a:ext cx="1600200" cy="685800"/>
              </a:xfrm>
              <a:prstGeom prst="wedgeRoundRectCallout">
                <a:avLst>
                  <a:gd name="adj1" fmla="val -72811"/>
                  <a:gd name="adj2" fmla="val -39724"/>
                  <a:gd name="adj3" fmla="val 16667"/>
                </a:avLst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270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time:</a:t>
            </a:r>
          </a:p>
          <a:p>
            <a:pPr lvl="1"/>
            <a:r>
              <a:rPr lang="en-US" dirty="0" smtClean="0"/>
              <a:t>Error Detecting and Correcting Codes (2.11, 2.12)</a:t>
            </a:r>
          </a:p>
          <a:p>
            <a:pPr lvl="1"/>
            <a:r>
              <a:rPr lang="en-US" dirty="0" smtClean="0"/>
              <a:t>Boolean Algebra (3.1)</a:t>
            </a:r>
          </a:p>
          <a:p>
            <a:r>
              <a:rPr lang="en-US" dirty="0" smtClean="0"/>
              <a:t>This time:</a:t>
            </a:r>
          </a:p>
          <a:p>
            <a:pPr lvl="1"/>
            <a:r>
              <a:rPr lang="en-US" dirty="0" smtClean="0"/>
              <a:t>Boolean Algebra axioms and theorems (3.1, 3.2)</a:t>
            </a:r>
          </a:p>
          <a:p>
            <a:pPr lvl="1"/>
            <a:r>
              <a:rPr lang="en-US" dirty="0" smtClean="0"/>
              <a:t>Boolean Formulas and Functions (3.4)</a:t>
            </a:r>
          </a:p>
          <a:p>
            <a:pPr lvl="1"/>
            <a:r>
              <a:rPr lang="en-US" dirty="0" smtClean="0"/>
              <a:t>Canonical Formulas (3.5)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7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 Boolean Algebra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A mathematical system consisting of:</a:t>
                </a:r>
              </a:p>
              <a:p>
                <a:pPr lvl="1"/>
                <a:r>
                  <a:rPr lang="en-US" dirty="0" smtClean="0"/>
                  <a:t>A set of elements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[0/1 or T/F]</a:t>
                </a:r>
              </a:p>
              <a:p>
                <a:pPr lvl="1"/>
                <a:r>
                  <a:rPr lang="en-US" dirty="0" smtClean="0"/>
                  <a:t>Two binary operators (+) and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⋅</m:t>
                    </m:r>
                  </m:oMath>
                </a14:m>
                <a:r>
                  <a:rPr lang="en-US" dirty="0" smtClean="0"/>
                  <a:t>)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[OR/AND]</a:t>
                </a:r>
              </a:p>
              <a:p>
                <a:pPr lvl="1"/>
                <a:r>
                  <a:rPr lang="en-US" dirty="0" smtClean="0"/>
                  <a:t>= for equivalence, () indicating order of operations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Where the following axioms/postulates hold:</a:t>
                </a:r>
                <a:endParaRPr lang="en-US" dirty="0"/>
              </a:p>
              <a:p>
                <a:pPr lvl="1"/>
                <a:r>
                  <a:rPr lang="en-US" dirty="0" smtClean="0"/>
                  <a:t>P1. Closure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P2.  Identity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There exist identity elements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, denoted 0,1 relative to (+) and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⋅</m:t>
                    </m:r>
                  </m:oMath>
                </a14:m>
                <a:r>
                  <a:rPr lang="en-US" dirty="0" smtClean="0"/>
                  <a:t>), respectively.  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, 0+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+0=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 1⋅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⋅1=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179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Boolean Algebra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839200" cy="4525963"/>
              </a:xfrm>
            </p:spPr>
            <p:txBody>
              <a:bodyPr>
                <a:normAutofit/>
              </a:bodyPr>
              <a:lstStyle/>
              <a:p>
                <a:pPr lvl="1"/>
                <a:r>
                  <a:rPr lang="en-US" dirty="0" smtClean="0"/>
                  <a:t>P3. </a:t>
                </a:r>
                <a:r>
                  <a:rPr lang="en-US" dirty="0" err="1" smtClean="0"/>
                  <a:t>Commutativity</a:t>
                </a:r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dirty="0" smtClean="0"/>
                  <a:t>The operations (+),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⋅</m:t>
                    </m:r>
                  </m:oMath>
                </a14:m>
                <a:r>
                  <a:rPr lang="en-US" dirty="0" smtClean="0"/>
                  <a:t>) are commutative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 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P4. </a:t>
                </a:r>
                <a:r>
                  <a:rPr lang="en-US" dirty="0" err="1" smtClean="0"/>
                  <a:t>Distributivity</a:t>
                </a:r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dirty="0" smtClean="0"/>
                  <a:t>***Each operation (+),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⋅</m:t>
                    </m:r>
                  </m:oMath>
                </a14:m>
                <a:r>
                  <a:rPr lang="en-US" dirty="0" smtClean="0"/>
                  <a:t>) is distributive over the other.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b="0" dirty="0" smtClean="0"/>
                  <a:t>:</a:t>
                </a:r>
              </a:p>
              <a:p>
                <a:pPr marL="457200" lvl="1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⋅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b="0" dirty="0" smtClean="0"/>
                  <a:t> [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𝑂𝑅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𝐴𝑁𝐷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𝑧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 smtClean="0"/>
                  <a:t>]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⋅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 smtClean="0"/>
                  <a:t> [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𝐴𝑁𝐷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𝑂𝑅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𝑧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 smtClean="0"/>
                  <a:t>]</a:t>
                </a:r>
                <a:endParaRPr lang="en-US" dirty="0"/>
              </a:p>
              <a:p>
                <a:pPr marL="457200" lvl="1" indent="0">
                  <a:buNone/>
                </a:pPr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8392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820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Boolean Algebra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en-US" b="0" dirty="0" smtClean="0"/>
                  <a:t>P5.  Complement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For every element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0" dirty="0" smtClean="0"/>
                  <a:t>there exists an element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b="0" dirty="0" smtClean="0"/>
                  <a:t>called the complement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b="0" dirty="0" smtClean="0"/>
                  <a:t> such that: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0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P6.  Non-triviality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There exist at least two elements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04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Duality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(Except for P6), each postulate consists of two expressions </a:t>
                </a:r>
                <a:r>
                  <a:rPr lang="en-US" dirty="0" err="1" smtClean="0"/>
                  <a:t>s.t.</a:t>
                </a:r>
                <a:r>
                  <a:rPr lang="en-US" dirty="0" smtClean="0"/>
                  <a:t> one expression is transformed into the other by interchanging the operations (+) and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⋅</m:t>
                    </m:r>
                  </m:oMath>
                </a14:m>
                <a:r>
                  <a:rPr lang="en-US" dirty="0" smtClean="0"/>
                  <a:t>) as well as the identity elements 0 and 1.</a:t>
                </a:r>
              </a:p>
              <a:p>
                <a:r>
                  <a:rPr lang="en-US" dirty="0" smtClean="0"/>
                  <a:t>Such expressions are known as duals of each other.</a:t>
                </a:r>
              </a:p>
              <a:p>
                <a:r>
                  <a:rPr lang="en-US" dirty="0"/>
                  <a:t>I</a:t>
                </a:r>
                <a:r>
                  <a:rPr lang="en-US" dirty="0" smtClean="0"/>
                  <a:t>f some equivalence is proved, then its dual is also immediately true.</a:t>
                </a:r>
              </a:p>
              <a:p>
                <a:r>
                  <a:rPr lang="en-US" dirty="0" smtClean="0"/>
                  <a:t>E.g. If we prove: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⋅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ba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⋅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, then we have by duality: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ba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2667" b="-3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1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 of Boolean Algebra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Theorem 3.2:  Null </a:t>
                </a:r>
                <a:r>
                  <a:rPr lang="en-US" dirty="0" err="1" smtClean="0"/>
                  <a:t>elments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smtClean="0"/>
                  <a:t>For each element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in a Boolean algebra: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+1=1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⋅0=0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Proof: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+1=1⋅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b="0" i="1" dirty="0" smtClean="0">
                    <a:latin typeface="Cambria Math"/>
                  </a:rPr>
                  <a:t> </a:t>
                </a:r>
                <a:r>
                  <a:rPr lang="en-US" b="0" dirty="0" smtClean="0"/>
                  <a:t>[by P2]</a:t>
                </a:r>
                <a:endParaRPr lang="en-US" b="0" i="1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e>
                    </m:d>
                    <m:r>
                      <a:rPr lang="en-US" b="0" i="1" smtClean="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b="0" i="1" dirty="0" smtClean="0">
                    <a:latin typeface="Cambria Math"/>
                  </a:rPr>
                  <a:t> </a:t>
                </a:r>
                <a:r>
                  <a:rPr lang="en-US" b="0" dirty="0" smtClean="0"/>
                  <a:t>[by P5]</a:t>
                </a:r>
                <a:endParaRPr lang="en-US" b="0" i="1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⋅1</m:t>
                        </m:r>
                      </m:e>
                    </m:d>
                  </m:oMath>
                </a14:m>
                <a:r>
                  <a:rPr lang="en-US" b="0" i="1" dirty="0" smtClean="0">
                    <a:latin typeface="Cambria Math"/>
                  </a:rPr>
                  <a:t>	     </a:t>
                </a:r>
                <a:r>
                  <a:rPr lang="en-US" b="0" dirty="0" smtClean="0"/>
                  <a:t>[by P4]</a:t>
                </a:r>
                <a:endParaRPr lang="en-US" b="0" i="1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b="0" i="1" dirty="0" smtClean="0">
                    <a:latin typeface="Cambria Math"/>
                  </a:rPr>
                  <a:t>	 	</a:t>
                </a:r>
                <a:r>
                  <a:rPr lang="en-US" b="0" i="1" dirty="0" smtClean="0"/>
                  <a:t>     </a:t>
                </a:r>
                <a:r>
                  <a:rPr lang="en-US" b="0" dirty="0" smtClean="0"/>
                  <a:t>[by P2]</a:t>
                </a:r>
                <a:endParaRPr lang="en-US" b="0" i="1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1.</m:t>
                    </m:r>
                    <m:r>
                      <a:rPr lang="en-US" b="0" i="0" smtClean="0">
                        <a:latin typeface="Cambria Math"/>
                      </a:rPr>
                      <m:t>                             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by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</m:t>
                        </m:r>
                        <m:r>
                          <a:rPr lang="en-US" b="0" i="0" smtClean="0">
                            <a:latin typeface="Cambria Math"/>
                          </a:rPr>
                          <m:t>5</m:t>
                        </m:r>
                      </m:e>
                    </m:d>
                  </m:oMath>
                </a14:m>
                <a:endParaRPr lang="en-US" b="0" i="0" dirty="0" smtClean="0"/>
              </a:p>
              <a:p>
                <a:pPr marL="0" indent="0">
                  <a:buNone/>
                </a:pPr>
                <a:r>
                  <a:rPr lang="en-US" dirty="0" smtClean="0"/>
                  <a:t>Second part follows from principle of duality.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704" t="-3152" b="-3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495800" y="38862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5800" y="42672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5800" y="48006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5800" y="52578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95800" y="5715000"/>
            <a:ext cx="1295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1164</Words>
  <Application>Microsoft Office PowerPoint</Application>
  <PresentationFormat>On-screen Show (4:3)</PresentationFormat>
  <Paragraphs>410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ENEE244-02xx Digital Logic Design</vt:lpstr>
      <vt:lpstr>Announcements</vt:lpstr>
      <vt:lpstr>Agenda</vt:lpstr>
      <vt:lpstr>Boolean Algebra</vt:lpstr>
      <vt:lpstr>Definition of a Boolean Algebra</vt:lpstr>
      <vt:lpstr>Definition of Boolean Algebra</vt:lpstr>
      <vt:lpstr>Definition of Boolean Algebra</vt:lpstr>
      <vt:lpstr>Principle of Duality</vt:lpstr>
      <vt:lpstr>Theorems of Boolean Algebra</vt:lpstr>
      <vt:lpstr>Theorems of Boolean Algebra</vt:lpstr>
      <vt:lpstr>Theorems of Boolean Algebra</vt:lpstr>
      <vt:lpstr>Theorems of Boolean Algebra</vt:lpstr>
      <vt:lpstr>Theorems of Boolean Algebra</vt:lpstr>
      <vt:lpstr>A Two-Valued Boolean Algebra</vt:lpstr>
      <vt:lpstr>Boolean Formulas and Functions</vt:lpstr>
      <vt:lpstr>Normal Forms</vt:lpstr>
      <vt:lpstr>Normal Forms</vt:lpstr>
      <vt:lpstr>Canonical Formulas</vt:lpstr>
      <vt:lpstr>Minterm Canonical Formula</vt:lpstr>
      <vt:lpstr>m-Notation</vt:lpstr>
      <vt:lpstr>Maxterm Canonical Formula</vt:lpstr>
      <vt:lpstr>M-Notation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Dachman-Soled</dc:creator>
  <cp:lastModifiedBy>Dana Dachman-Soled</cp:lastModifiedBy>
  <cp:revision>8</cp:revision>
  <cp:lastPrinted>2014-09-11T12:41:45Z</cp:lastPrinted>
  <dcterms:created xsi:type="dcterms:W3CDTF">2014-09-11T00:34:57Z</dcterms:created>
  <dcterms:modified xsi:type="dcterms:W3CDTF">2014-09-12T13:06:01Z</dcterms:modified>
</cp:coreProperties>
</file>