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F94DC10-AE1A-4873-BEA5-73847241199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EE073AD-2DAB-4EAB-9979-901C57A1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5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1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9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2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F535F-2FA5-4234-86DB-1AFD53B9A49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BF25-E9F6-459C-9D4A-BC05F1972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Hamming Code for message length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580853"/>
                  </p:ext>
                </p:extLst>
              </p:nvPr>
            </p:nvGraphicFramePr>
            <p:xfrm>
              <a:off x="914400" y="1676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580853"/>
                  </p:ext>
                </p:extLst>
              </p:nvPr>
            </p:nvGraphicFramePr>
            <p:xfrm>
              <a:off x="914400" y="1676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8197" r="-8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08197" r="-7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108197" r="-6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08197" r="-5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t="-108197" r="-4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08197" r="-3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0000" t="-108197" r="-2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4499679"/>
                  </p:ext>
                </p:extLst>
              </p:nvPr>
            </p:nvGraphicFramePr>
            <p:xfrm>
              <a:off x="914400" y="268732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4499679"/>
                  </p:ext>
                </p:extLst>
              </p:nvPr>
            </p:nvGraphicFramePr>
            <p:xfrm>
              <a:off x="914400" y="268732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8197" r="-8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08197" r="-7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08197" r="-6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108197" r="-5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108197" r="-4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108197" r="-3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108197" r="-2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2375722"/>
                  </p:ext>
                </p:extLst>
              </p:nvPr>
            </p:nvGraphicFramePr>
            <p:xfrm>
              <a:off x="914400" y="36576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2375722"/>
                  </p:ext>
                </p:extLst>
              </p:nvPr>
            </p:nvGraphicFramePr>
            <p:xfrm>
              <a:off x="914400" y="36576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108197" r="-8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000" t="-108197" r="-7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000" t="-108197" r="-6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000" t="-108197" r="-5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400000" t="-108197" r="-4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500000" t="-108197" r="-3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00000" t="-108197" r="-2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5162112"/>
                  </p:ext>
                </p:extLst>
              </p:nvPr>
            </p:nvGraphicFramePr>
            <p:xfrm>
              <a:off x="914400" y="4724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5162112"/>
                  </p:ext>
                </p:extLst>
              </p:nvPr>
            </p:nvGraphicFramePr>
            <p:xfrm>
              <a:off x="914400" y="4724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t="-108197" r="-8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0000" t="-108197" r="-7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200000" t="-108197" r="-6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300000" t="-108197" r="-5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400000" t="-108197" r="-4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500000" t="-108197" r="-3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00000" t="-108197" r="-2624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7457849"/>
                  </p:ext>
                </p:extLst>
              </p:nvPr>
            </p:nvGraphicFramePr>
            <p:xfrm>
              <a:off x="914400" y="57150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7457849"/>
                  </p:ext>
                </p:extLst>
              </p:nvPr>
            </p:nvGraphicFramePr>
            <p:xfrm>
              <a:off x="914400" y="57150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t="-110000" r="-8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00000" t="-110000" r="-7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200000" t="-110000" r="-6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300000" t="-110000" r="-5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400000" t="-110000" r="-4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500000" t="-110000" r="-3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600000" t="-110000" r="-2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9034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bit is flipped?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message of length 4 bits: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0" dirty="0" smtClean="0"/>
                  <a:t>Where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𝑃𝑎𝑟𝑖𝑡𝑦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𝑝𝑜𝑠𝑖𝑡𝑖𝑜𝑛𝑠</m:t>
                    </m:r>
                    <m:r>
                      <a:rPr lang="en-US" b="0" i="1" smtClean="0">
                        <a:latin typeface="Cambria Math"/>
                      </a:rPr>
                      <m:t> 3,5,7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=0)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𝑃𝑎𝑟𝑖𝑡𝑦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𝑝𝑜𝑠𝑖𝑡𝑖𝑜𝑛𝑠</m:t>
                    </m:r>
                    <m:r>
                      <a:rPr lang="en-US" b="0" i="1" smtClean="0">
                        <a:latin typeface="Cambria Math"/>
                      </a:rPr>
                      <m:t> 3,6,7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=0)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𝑃𝑎𝑟𝑖𝑡𝑦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𝑝𝑜𝑠𝑖𝑡𝑖𝑜𝑛𝑠</m:t>
                    </m:r>
                    <m:r>
                      <a:rPr lang="en-US" b="0" i="1" smtClean="0">
                        <a:latin typeface="Cambria Math"/>
                      </a:rPr>
                      <m:t> 5,6,7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=0)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Parity-check matrix for the above code: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094974"/>
                  </p:ext>
                </p:extLst>
              </p:nvPr>
            </p:nvGraphicFramePr>
            <p:xfrm>
              <a:off x="914400" y="2057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094974"/>
                  </p:ext>
                </p:extLst>
              </p:nvPr>
            </p:nvGraphicFramePr>
            <p:xfrm>
              <a:off x="914400" y="2057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10000" r="-8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10000" r="-7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10000" r="-6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110000" r="-5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110000" r="-4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110000" r="-3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110000" r="-2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57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Hamming Code for arbitrary length messages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Parity-check matrix: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Message length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Hamming code has optimal rate of: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 −1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630" t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 rot="16200000">
            <a:off x="4381500" y="1485901"/>
            <a:ext cx="533400" cy="441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0" y="4038600"/>
                <a:ext cx="2819400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codeword</a:t>
                </a:r>
                <a:r>
                  <a:rPr lang="en-US" dirty="0" smtClean="0"/>
                  <a:t> length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038600"/>
                <a:ext cx="2819400" cy="374270"/>
              </a:xfrm>
              <a:prstGeom prst="rect">
                <a:avLst/>
              </a:prstGeom>
              <a:blipFill rotWithShape="1">
                <a:blip r:embed="rId3"/>
                <a:stretch>
                  <a:fillRect t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1600200" y="2133600"/>
            <a:ext cx="609600" cy="15621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1000" y="2678668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parity bits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678668"/>
                <a:ext cx="1371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Error Correction, Double Error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achieve this by adding an overall parity bit.</a:t>
            </a:r>
          </a:p>
          <a:p>
            <a:r>
              <a:rPr lang="en-US" dirty="0" smtClean="0"/>
              <a:t>If parity checks are correct and overall parity bit are correct, then no single or double errors occurred.</a:t>
            </a:r>
          </a:p>
          <a:p>
            <a:r>
              <a:rPr lang="en-US" dirty="0" smtClean="0"/>
              <a:t>If overall parity bit is incorrect, then single error has occurred, can use previous to correct.</a:t>
            </a:r>
          </a:p>
          <a:p>
            <a:r>
              <a:rPr lang="en-US" dirty="0" smtClean="0"/>
              <a:t>If one or more of parity checks incorrect but overall parity bit is correct, then two errors are detected.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a way of describing combinational networks and sequential networks.</a:t>
            </a:r>
          </a:p>
          <a:p>
            <a:r>
              <a:rPr lang="en-US" dirty="0" smtClean="0"/>
              <a:t>Can express the terminal properties of networks that appear in digital systems.</a:t>
            </a:r>
          </a:p>
          <a:p>
            <a:r>
              <a:rPr lang="en-US" dirty="0" smtClean="0"/>
              <a:t>Correspondence between algebraic expressions and their network realizations.</a:t>
            </a:r>
          </a:p>
          <a:p>
            <a:r>
              <a:rPr lang="en-US" dirty="0" smtClean="0"/>
              <a:t>To find optimal networks can manipulate and simplify corresponding Boolean algebraic expressions.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mathematical system consisting of:</a:t>
                </a:r>
              </a:p>
              <a:p>
                <a:pPr lvl="1"/>
                <a:r>
                  <a:rPr lang="en-US" dirty="0" smtClean="0"/>
                  <a:t>A set of elements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[0/1 or T/F]</a:t>
                </a:r>
              </a:p>
              <a:p>
                <a:pPr lvl="1"/>
                <a:r>
                  <a:rPr lang="en-US" dirty="0" smtClean="0"/>
                  <a:t>Two binary operators (+) and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[OR/AND]</a:t>
                </a:r>
              </a:p>
              <a:p>
                <a:pPr lvl="1"/>
                <a:r>
                  <a:rPr lang="en-US" dirty="0" smtClean="0"/>
                  <a:t>= for equivalence, () indicating order of operations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Where the following axioms/postulates hold:</a:t>
                </a:r>
                <a:endParaRPr lang="en-US" dirty="0"/>
              </a:p>
              <a:p>
                <a:pPr lvl="1"/>
                <a:r>
                  <a:rPr lang="en-US" dirty="0" smtClean="0"/>
                  <a:t>P1. Closure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P2.  Identity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There exist identity elements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, denoted 0,1 relative to (+) and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), respectively.  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0+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+0=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1⋅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⋅1=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3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dirty="0" smtClean="0"/>
                  <a:t>P3. </a:t>
                </a:r>
                <a:r>
                  <a:rPr lang="en-US" dirty="0" err="1" smtClean="0"/>
                  <a:t>Commutativity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The operations (+),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are commutative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P4. </a:t>
                </a:r>
                <a:r>
                  <a:rPr lang="en-US" dirty="0" err="1" smtClean="0"/>
                  <a:t>Distributivity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***Each operation (+),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is distributive over the other.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pPr marL="457200" lvl="1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b="0" dirty="0" smtClean="0"/>
                  <a:t>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𝑂𝑅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𝐴𝑁𝐷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]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𝐴𝑁𝐷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𝑂𝑅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]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22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b="0" dirty="0" smtClean="0"/>
                  <a:t>P5.  Complement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every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/>
                  <a:t>there exists an element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b="0" dirty="0" smtClean="0"/>
                  <a:t>called the complement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b="0" dirty="0" smtClean="0"/>
                  <a:t> such that: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P6.  Non-triviality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There exist at least two elements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57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 due next class (Thursday, September 11)</a:t>
            </a:r>
          </a:p>
          <a:p>
            <a:r>
              <a:rPr lang="en-US" dirty="0" smtClean="0"/>
              <a:t>First recitation quiz will be next Monday, September 15, on the material from lectures 1,2.</a:t>
            </a:r>
          </a:p>
          <a:p>
            <a:r>
              <a:rPr lang="en-US" dirty="0" smtClean="0"/>
              <a:t>Lecture notes are on course webpage.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 smtClean="0"/>
              <a:t>Signed numbers and Complements (2.7)</a:t>
            </a:r>
          </a:p>
          <a:p>
            <a:pPr lvl="1"/>
            <a:r>
              <a:rPr lang="en-US" dirty="0" smtClean="0"/>
              <a:t>Addition and Subtraction with Complements (2.8-2.9)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Error detecting/correcting codes (2.11, 2.12)</a:t>
            </a:r>
          </a:p>
          <a:p>
            <a:pPr lvl="1"/>
            <a:r>
              <a:rPr lang="en-US" dirty="0" smtClean="0"/>
              <a:t>Boolean Algebra</a:t>
            </a:r>
          </a:p>
          <a:p>
            <a:pPr lvl="2"/>
            <a:r>
              <a:rPr lang="en-US" dirty="0" smtClean="0"/>
              <a:t>Definition of Boolean algebra (3.1)</a:t>
            </a:r>
          </a:p>
          <a:p>
            <a:pPr lvl="2"/>
            <a:r>
              <a:rPr lang="en-US" dirty="0" smtClean="0"/>
              <a:t>Boolean algebra theorems (3.2)</a:t>
            </a:r>
          </a:p>
        </p:txBody>
      </p:sp>
    </p:spTree>
    <p:extLst>
      <p:ext uri="{BB962C8B-B14F-4D97-AF65-F5344CB8AC3E}">
        <p14:creationId xmlns:p14="http://schemas.microsoft.com/office/powerpoint/2010/main" val="31607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Codes for Error Detection and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Encode algorithm </a:t>
            </a:r>
            <a:r>
              <a:rPr lang="en-US" dirty="0" err="1" smtClean="0"/>
              <a:t>Enc</a:t>
            </a:r>
            <a:r>
              <a:rPr lang="en-US" dirty="0" smtClean="0"/>
              <a:t>(m) = M.  m is the </a:t>
            </a:r>
            <a:r>
              <a:rPr lang="en-US" dirty="0" smtClean="0">
                <a:solidFill>
                  <a:srgbClr val="FF0000"/>
                </a:solidFill>
              </a:rPr>
              <a:t>message</a:t>
            </a:r>
            <a:r>
              <a:rPr lang="en-US" dirty="0" smtClean="0"/>
              <a:t>, M is the </a:t>
            </a:r>
            <a:r>
              <a:rPr lang="en-US" dirty="0" err="1" smtClean="0">
                <a:solidFill>
                  <a:srgbClr val="FF0000"/>
                </a:solidFill>
              </a:rPr>
              <a:t>codeword</a:t>
            </a:r>
            <a:r>
              <a:rPr lang="en-US" dirty="0" smtClean="0"/>
              <a:t>. </a:t>
            </a:r>
            <a:r>
              <a:rPr lang="en-US" dirty="0" err="1" smtClean="0"/>
              <a:t>Enc</a:t>
            </a:r>
            <a:r>
              <a:rPr lang="en-US" dirty="0" smtClean="0"/>
              <a:t> is one-to-one.</a:t>
            </a:r>
          </a:p>
          <a:p>
            <a:r>
              <a:rPr lang="en-US" dirty="0" smtClean="0"/>
              <a:t>Decode algorithm Dec(M) = m</a:t>
            </a:r>
          </a:p>
          <a:p>
            <a:r>
              <a:rPr lang="en-US" dirty="0" smtClean="0"/>
              <a:t>Usually use to detect and correct errors introduced during transmission.</a:t>
            </a:r>
          </a:p>
          <a:p>
            <a:r>
              <a:rPr lang="en-US" dirty="0" smtClean="0"/>
              <a:t>Assume M is in binary</a:t>
            </a:r>
          </a:p>
          <a:p>
            <a:r>
              <a:rPr lang="en-US" dirty="0" smtClean="0"/>
              <a:t>Would like to detect and/or correct the flipping of one or multiple bits.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Detection/Correction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properties:</a:t>
            </a:r>
          </a:p>
          <a:p>
            <a:pPr lvl="1"/>
            <a:r>
              <a:rPr lang="en-US" dirty="0" smtClean="0"/>
              <a:t>Distance of a code:  minimum distance between any two </a:t>
            </a:r>
            <a:r>
              <a:rPr lang="en-US" dirty="0" err="1" smtClean="0"/>
              <a:t>codewords</a:t>
            </a:r>
            <a:r>
              <a:rPr lang="en-US" dirty="0"/>
              <a:t> </a:t>
            </a:r>
            <a:r>
              <a:rPr lang="en-US" dirty="0" smtClean="0"/>
              <a:t>(number of bits that need to be flipped to get from one </a:t>
            </a:r>
            <a:r>
              <a:rPr lang="en-US" dirty="0" err="1" smtClean="0"/>
              <a:t>codeword</a:t>
            </a:r>
            <a:r>
              <a:rPr lang="en-US" dirty="0" smtClean="0"/>
              <a:t> to another)</a:t>
            </a:r>
          </a:p>
          <a:p>
            <a:pPr lvl="1"/>
            <a:r>
              <a:rPr lang="en-US" dirty="0" smtClean="0"/>
              <a:t>Rate of a code:  |m|/|M|</a:t>
            </a:r>
          </a:p>
          <a:p>
            <a:r>
              <a:rPr lang="en-US" dirty="0" smtClean="0"/>
              <a:t>Distance determines the number of errors that can be detected/corrected.</a:t>
            </a:r>
          </a:p>
          <a:p>
            <a:r>
              <a:rPr lang="en-US" dirty="0" smtClean="0"/>
              <a:t>Would like to find codes with optimal tradeoff between distance and rate.</a:t>
            </a:r>
          </a:p>
        </p:txBody>
      </p:sp>
    </p:spTree>
    <p:extLst>
      <p:ext uri="{BB962C8B-B14F-4D97-AF65-F5344CB8AC3E}">
        <p14:creationId xmlns:p14="http://schemas.microsoft.com/office/powerpoint/2010/main" val="1035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Detection/Correction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Error detection:  can detect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𝑑𝑖𝑠𝑡</m:t>
                    </m:r>
                  </m:oMath>
                </a14:m>
                <a:r>
                  <a:rPr lang="en-US" dirty="0" smtClean="0"/>
                  <a:t>-1 errors,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𝑑𝑖𝑠𝑡</m:t>
                    </m:r>
                  </m:oMath>
                </a14:m>
                <a:r>
                  <a:rPr lang="en-US" dirty="0" smtClean="0"/>
                  <a:t> is the minimum distance of the code.</a:t>
                </a:r>
              </a:p>
              <a:p>
                <a:r>
                  <a:rPr lang="en-US" dirty="0" smtClean="0"/>
                  <a:t>Error correction:  can correct at most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𝑑𝑖𝑠𝑡</m:t>
                    </m:r>
                    <m:r>
                      <a:rPr lang="en-US" b="0" i="1" smtClean="0">
                        <a:latin typeface="Cambria Math"/>
                      </a:rPr>
                      <m:t>−1)/2</m:t>
                    </m:r>
                  </m:oMath>
                </a14:m>
                <a:r>
                  <a:rPr lang="en-US" dirty="0" smtClean="0"/>
                  <a:t> errors</a:t>
                </a:r>
              </a:p>
              <a:p>
                <a:r>
                  <a:rPr lang="en-US" dirty="0" smtClean="0"/>
                  <a:t>Error correction and detection: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𝐶𝑜𝑟𝑟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𝐷𝑒𝑡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𝑑𝑖𝑠𝑡</m:t>
                      </m:r>
                      <m:r>
                        <a:rPr lang="en-US" b="0" i="1" smtClean="0">
                          <a:latin typeface="Cambria Math"/>
                        </a:rPr>
                        <m:t>−1, </m:t>
                      </m:r>
                      <m:r>
                        <a:rPr lang="en-US" b="0" i="1" smtClean="0">
                          <a:latin typeface="Cambria Math"/>
                        </a:rPr>
                        <m:t>𝐶𝑜𝑟𝑟</m:t>
                      </m:r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𝐷𝑒𝑡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14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Detection:</a:t>
            </a:r>
            <a:br>
              <a:rPr lang="en-US" dirty="0" smtClean="0"/>
            </a:br>
            <a:r>
              <a:rPr lang="en-US" dirty="0" smtClean="0"/>
              <a:t>Parity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Encode:  On input m = 11001010</a:t>
                </a:r>
              </a:p>
              <a:p>
                <a:pPr lvl="1"/>
                <a:r>
                  <a:rPr lang="en-US" dirty="0" smtClean="0"/>
                  <a:t>Output M = 11001010|b, where b is the parity of m. b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1⊕1⊕0⊕0⊕1⊕0⊕1⊕0=0</m:t>
                    </m:r>
                  </m:oMath>
                </a14:m>
                <a:r>
                  <a:rPr lang="en-US" b="0" dirty="0" smtClean="0"/>
                  <a:t> </a:t>
                </a:r>
              </a:p>
              <a:p>
                <a:r>
                  <a:rPr lang="en-US" dirty="0" smtClean="0"/>
                  <a:t>Decode:  On input M = 11001010|b, output 11001010</a:t>
                </a:r>
              </a:p>
              <a:p>
                <a:r>
                  <a:rPr lang="en-US" b="0" dirty="0" smtClean="0"/>
                  <a:t>Error detection:  </a:t>
                </a:r>
              </a:p>
              <a:p>
                <a:pPr lvl="1"/>
                <a:r>
                  <a:rPr lang="en-US" dirty="0" smtClean="0"/>
                  <a:t>If a non-party bit is flipped</a:t>
                </a:r>
              </a:p>
              <a:p>
                <a:pPr lvl="1"/>
                <a:r>
                  <a:rPr lang="en-US" b="0" dirty="0" smtClean="0"/>
                  <a:t>If the parity bit is flipped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2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Correction:</a:t>
            </a:r>
            <a:br>
              <a:rPr lang="en-US" dirty="0" smtClean="0"/>
            </a:br>
            <a:r>
              <a:rPr lang="en-US" dirty="0" smtClean="0"/>
              <a:t>Hamming Code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message of length 4 bits: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0" dirty="0" smtClean="0"/>
                  <a:t>Where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𝑃𝑎𝑟𝑖𝑡𝑦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𝑝𝑜𝑠𝑖𝑡𝑖𝑜𝑛𝑠</m:t>
                    </m:r>
                    <m:r>
                      <a:rPr lang="en-US" b="0" i="1" smtClean="0">
                        <a:latin typeface="Cambria Math"/>
                      </a:rPr>
                      <m:t> 3,5,7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=0)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𝑃𝑎𝑟𝑖𝑡𝑦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𝑝𝑜𝑠𝑖𝑡𝑖𝑜𝑛𝑠</m:t>
                    </m:r>
                    <m:r>
                      <a:rPr lang="en-US" b="0" i="1" smtClean="0">
                        <a:latin typeface="Cambria Math"/>
                      </a:rPr>
                      <m:t> 3,6,7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=0)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𝑃𝑎𝑟𝑖𝑡𝑦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𝑝𝑜𝑠𝑖𝑡𝑖𝑜𝑛𝑠</m:t>
                    </m:r>
                    <m:r>
                      <a:rPr lang="en-US" b="0" i="1" smtClean="0">
                        <a:latin typeface="Cambria Math"/>
                      </a:rPr>
                      <m:t> 5,6,7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=0)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Parity-check matrix for the above code: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580679"/>
                  </p:ext>
                </p:extLst>
              </p:nvPr>
            </p:nvGraphicFramePr>
            <p:xfrm>
              <a:off x="914400" y="2057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580679"/>
                  </p:ext>
                </p:extLst>
              </p:nvPr>
            </p:nvGraphicFramePr>
            <p:xfrm>
              <a:off x="914400" y="2057400"/>
              <a:ext cx="732872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762000"/>
                    <a:gridCol w="199472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Position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10000" r="-8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10000" r="-7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10000" r="-6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110000" r="-5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t="-110000" r="-4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110000" r="-3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110000" r="-2624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Code group format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400" y="6019800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019800"/>
                <a:ext cx="3505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43000" y="4953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parity check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45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parity 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726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Third parity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3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8526</TotalTime>
  <Words>1375</Words>
  <Application>Microsoft Office PowerPoint</Application>
  <PresentationFormat>On-screen Show (4:3)</PresentationFormat>
  <Paragraphs>228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ENEE244-02xx Digital Logic Design</vt:lpstr>
      <vt:lpstr>Announcements</vt:lpstr>
      <vt:lpstr>Agenda</vt:lpstr>
      <vt:lpstr>Codes for Error Detection and Correction</vt:lpstr>
      <vt:lpstr>Codes</vt:lpstr>
      <vt:lpstr>Error Detection/Correction</vt:lpstr>
      <vt:lpstr>Error Detection/Correction</vt:lpstr>
      <vt:lpstr>Error Detection: Parity Check</vt:lpstr>
      <vt:lpstr>Error Correction: Hamming Code</vt:lpstr>
      <vt:lpstr>Example of Hamming Code for message length 4</vt:lpstr>
      <vt:lpstr>Which bit is flipped?</vt:lpstr>
      <vt:lpstr>Hamming Code for arbitrary length messages</vt:lpstr>
      <vt:lpstr>Single Error Correction, Double Error Detection</vt:lpstr>
      <vt:lpstr>Boolean Algebra</vt:lpstr>
      <vt:lpstr>Boolean Algebra</vt:lpstr>
      <vt:lpstr>Definition of a Boolean Algebra</vt:lpstr>
      <vt:lpstr>Definition of Boolean Algebra</vt:lpstr>
      <vt:lpstr>Definition of Boolean Algebra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21</cp:revision>
  <cp:lastPrinted>2014-09-09T14:45:15Z</cp:lastPrinted>
  <dcterms:created xsi:type="dcterms:W3CDTF">2014-09-05T02:11:56Z</dcterms:created>
  <dcterms:modified xsi:type="dcterms:W3CDTF">2014-09-11T00:35:39Z</dcterms:modified>
</cp:coreProperties>
</file>