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5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9F06-7346-49A8-8F55-3B2A6486CAC9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4853-5061-4794-81F4-7BB7AA2D1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Latches are one class of flip-flops</a:t>
            </a:r>
          </a:p>
          <a:p>
            <a:r>
              <a:rPr lang="en-US" dirty="0" smtClean="0"/>
              <a:t>The timing of the output changes is not controlled</a:t>
            </a:r>
          </a:p>
          <a:p>
            <a:pPr lvl="1"/>
            <a:r>
              <a:rPr lang="en-US" dirty="0" smtClean="0"/>
              <a:t>The output responds immediately to changes on the input lines.</a:t>
            </a:r>
          </a:p>
          <a:p>
            <a:pPr lvl="1"/>
            <a:r>
              <a:rPr lang="en-US" dirty="0" smtClean="0"/>
              <a:t>Input lines are continuously being interrogated.</a:t>
            </a:r>
          </a:p>
          <a:p>
            <a:r>
              <a:rPr lang="en-US" dirty="0" smtClean="0"/>
              <a:t>Sections 6.4,6.5: flip-flops in which the timing of the output changes is controlled.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 (set-reset) Latch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Cross-coupling of two NOR gates.</a:t>
                </a:r>
              </a:p>
              <a:p>
                <a:r>
                  <a:rPr lang="en-US" dirty="0" smtClean="0"/>
                  <a:t>Two inputs:  S, R referred to as the set and reset inputs</a:t>
                </a:r>
              </a:p>
              <a:p>
                <a:r>
                  <a:rPr lang="en-US" dirty="0" smtClean="0"/>
                  <a:t>Two 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 = R = 0 logic diagram simplifies to basic </a:t>
                </a:r>
                <a:r>
                  <a:rPr lang="en-US" dirty="0" err="1" smtClean="0"/>
                  <a:t>bistable</a:t>
                </a:r>
                <a:r>
                  <a:rPr lang="en-US" dirty="0" smtClean="0"/>
                  <a:t> element</a:t>
                </a:r>
              </a:p>
              <a:p>
                <a:r>
                  <a:rPr lang="en-US" dirty="0" smtClean="0"/>
                  <a:t>R = 1; S = 0—latch is “reset”</a:t>
                </a:r>
              </a:p>
              <a:p>
                <a:r>
                  <a:rPr lang="en-US" dirty="0" smtClean="0"/>
                  <a:t>If R is returned to 0 then latch retains its present state</a:t>
                </a:r>
              </a:p>
              <a:p>
                <a:r>
                  <a:rPr lang="en-US" dirty="0" smtClean="0"/>
                  <a:t>S = 1; R = 0—latch is “set”</a:t>
                </a:r>
              </a:p>
              <a:p>
                <a:r>
                  <a:rPr lang="en-US" dirty="0" smtClean="0"/>
                  <a:t>S,R are asynchronous inputs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2"/>
                <a:stretch>
                  <a:fillRect l="-1037" t="-2029" b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118">
            <a:off x="3752850" y="1128713"/>
            <a:ext cx="16383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 (set-reset) Latch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715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Cross-coupling of two NOR gates.</a:t>
                </a:r>
              </a:p>
              <a:p>
                <a:r>
                  <a:rPr lang="en-US" dirty="0" smtClean="0"/>
                  <a:t>Two inputs:  S, R referred to as the set and reset inputs</a:t>
                </a:r>
              </a:p>
              <a:p>
                <a:r>
                  <a:rPr lang="en-US" dirty="0" smtClean="0"/>
                  <a:t>Two 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Consider the case where S = R = 1</a:t>
                </a:r>
              </a:p>
              <a:p>
                <a:pPr lvl="1"/>
                <a:r>
                  <a:rPr lang="en-US" dirty="0" smtClean="0"/>
                  <a:t>Output of both NOR gates becomes 0, not complementary</a:t>
                </a:r>
              </a:p>
              <a:p>
                <a:r>
                  <a:rPr lang="en-US" dirty="0" smtClean="0"/>
                  <a:t>When inputs return to 0:</a:t>
                </a:r>
              </a:p>
              <a:p>
                <a:pPr lvl="1"/>
                <a:r>
                  <a:rPr lang="en-US" dirty="0" smtClean="0"/>
                  <a:t>If one input returns to 0 before the other, the last input to stay at 1 determines the final state.</a:t>
                </a:r>
              </a:p>
              <a:p>
                <a:pPr lvl="1"/>
                <a:r>
                  <a:rPr lang="en-US" dirty="0" smtClean="0"/>
                  <a:t>If both inputs return to 0 simultaneously, the device may enter its metastable state.  Final state is unpredictable.</a:t>
                </a:r>
              </a:p>
              <a:p>
                <a:r>
                  <a:rPr lang="en-US" dirty="0" smtClean="0"/>
                  <a:t>S = R = 1 regarded as “forbidden state”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715000"/>
              </a:xfrm>
              <a:blipFill rotWithShape="1">
                <a:blip r:embed="rId2"/>
                <a:stretch>
                  <a:fillRect l="-815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118">
            <a:off x="3752850" y="929449"/>
            <a:ext cx="16383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SR Latch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152">
            <a:off x="6304282" y="1764314"/>
            <a:ext cx="2345912" cy="182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6123">
            <a:off x="2392479" y="2986081"/>
            <a:ext cx="1656525" cy="36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8118">
            <a:off x="2396398" y="-238106"/>
            <a:ext cx="2036060" cy="57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867400" y="4114800"/>
                <a:ext cx="3048000" cy="2057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indicates the response of the latch at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dirty="0" smtClean="0"/>
                  <a:t> output terminals as a consequence of applying the various inputs.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is called the next state of the latch.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14800"/>
                <a:ext cx="3048000" cy="2057400"/>
              </a:xfrm>
              <a:prstGeom prst="roundRect">
                <a:avLst/>
              </a:prstGeom>
              <a:blipFill rotWithShape="1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6496276" y="381000"/>
            <a:ext cx="2266724" cy="914400"/>
          </a:xfrm>
          <a:prstGeom prst="wedgeRoundRectCallout">
            <a:avLst>
              <a:gd name="adj1" fmla="val 3790"/>
              <a:gd name="adj2" fmla="val 161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state is the same as the previous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Cross-coupling of two </a:t>
                </a:r>
                <a:r>
                  <a:rPr lang="en-US" sz="2400" dirty="0" err="1" smtClean="0"/>
                  <a:t>nand</a:t>
                </a:r>
                <a:r>
                  <a:rPr lang="en-US" sz="2400" dirty="0" smtClean="0"/>
                  <a:t>-gates</a:t>
                </a:r>
              </a:p>
              <a:p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logic diagram reverts to the basic </a:t>
                </a:r>
                <a:r>
                  <a:rPr lang="en-US" sz="2400" dirty="0" err="1" smtClean="0"/>
                  <a:t>bistable</a:t>
                </a:r>
                <a:r>
                  <a:rPr lang="en-US" sz="2400" dirty="0" smtClean="0"/>
                  <a:t> element.</a:t>
                </a:r>
              </a:p>
              <a:p>
                <a:r>
                  <a:rPr lang="en-US" sz="2400" dirty="0" smtClean="0"/>
                  <a:t>Device has 2 stable states.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5900" y="2400300"/>
            <a:ext cx="34194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4653" y="3593172"/>
            <a:ext cx="2947719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Gated SR Latch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Inputs for SR Latch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 are asynchronous.</a:t>
                </a:r>
              </a:p>
              <a:p>
                <a:pPr lvl="1"/>
                <a:r>
                  <a:rPr lang="en-US" dirty="0" smtClean="0"/>
                  <a:t>A change in the value of the inputs causes an immediate change of the outputs.</a:t>
                </a:r>
              </a:p>
              <a:p>
                <a:r>
                  <a:rPr lang="en-US" dirty="0" smtClean="0"/>
                  <a:t>Frequently desirable to prevent input activation signals from affecting the state of the latch immediately.</a:t>
                </a:r>
              </a:p>
              <a:p>
                <a:r>
                  <a:rPr lang="en-US" dirty="0" smtClean="0"/>
                  <a:t>“gated SR latch” or “SR latch with enable” is used.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9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Gated SR Latch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867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 along with 2 additional NAND gates and a control input C.</a:t>
                </a:r>
              </a:p>
              <a:p>
                <a:pPr lvl="1"/>
                <a:r>
                  <a:rPr lang="en-US" dirty="0" smtClean="0"/>
                  <a:t>C is referred to as enable, gate or clock input.</a:t>
                </a:r>
              </a:p>
              <a:p>
                <a:r>
                  <a:rPr lang="en-US" dirty="0" smtClean="0"/>
                  <a:t>C determines when the S and R inputs become effective.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 long as C input is 0, outputs of NAND gates are 1, keeps the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 in its current stable state.</a:t>
                </a:r>
              </a:p>
              <a:p>
                <a:pPr lvl="1"/>
                <a:r>
                  <a:rPr lang="en-US" dirty="0" smtClean="0"/>
                  <a:t>Any changes to S,R are blocked.</a:t>
                </a:r>
              </a:p>
              <a:p>
                <a:pPr lvl="1"/>
                <a:r>
                  <a:rPr lang="en-US" dirty="0" smtClean="0"/>
                  <a:t>Output is “latched” in its present state.</a:t>
                </a:r>
              </a:p>
              <a:p>
                <a:r>
                  <a:rPr lang="en-US" dirty="0" smtClean="0"/>
                  <a:t>When C is 1, the latch behaves as an SR Latch.</a:t>
                </a:r>
              </a:p>
              <a:p>
                <a:r>
                  <a:rPr lang="en-US" dirty="0" smtClean="0"/>
                  <a:t>If S = R = C = 1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C then goes to 0, can enter metastable state.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867400"/>
              </a:xfrm>
              <a:blipFill rotWithShape="1">
                <a:blip r:embed="rId2"/>
                <a:stretch>
                  <a:fillRect l="-815" t="-1246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7562" y="1423988"/>
            <a:ext cx="1876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Gated SR Latch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317" y="24529"/>
            <a:ext cx="4519612" cy="736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Gated D Latch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latches discussed thus far each has an input combination that is not recommended.</a:t>
            </a:r>
          </a:p>
          <a:p>
            <a:r>
              <a:rPr lang="en-US" sz="2400" dirty="0" smtClean="0"/>
              <a:t>The gated D (data) latch does not have this problem.</a:t>
            </a:r>
          </a:p>
          <a:p>
            <a:r>
              <a:rPr lang="en-US" sz="2400" dirty="0" smtClean="0"/>
              <a:t>Gated SR-latch in which a not-gate is connected between the S and R terminals.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Why does this help?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0423" y="2148377"/>
            <a:ext cx="2343150" cy="47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Gated D Latch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2268" y="-308544"/>
            <a:ext cx="4395787" cy="80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7 due today</a:t>
            </a:r>
          </a:p>
          <a:p>
            <a:r>
              <a:rPr lang="en-US" dirty="0" smtClean="0"/>
              <a:t>Homework 8 on course webpage, due 11/20.</a:t>
            </a:r>
          </a:p>
          <a:p>
            <a:r>
              <a:rPr lang="en-US" dirty="0" smtClean="0"/>
              <a:t>Recitation quiz on Monday on material from Lectures 21,22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3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Responses to inputs are not really immediate, but occur after some appropriate time delay.</a:t>
            </a:r>
          </a:p>
          <a:p>
            <a:r>
              <a:rPr lang="en-US" dirty="0" smtClean="0"/>
              <a:t>To achieve desired responses, certain timing constraints must be satisfied.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propagation delay is the time it takes a change in an input signal to produce a change in an output signal.</a:t>
                </a:r>
              </a:p>
              <a:p>
                <a:r>
                  <a:rPr lang="en-US" sz="2400" dirty="0" smtClean="0"/>
                  <a:t>Propagation delay from low to high: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𝑝𝐿𝐻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Propagation delay from high to low: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𝑝𝐻𝐿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963" t="-1078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5086" y="2539426"/>
            <a:ext cx="326434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48400" y="2362200"/>
            <a:ext cx="2667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general, these may be 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Propagation delays from high-low, low-high assumed equal.</a:t>
                </a:r>
              </a:p>
              <a:p>
                <a:r>
                  <a:rPr lang="en-US" sz="2400" dirty="0" smtClean="0"/>
                  <a:t>When S = R = 1,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sz="2400" dirty="0" smtClean="0"/>
                  <a:t> become 0.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2400" dirty="0" smtClean="0"/>
                  <a:t>, signals on S, R are simultaneously changed from 1 to 0.  </a:t>
                </a:r>
              </a:p>
              <a:p>
                <a:pPr lvl="1"/>
                <a:r>
                  <a:rPr lang="en-US" sz="2000" dirty="0" smtClean="0"/>
                  <a:t>Response of latch is unpredictable.  Can be in 0-state, 1-state or metastable state.</a:t>
                </a:r>
              </a:p>
              <a:p>
                <a:pPr lvl="1"/>
                <a:r>
                  <a:rPr lang="en-US" sz="2000" dirty="0" smtClean="0"/>
                  <a:t>Application of 1 on the set input terminal returns the latch to predictable.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10600" cy="4525963"/>
              </a:xfrm>
              <a:blipFill rotWithShape="1">
                <a:blip r:embed="rId2"/>
                <a:stretch>
                  <a:fillRect l="-99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8387" y="2314663"/>
            <a:ext cx="31624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Pulse 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Another specification stated by the manufacturers of latches is that of a minimum pulse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𝑚𝑖𝑛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000" dirty="0" smtClean="0"/>
                  <a:t>Minimum amount of time a signal must be applied in order to produce a desired result.</a:t>
                </a:r>
              </a:p>
              <a:p>
                <a:r>
                  <a:rPr lang="en-US" sz="2400" dirty="0" smtClean="0"/>
                  <a:t>Failure to satisfy the constraint may cause unintended change or have the latch enter its metastable state.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963"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9706" y="1540882"/>
            <a:ext cx="2162176" cy="654801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4197" y="328597"/>
            <a:ext cx="2333656" cy="55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Setup and Hold Times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763000" cy="6172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Consider timing diagram for a gated D latch</a:t>
                </a:r>
              </a:p>
              <a:p>
                <a:r>
                  <a:rPr lang="en-US" dirty="0" smtClean="0"/>
                  <a:t>Q-output follows the input signal at D whenever the enable signal C = 1.</a:t>
                </a:r>
              </a:p>
              <a:p>
                <a:r>
                  <a:rPr lang="en-US" dirty="0" smtClean="0"/>
                  <a:t>When C = 0, changes are ignored.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Consider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 is returned to 0.  Output latches onto its current state.</a:t>
                </a:r>
              </a:p>
              <a:p>
                <a:pPr lvl="1"/>
                <a:r>
                  <a:rPr lang="en-US" dirty="0" smtClean="0"/>
                  <a:t>To guarantee latching action:  constraint is placed on D signal.  Must not change right before and after C goes from 1 to 0.</a:t>
                </a:r>
              </a:p>
              <a:p>
                <a:r>
                  <a:rPr lang="en-US" dirty="0" smtClean="0"/>
                  <a:t>Setup time:  minimum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𝑠𝑢</m:t>
                        </m:r>
                      </m:sub>
                    </m:sSub>
                  </m:oMath>
                </a14:m>
                <a:r>
                  <a:rPr lang="en-US" dirty="0" smtClean="0"/>
                  <a:t> that D signal must be held fixed before the latching action.</a:t>
                </a:r>
              </a:p>
              <a:p>
                <a:r>
                  <a:rPr lang="en-US" dirty="0" smtClean="0"/>
                  <a:t>Hold time:  minimum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 that D signal must be held fixed after the latching action.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763000" cy="6172200"/>
              </a:xfrm>
              <a:blipFill rotWithShape="1">
                <a:blip r:embed="rId3"/>
                <a:stretch>
                  <a:fillRect l="-765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Unpredictable Response in a </a:t>
            </a:r>
            <a:br>
              <a:rPr lang="en-US" dirty="0" smtClean="0"/>
            </a:br>
            <a:r>
              <a:rPr lang="en-US" dirty="0" smtClean="0"/>
              <a:t>gated D latch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1024" y="81750"/>
            <a:ext cx="3400425" cy="710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smtClean="0"/>
              <a:t>Programmable Logic Devices (5.7-5.10)</a:t>
            </a:r>
          </a:p>
          <a:p>
            <a:pPr lvl="1"/>
            <a:endParaRPr lang="en-US" dirty="0"/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New topic:  Flip-flops</a:t>
            </a:r>
          </a:p>
          <a:p>
            <a:pPr lvl="2"/>
            <a:r>
              <a:rPr lang="en-US" dirty="0" smtClean="0"/>
              <a:t>The Basic </a:t>
            </a:r>
            <a:r>
              <a:rPr lang="en-US" dirty="0" err="1" smtClean="0"/>
              <a:t>Bistable</a:t>
            </a:r>
            <a:r>
              <a:rPr lang="en-US" dirty="0" smtClean="0"/>
              <a:t> Element (6.1)</a:t>
            </a:r>
          </a:p>
          <a:p>
            <a:pPr lvl="2"/>
            <a:r>
              <a:rPr lang="en-US" dirty="0" smtClean="0"/>
              <a:t>Latches (6.2)</a:t>
            </a:r>
          </a:p>
          <a:p>
            <a:pPr lvl="2"/>
            <a:r>
              <a:rPr lang="en-US" dirty="0" smtClean="0"/>
              <a:t>Timing Considerations (6.3)</a:t>
            </a:r>
          </a:p>
          <a:p>
            <a:pPr lvl="2"/>
            <a:r>
              <a:rPr lang="en-US" dirty="0" smtClean="0"/>
              <a:t>Master-Slave Flip-Flops (6.4)</a:t>
            </a:r>
          </a:p>
          <a:p>
            <a:pPr lvl="2"/>
            <a:r>
              <a:rPr lang="en-US" dirty="0" smtClean="0"/>
              <a:t>Edge-Triggered Flip-Flops (6.5)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logic networks studied so far are combinational networks:</a:t>
            </a:r>
          </a:p>
          <a:p>
            <a:pPr lvl="1"/>
            <a:r>
              <a:rPr lang="en-US" dirty="0" smtClean="0"/>
              <a:t>The outputs at any instant depend only upon the inputs present at that instant.</a:t>
            </a:r>
          </a:p>
          <a:p>
            <a:r>
              <a:rPr lang="en-US" dirty="0" smtClean="0"/>
              <a:t>Sequential Network:</a:t>
            </a:r>
          </a:p>
          <a:p>
            <a:pPr lvl="1"/>
            <a:r>
              <a:rPr lang="en-US" dirty="0" smtClean="0"/>
              <a:t>The outputs at any instant are dependent not only upon the inputs present at that instant but also upon the past history of inputs.</a:t>
            </a:r>
          </a:p>
          <a:p>
            <a:r>
              <a:rPr lang="en-US" dirty="0" smtClean="0"/>
              <a:t>Sequential networks have memory.</a:t>
            </a:r>
          </a:p>
          <a:p>
            <a:pPr lvl="1"/>
            <a:r>
              <a:rPr lang="en-US" dirty="0" smtClean="0"/>
              <a:t>The information preserved is referred to as the internal state, secondary state, or state of the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sequential network</a:t>
            </a:r>
          </a:p>
          <a:p>
            <a:pPr lvl="1"/>
            <a:r>
              <a:rPr lang="en-US" dirty="0" smtClean="0"/>
              <a:t>Behavior is determined by the values of the signals at only discrete instants of time.</a:t>
            </a:r>
          </a:p>
          <a:p>
            <a:pPr lvl="1"/>
            <a:r>
              <a:rPr lang="en-US" dirty="0" smtClean="0"/>
              <a:t>Master-clock generator which produces a sequence of clock pulses that sample the input.</a:t>
            </a:r>
          </a:p>
          <a:p>
            <a:r>
              <a:rPr lang="en-US" dirty="0" smtClean="0"/>
              <a:t>Asynchronous sequential network</a:t>
            </a:r>
          </a:p>
          <a:p>
            <a:pPr lvl="1"/>
            <a:r>
              <a:rPr lang="en-US" dirty="0" smtClean="0"/>
              <a:t>Behavior of the network is immediately affected by the input signal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Flip-Flop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basic logic element that provides memory in many sequential networks.</a:t>
            </a:r>
          </a:p>
          <a:p>
            <a:r>
              <a:rPr lang="en-US" dirty="0" smtClean="0"/>
              <a:t>Flip-flop itself is a simple sequential network.</a:t>
            </a:r>
          </a:p>
          <a:p>
            <a:pPr lvl="1"/>
            <a:r>
              <a:rPr lang="en-US" dirty="0" smtClean="0"/>
              <a:t>All sequential networks require the existence of feedback.</a:t>
            </a:r>
          </a:p>
          <a:p>
            <a:pPr lvl="1"/>
            <a:r>
              <a:rPr lang="en-US" dirty="0" smtClean="0"/>
              <a:t>Feedback is present in flip-flop circuits.</a:t>
            </a:r>
          </a:p>
          <a:p>
            <a:r>
              <a:rPr lang="en-US" dirty="0" smtClean="0"/>
              <a:t>Flip-flop has two stable conditions.</a:t>
            </a:r>
          </a:p>
          <a:p>
            <a:pPr lvl="1"/>
            <a:r>
              <a:rPr lang="en-US" dirty="0" smtClean="0"/>
              <a:t>Each of this is associated with a state or storage of a binary symbol.</a:t>
            </a:r>
          </a:p>
        </p:txBody>
      </p:sp>
    </p:spTree>
    <p:extLst>
      <p:ext uri="{BB962C8B-B14F-4D97-AF65-F5344CB8AC3E}">
        <p14:creationId xmlns:p14="http://schemas.microsoft.com/office/powerpoint/2010/main" val="37065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9938" y="1338263"/>
            <a:ext cx="2524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</a:t>
            </a:r>
            <a:r>
              <a:rPr lang="en-US" dirty="0" err="1" smtClean="0"/>
              <a:t>Bistable</a:t>
            </a:r>
            <a:r>
              <a:rPr lang="en-US" dirty="0" smtClean="0"/>
              <a:t> Element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Central to all flip-flop circuits.</a:t>
                </a:r>
              </a:p>
              <a:p>
                <a:r>
                  <a:rPr lang="en-US" dirty="0" smtClean="0"/>
                  <a:t>Has two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  <a:p>
                <a:r>
                  <a:rPr lang="en-US" b="0" dirty="0" smtClean="0"/>
                  <a:t>Two stable states: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=1;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=1;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=0;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=0;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=0;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=0;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=0;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=0;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=0;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=1;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=1;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=1;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=1;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57800"/>
              </a:xfrm>
              <a:blipFill rotWithShape="1">
                <a:blip r:embed="rId3"/>
                <a:stretch>
                  <a:fillRect l="-1037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8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Basic </a:t>
            </a:r>
            <a:r>
              <a:rPr lang="en-US" dirty="0" err="1" smtClean="0"/>
              <a:t>Bistable</a:t>
            </a:r>
            <a:r>
              <a:rPr lang="en-US" dirty="0" smtClean="0"/>
              <a:t> Element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6019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When output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the element is storing a 1; </a:t>
                </a:r>
                <a:r>
                  <a:rPr lang="en-US" dirty="0"/>
                  <a:t>w</a:t>
                </a:r>
                <a:r>
                  <a:rPr lang="en-US" dirty="0" smtClean="0"/>
                  <a:t>hen output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the element is storing a 0.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There is one more equilibrium condition that can exist.  Occurs when the two output signals are halfway between logic-0 and logic-1.</a:t>
                </a:r>
              </a:p>
              <a:p>
                <a:r>
                  <a:rPr lang="en-US" dirty="0" smtClean="0"/>
                  <a:t>Known as metastable state.</a:t>
                </a:r>
              </a:p>
              <a:p>
                <a:pPr lvl="1"/>
                <a:r>
                  <a:rPr lang="en-US" dirty="0" smtClean="0"/>
                  <a:t>Any small change causes the element to enter one of its two stable states.</a:t>
                </a:r>
              </a:p>
              <a:p>
                <a:pPr lvl="1"/>
                <a:r>
                  <a:rPr lang="en-US" dirty="0" smtClean="0"/>
                  <a:t>Amount of time a device can stay in its metastable state is unpredictable.</a:t>
                </a:r>
              </a:p>
              <a:p>
                <a:pPr lvl="1"/>
                <a:r>
                  <a:rPr lang="en-US" dirty="0" smtClean="0"/>
                  <a:t>Metastable state must be avoided.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6019800"/>
              </a:xfrm>
              <a:blipFill rotWithShape="1">
                <a:blip r:embed="rId2"/>
                <a:stretch>
                  <a:fillRect l="-1037" t="-1824" b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2786" y="958215"/>
            <a:ext cx="2221229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4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</a:t>
            </a:r>
            <a:r>
              <a:rPr lang="en-US" dirty="0" err="1" smtClean="0"/>
              <a:t>Bistable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Has no inputs.</a:t>
            </a:r>
          </a:p>
          <a:p>
            <a:r>
              <a:rPr lang="en-US" dirty="0" smtClean="0"/>
              <a:t>When power is applied, it becomes stable in one of its two stable states and remains in this state until power is removed.</a:t>
            </a:r>
          </a:p>
          <a:p>
            <a:r>
              <a:rPr lang="en-US" dirty="0" smtClean="0"/>
              <a:t>To be useful, must be able to force the device into a particular state.</a:t>
            </a:r>
          </a:p>
          <a:p>
            <a:r>
              <a:rPr lang="en-US" dirty="0" smtClean="0"/>
              <a:t>A flip-flop is a </a:t>
            </a:r>
            <a:r>
              <a:rPr lang="en-US" dirty="0" err="1" smtClean="0"/>
              <a:t>bistable</a:t>
            </a:r>
            <a:r>
              <a:rPr lang="en-US" dirty="0" smtClean="0"/>
              <a:t> device, with inputs, that remains in a given state as long as power is applied and until input signals are applied to cause its output to change.</a:t>
            </a:r>
          </a:p>
          <a:p>
            <a:r>
              <a:rPr lang="en-US" dirty="0" smtClean="0"/>
              <a:t>Inputs to flip-flops:</a:t>
            </a:r>
          </a:p>
          <a:p>
            <a:pPr lvl="1"/>
            <a:r>
              <a:rPr lang="en-US" dirty="0" smtClean="0"/>
              <a:t>Asynchronous or direct input:  a signal change produces an immediate change in the state of the flip-flop.</a:t>
            </a:r>
          </a:p>
          <a:p>
            <a:pPr lvl="1"/>
            <a:r>
              <a:rPr lang="en-US" dirty="0" smtClean="0"/>
              <a:t>Synchronous input:  A signal change does not immediately affect the state of the flip-flop.  Affects it only when some control signal (clock)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1559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Digital Logic Design</vt:lpstr>
      <vt:lpstr>Announcements</vt:lpstr>
      <vt:lpstr>Agenda</vt:lpstr>
      <vt:lpstr>Sequential Networks</vt:lpstr>
      <vt:lpstr>Sequential Networks</vt:lpstr>
      <vt:lpstr>Flip-Flop</vt:lpstr>
      <vt:lpstr>The Basic Bistable Element</vt:lpstr>
      <vt:lpstr>The Basic Bistable Element</vt:lpstr>
      <vt:lpstr>The Basic Bistable Element</vt:lpstr>
      <vt:lpstr>Latches</vt:lpstr>
      <vt:lpstr>The SR (set-reset) Latch</vt:lpstr>
      <vt:lpstr>The SR (set-reset) Latch</vt:lpstr>
      <vt:lpstr>The SR Latch</vt:lpstr>
      <vt:lpstr>The ¯S  ¯R Latch</vt:lpstr>
      <vt:lpstr>The Gated SR Latch</vt:lpstr>
      <vt:lpstr>The Gated SR Latch</vt:lpstr>
      <vt:lpstr>The Gated SR Latch</vt:lpstr>
      <vt:lpstr>The Gated D Latch</vt:lpstr>
      <vt:lpstr>The Gated D Latch</vt:lpstr>
      <vt:lpstr>Timing Considerations</vt:lpstr>
      <vt:lpstr>Propagation Delays</vt:lpstr>
      <vt:lpstr>Timing Diagram</vt:lpstr>
      <vt:lpstr>Minimum Pulse Width</vt:lpstr>
      <vt:lpstr>Setup and Hold Times</vt:lpstr>
      <vt:lpstr>Unpredictable Response in a  gated D latch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Logic Design</dc:title>
  <dc:creator>Dana Dachman-Soled</dc:creator>
  <cp:lastModifiedBy>Dana Dachman-Soled</cp:lastModifiedBy>
  <cp:revision>33</cp:revision>
  <dcterms:created xsi:type="dcterms:W3CDTF">2014-11-13T01:54:30Z</dcterms:created>
  <dcterms:modified xsi:type="dcterms:W3CDTF">2014-11-14T04:10:58Z</dcterms:modified>
</cp:coreProperties>
</file>