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0" r:id="rId3"/>
    <p:sldId id="283" r:id="rId4"/>
    <p:sldId id="257" r:id="rId5"/>
    <p:sldId id="258" r:id="rId6"/>
    <p:sldId id="259" r:id="rId7"/>
    <p:sldId id="260" r:id="rId8"/>
    <p:sldId id="268" r:id="rId9"/>
    <p:sldId id="262" r:id="rId10"/>
    <p:sldId id="269" r:id="rId11"/>
    <p:sldId id="271" r:id="rId12"/>
    <p:sldId id="261" r:id="rId13"/>
    <p:sldId id="274" r:id="rId14"/>
    <p:sldId id="263" r:id="rId15"/>
    <p:sldId id="272" r:id="rId16"/>
    <p:sldId id="273" r:id="rId17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A6B261EA-234A-4550-A8BF-3819D5D4D6EC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1FDE79B9-AD8E-46B8-8C42-F1798D0B9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4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9780-3AA5-4084-8DA0-82842664CC0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701-C14B-40A8-986F-3C013D3F9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9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9780-3AA5-4084-8DA0-82842664CC0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701-C14B-40A8-986F-3C013D3F9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8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9780-3AA5-4084-8DA0-82842664CC0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701-C14B-40A8-986F-3C013D3F9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7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9780-3AA5-4084-8DA0-82842664CC0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701-C14B-40A8-986F-3C013D3F9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9780-3AA5-4084-8DA0-82842664CC0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701-C14B-40A8-986F-3C013D3F9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1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9780-3AA5-4084-8DA0-82842664CC0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701-C14B-40A8-986F-3C013D3F9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8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9780-3AA5-4084-8DA0-82842664CC0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701-C14B-40A8-986F-3C013D3F9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4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9780-3AA5-4084-8DA0-82842664CC0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701-C14B-40A8-986F-3C013D3F9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9780-3AA5-4084-8DA0-82842664CC0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701-C14B-40A8-986F-3C013D3F9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2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9780-3AA5-4084-8DA0-82842664CC0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701-C14B-40A8-986F-3C013D3F9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83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9780-3AA5-4084-8DA0-82842664CC0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E701-C14B-40A8-986F-3C013D3F9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0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19780-3AA5-4084-8DA0-82842664CC0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2E701-C14B-40A8-986F-3C013D3F9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0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hawn.li.xjtu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ENEE244-02xx</a:t>
            </a:r>
            <a:br>
              <a:rPr lang="en-US" dirty="0" smtClean="0"/>
            </a:br>
            <a:r>
              <a:rPr lang="en-US" dirty="0" smtClean="0"/>
              <a:t>Digital Logic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1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Overflow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 smtClean="0"/>
                  <a:t>’s complement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Overflow occurs in the following cases: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These conditions are the same as:</a:t>
                </a:r>
              </a:p>
              <a:p>
                <a:pPr marL="457200" lvl="1" indent="0">
                  <a:buNone/>
                </a:pPr>
                <a:r>
                  <a:rPr lang="en-US" sz="2400" dirty="0" smtClean="0"/>
                  <a:t>Carry-In to sign position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≠</m:t>
                    </m:r>
                  </m:oMath>
                </a14:m>
                <a:r>
                  <a:rPr lang="en-US" sz="2400" dirty="0" smtClean="0"/>
                  <a:t> Carry-Out from sign position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00595856"/>
                  </p:ext>
                </p:extLst>
              </p:nvPr>
            </p:nvGraphicFramePr>
            <p:xfrm>
              <a:off x="1447800" y="2438400"/>
              <a:ext cx="60960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/>
                    <a:gridCol w="1524000"/>
                    <a:gridCol w="1524000"/>
                    <a:gridCol w="1524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Operation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Operand 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Operand 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Result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 + 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≥0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≥0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/>
                                  </a:rPr>
                                  <m:t>&lt;0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A+B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&lt;0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&lt;0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≥0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A-B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≥0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&lt;0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&lt;0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A-B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&lt;0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≥0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≥0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00595856"/>
                  </p:ext>
                </p:extLst>
              </p:nvPr>
            </p:nvGraphicFramePr>
            <p:xfrm>
              <a:off x="1447800" y="2438400"/>
              <a:ext cx="60960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/>
                    <a:gridCol w="1524000"/>
                    <a:gridCol w="1524000"/>
                    <a:gridCol w="1524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Operation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Operand 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Operand 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Result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 + 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0400" t="-108197" r="-200000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200400" t="-108197" r="-100000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300400" t="-108197" b="-3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A+B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0400" t="-211667" r="-200000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200400" t="-211667" r="-100000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300400" t="-211667" b="-228333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A-B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0400" t="-306557" r="-200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200400" t="-306557" r="-100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300400" t="-306557" b="-1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A-B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0400" t="-406557" r="-2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200400" t="-406557" r="-1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300400" t="-406557" b="-2459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2354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Example of Overflow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 smtClean="0"/>
                  <a:t>’s complement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7021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Assume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ℓ=6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Compute: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11100 + 10111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793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−1)</m:t>
                    </m:r>
                  </m:oMath>
                </a14:m>
                <a:r>
                  <a:rPr lang="en-US" dirty="0" smtClean="0"/>
                  <a:t>’s Complement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</p:spPr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−1)</m:t>
                    </m:r>
                  </m:oMath>
                </a14:m>
                <a:r>
                  <a:rPr lang="en-US" dirty="0"/>
                  <a:t>’s </a:t>
                </a:r>
                <a:r>
                  <a:rPr lang="en-US" dirty="0" smtClean="0"/>
                  <a:t>complement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ℓ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− </m:t>
                    </m:r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ℓ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𝑁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For integers,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=0,</m:t>
                    </m:r>
                  </m:oMath>
                </a14:m>
                <a:r>
                  <a:rPr lang="en-US" dirty="0" smtClean="0"/>
                  <a:t> so subtract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In our example, to represent -9, (where 9 = 1001 in binary), 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−1−1001=11111111 −1001= </m:t>
                    </m:r>
                  </m:oMath>
                </a14:m>
                <a:r>
                  <a:rPr lang="en-US" dirty="0" smtClean="0"/>
                  <a:t>11110110</a:t>
                </a:r>
              </a:p>
              <a:p>
                <a:r>
                  <a:rPr lang="en-US" dirty="0" smtClean="0"/>
                  <a:t>This corresponds to flipping the bits of 00001001.</a:t>
                </a:r>
                <a:endParaRPr lang="en-US" dirty="0" smtClean="0"/>
              </a:p>
              <a:p>
                <a:r>
                  <a:rPr lang="en-US" dirty="0" smtClean="0"/>
                  <a:t>Again, </a:t>
                </a:r>
                <a:r>
                  <a:rPr lang="en-US" dirty="0" smtClean="0"/>
                  <a:t>for negative numbers,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nth</m:t>
                    </m:r>
                  </m:oMath>
                </a14:m>
                <a:r>
                  <a:rPr lang="en-US" dirty="0" smtClean="0"/>
                  <a:t> digit is always 1.  For positive numbers, nth digit is always 0. </a:t>
                </a:r>
              </a:p>
              <a:p>
                <a:r>
                  <a:rPr lang="en-US" dirty="0" smtClean="0"/>
                  <a:t>There are now two ways to represent 0: 00000000 or 11111111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  <a:blipFill rotWithShape="1">
                <a:blip r:embed="rId3"/>
                <a:stretch>
                  <a:fillRect l="-1481" t="-1972" r="-3111" b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090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S</a:t>
                </a:r>
                <a:r>
                  <a:rPr lang="en-US" dirty="0" smtClean="0"/>
                  <a:t>ubtraction using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−1)</m:t>
                    </m:r>
                  </m:oMath>
                </a14:m>
                <a:r>
                  <a:rPr lang="en-US" dirty="0" smtClean="0"/>
                  <a:t>’s complement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7021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addition as usual</a:t>
            </a:r>
          </a:p>
          <a:p>
            <a:r>
              <a:rPr lang="en-US" dirty="0" smtClean="0"/>
              <a:t>If there is an end carry, add it to the least significant bit.</a:t>
            </a:r>
          </a:p>
          <a:p>
            <a:r>
              <a:rPr lang="en-US" dirty="0" smtClean="0"/>
              <a:t>Most significant bit tells you the sign (unless overflow occurs).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3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Example of subtraction using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−1)</m:t>
                    </m:r>
                  </m:oMath>
                </a14:m>
                <a:r>
                  <a:rPr lang="en-US" dirty="0" smtClean="0"/>
                  <a:t>’s complement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7021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Assume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ℓ=6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Compute: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:r>
                  <a:rPr lang="en-US" dirty="0" smtClean="0"/>
                  <a:t>11010 - 00111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Compute: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00111 - 11010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267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Fast(</a:t>
            </a:r>
            <a:r>
              <a:rPr lang="en-US" dirty="0" err="1" smtClean="0"/>
              <a:t>er</a:t>
            </a:r>
            <a:r>
              <a:rPr lang="en-US" dirty="0" smtClean="0"/>
              <a:t>) way to compute 2’s complement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form the 2’s complement of 0110 1010:</a:t>
            </a:r>
          </a:p>
          <a:p>
            <a:pPr lvl="1"/>
            <a:r>
              <a:rPr lang="en-US" dirty="0" smtClean="0"/>
              <a:t>Take the 1s complement:  1001 0101</a:t>
            </a:r>
          </a:p>
          <a:p>
            <a:pPr lvl="1"/>
            <a:r>
              <a:rPr lang="en-US" dirty="0" smtClean="0"/>
              <a:t>Then add 1:  1001 0110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Advantages/Disadvantages of </a:t>
            </a:r>
            <a:br>
              <a:rPr lang="en-US" dirty="0" smtClean="0"/>
            </a:br>
            <a:r>
              <a:rPr lang="en-US" dirty="0" smtClean="0"/>
              <a:t>1’s vs. 2’s complement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65207"/>
              </p:ext>
            </p:extLst>
          </p:nvPr>
        </p:nvGraphicFramePr>
        <p:xfrm>
          <a:off x="1524000" y="1859280"/>
          <a:ext cx="6096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1s complement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2s complement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Easy to compute</a:t>
                      </a:r>
                    </a:p>
                    <a:p>
                      <a:pPr algn="ctr"/>
                      <a:r>
                        <a:rPr lang="en-US" dirty="0" smtClean="0"/>
                        <a:t>(just</a:t>
                      </a:r>
                      <a:r>
                        <a:rPr lang="en-US" baseline="0" dirty="0" smtClean="0"/>
                        <a:t> flip bits)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Harder to compute</a:t>
                      </a:r>
                    </a:p>
                    <a:p>
                      <a:pPr algn="ctr"/>
                      <a:r>
                        <a:rPr lang="en-US" dirty="0" smtClean="0"/>
                        <a:t>(flip</a:t>
                      </a:r>
                      <a:r>
                        <a:rPr lang="en-US" baseline="0" dirty="0" smtClean="0"/>
                        <a:t> bits and add one)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Harder to manipulate</a:t>
                      </a:r>
                    </a:p>
                    <a:p>
                      <a:pPr algn="ctr"/>
                      <a:r>
                        <a:rPr lang="en-US" dirty="0" smtClean="0"/>
                        <a:t>(e.g., for subtraction, need</a:t>
                      </a:r>
                      <a:r>
                        <a:rPr lang="en-US" baseline="0" dirty="0" smtClean="0"/>
                        <a:t> to add in extra carry.)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Easy to manipulate</a:t>
                      </a:r>
                    </a:p>
                    <a:p>
                      <a:pPr algn="ctr"/>
                      <a:r>
                        <a:rPr lang="en-US" dirty="0" smtClean="0"/>
                        <a:t>(e.g., subtraction</a:t>
                      </a:r>
                      <a:r>
                        <a:rPr lang="en-US" baseline="0" dirty="0" smtClean="0"/>
                        <a:t> is the same as addition—no extra hardware needed)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13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in TA:</a:t>
            </a:r>
          </a:p>
          <a:p>
            <a:pPr lvl="1"/>
            <a:r>
              <a:rPr lang="en-US" dirty="0" smtClean="0"/>
              <a:t>Shang Li</a:t>
            </a:r>
          </a:p>
          <a:p>
            <a:pPr lvl="1"/>
            <a:r>
              <a:rPr lang="en-US" dirty="0" smtClean="0"/>
              <a:t>Email:  </a:t>
            </a:r>
            <a:r>
              <a:rPr lang="en-US" dirty="0" smtClean="0">
                <a:hlinkClick r:id="rId2"/>
              </a:rPr>
              <a:t>shawn.li.xjtu@gmail.com</a:t>
            </a:r>
            <a:endParaRPr lang="en-US" dirty="0" smtClean="0"/>
          </a:p>
          <a:p>
            <a:pPr lvl="1"/>
            <a:r>
              <a:rPr lang="en-US" dirty="0" smtClean="0"/>
              <a:t>Office hours:  11am-12pm, 1143 AV Williams</a:t>
            </a:r>
          </a:p>
          <a:p>
            <a:r>
              <a:rPr lang="en-US" dirty="0" smtClean="0"/>
              <a:t>First homework assigned (see course webpage).  Due date:  Sept. 11</a:t>
            </a:r>
          </a:p>
          <a:p>
            <a:r>
              <a:rPr lang="en-US" dirty="0" smtClean="0"/>
              <a:t>First recitation is on Monday!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10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Last time:  </a:t>
            </a:r>
          </a:p>
          <a:p>
            <a:pPr lvl="1"/>
            <a:r>
              <a:rPr lang="en-US" dirty="0" smtClean="0"/>
              <a:t>Positional Number Systems (2.1)</a:t>
            </a:r>
          </a:p>
          <a:p>
            <a:pPr lvl="1"/>
            <a:r>
              <a:rPr lang="en-US" dirty="0" smtClean="0"/>
              <a:t>Basic Arithmetic Operations (2.3)</a:t>
            </a:r>
          </a:p>
          <a:p>
            <a:pPr lvl="1"/>
            <a:r>
              <a:rPr lang="en-US" dirty="0" smtClean="0"/>
              <a:t>Polynomial Method of Number Conversion (2.4)</a:t>
            </a:r>
          </a:p>
          <a:p>
            <a:pPr lvl="1"/>
            <a:r>
              <a:rPr lang="en-US" dirty="0" smtClean="0"/>
              <a:t>Iterative Method of Number Conversion (2.5)</a:t>
            </a:r>
          </a:p>
          <a:p>
            <a:pPr lvl="1"/>
            <a:r>
              <a:rPr lang="en-US" dirty="0" smtClean="0"/>
              <a:t>Special Conversion Procedures (2.6)</a:t>
            </a:r>
          </a:p>
          <a:p>
            <a:r>
              <a:rPr lang="en-US" dirty="0" smtClean="0"/>
              <a:t>This time:</a:t>
            </a:r>
          </a:p>
          <a:p>
            <a:pPr lvl="1"/>
            <a:r>
              <a:rPr lang="en-US" dirty="0" smtClean="0"/>
              <a:t>Signed numbers and Complements (2.7)</a:t>
            </a:r>
          </a:p>
          <a:p>
            <a:pPr lvl="1"/>
            <a:r>
              <a:rPr lang="en-US" dirty="0" smtClean="0"/>
              <a:t>Addition and Subtraction with Complements (2.8-2.9)</a:t>
            </a:r>
          </a:p>
          <a:p>
            <a:pPr lvl="1"/>
            <a:r>
              <a:rPr lang="en-US" dirty="0" smtClean="0"/>
              <a:t>Codes for Error Detection (2.11)</a:t>
            </a:r>
          </a:p>
          <a:p>
            <a:pPr lvl="1"/>
            <a:r>
              <a:rPr lang="en-US" dirty="0" smtClean="0"/>
              <a:t>Codes for Error Correction (2.12)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92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Signed Numbers and Complements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1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represented numbers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ℓ</m:t>
                    </m:r>
                  </m:oMath>
                </a14:m>
                <a:r>
                  <a:rPr lang="en-US" dirty="0" smtClean="0"/>
                  <a:t> be the number of binary digits that can be stored.</a:t>
                </a:r>
              </a:p>
              <a:p>
                <a:r>
                  <a:rPr lang="en-US" dirty="0" smtClean="0"/>
                  <a:t>Example:  Store data in </a:t>
                </a:r>
                <a:r>
                  <a:rPr lang="en-US" dirty="0"/>
                  <a:t>a single </a:t>
                </a:r>
                <a:r>
                  <a:rPr lang="en-US" dirty="0" smtClean="0"/>
                  <a:t>byte (8 bits).  </a:t>
                </a:r>
                <a:endParaRPr lang="en-US" dirty="0"/>
              </a:p>
              <a:p>
                <a:r>
                  <a:rPr lang="en-US" dirty="0" smtClean="0"/>
                  <a:t>Using a single byte can </a:t>
                </a:r>
                <a:r>
                  <a:rPr lang="en-US" dirty="0"/>
                  <a:t>represent </a:t>
                </a:r>
                <a:r>
                  <a:rPr lang="en-US" dirty="0" smtClean="0"/>
                  <a:t>unsigned numbers </a:t>
                </a:r>
                <a:r>
                  <a:rPr lang="en-US" dirty="0"/>
                  <a:t>from 0 </a:t>
                </a:r>
                <a:r>
                  <a:rPr lang="en-US" dirty="0" smtClean="0"/>
                  <a:t>to 255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=256</m:t>
                    </m:r>
                  </m:oMath>
                </a14:m>
                <a:r>
                  <a:rPr lang="en-US" dirty="0" smtClean="0"/>
                  <a:t> different values).</a:t>
                </a:r>
                <a:endParaRPr lang="en-US" dirty="0"/>
              </a:p>
              <a:p>
                <a:r>
                  <a:rPr lang="en-US" dirty="0" smtClean="0"/>
                  <a:t>Alternatively, can represent </a:t>
                </a:r>
                <a:r>
                  <a:rPr lang="en-US" dirty="0"/>
                  <a:t>the </a:t>
                </a:r>
                <a:r>
                  <a:rPr lang="en-US" dirty="0" smtClean="0"/>
                  <a:t>signed numbers from -128 to 127 in same amount of space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=128</m:t>
                    </m:r>
                  </m:oMath>
                </a14:m>
                <a:r>
                  <a:rPr lang="en-US" dirty="0" smtClean="0"/>
                  <a:t>).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695" r="-815" b="-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885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Signed Numbers and Complements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How to denote if a number is positive or negative?</a:t>
                </a:r>
              </a:p>
              <a:p>
                <a:pPr lvl="1"/>
                <a:r>
                  <a:rPr lang="en-US" dirty="0" smtClean="0"/>
                  <a:t>Use a sign bit: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1001</m:t>
                    </m:r>
                  </m:oMath>
                </a14:m>
                <a:r>
                  <a:rPr lang="en-US" dirty="0" smtClean="0"/>
                  <a:t> denotes positive 9,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1001</m:t>
                    </m:r>
                  </m:oMath>
                </a14:m>
                <a:r>
                  <a:rPr lang="en-US" dirty="0" smtClean="0"/>
                  <a:t> denotes negative 9.  This representation is called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sign-magnitude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representation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This works, but it </a:t>
                </a:r>
                <a:r>
                  <a:rPr lang="en-US" dirty="0" smtClean="0"/>
                  <a:t>will be convenient to use a different representation of negative numbers.  </a:t>
                </a:r>
                <a:endParaRPr lang="en-US" dirty="0" smtClean="0"/>
              </a:p>
              <a:p>
                <a:r>
                  <a:rPr lang="en-US" dirty="0" smtClean="0"/>
                  <a:t>Two methods: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’s complement</a:t>
                </a:r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−1)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’s complement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b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170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 smtClean="0"/>
                  <a:t>’s Complement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5105400"/>
              </a:xfrm>
            </p:spPr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/>
                  <a:t>’s </a:t>
                </a:r>
                <a:r>
                  <a:rPr lang="en-US" dirty="0" smtClean="0"/>
                  <a:t>complement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ℓ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ℓ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𝑁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In our </a:t>
                </a:r>
                <a:r>
                  <a:rPr lang="en-US" dirty="0" smtClean="0"/>
                  <a:t>example (one byte of memory, </a:t>
                </a:r>
                <a:r>
                  <a:rPr lang="en-US" dirty="0" smtClean="0"/>
                  <a:t>to represent -9, (where 9 = 1001 in binary), 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−1001=100000000 −1001= </m:t>
                    </m:r>
                  </m:oMath>
                </a14:m>
                <a:r>
                  <a:rPr lang="en-US" dirty="0" smtClean="0"/>
                  <a:t>11110111</a:t>
                </a:r>
              </a:p>
              <a:p>
                <a:r>
                  <a:rPr lang="en-US" dirty="0" smtClean="0"/>
                  <a:t>Notice for negative numbers,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most significant bit</a:t>
                </a:r>
                <a:r>
                  <a:rPr lang="en-US" dirty="0" smtClean="0"/>
                  <a:t> is </a:t>
                </a:r>
                <a:r>
                  <a:rPr lang="en-US" dirty="0" smtClean="0"/>
                  <a:t>always 1.  For positive numbers,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most significant bit</a:t>
                </a:r>
                <a:r>
                  <a:rPr lang="en-US" dirty="0" smtClean="0"/>
                  <a:t> is </a:t>
                </a:r>
                <a:r>
                  <a:rPr lang="en-US" dirty="0" smtClean="0"/>
                  <a:t>always 0. </a:t>
                </a:r>
                <a:endParaRPr lang="en-US" dirty="0" smtClean="0"/>
              </a:p>
              <a:p>
                <a:r>
                  <a:rPr lang="en-US" dirty="0" smtClean="0"/>
                  <a:t>This bit is therefore called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sign bit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Aside:  This is equivalent to doing arithmetic modulo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ℓ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5105400"/>
              </a:xfrm>
              <a:blipFill rotWithShape="1">
                <a:blip r:embed="rId3"/>
                <a:stretch>
                  <a:fillRect l="-1481" t="-2031" r="-2593" b="-1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084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S</a:t>
                </a:r>
                <a:r>
                  <a:rPr lang="en-US" dirty="0" smtClean="0"/>
                  <a:t>ubtraction using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 smtClean="0"/>
                  <a:t>’s complement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7021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do addition as usual </a:t>
            </a:r>
          </a:p>
          <a:p>
            <a:r>
              <a:rPr lang="en-US" dirty="0"/>
              <a:t>I</a:t>
            </a:r>
            <a:r>
              <a:rPr lang="en-US" dirty="0" smtClean="0"/>
              <a:t>gnore highest order carry</a:t>
            </a:r>
          </a:p>
          <a:p>
            <a:r>
              <a:rPr lang="en-US" dirty="0" smtClean="0"/>
              <a:t>This is always correct unless there is </a:t>
            </a:r>
            <a:r>
              <a:rPr lang="en-US" dirty="0" smtClean="0">
                <a:solidFill>
                  <a:srgbClr val="FF0000"/>
                </a:solidFill>
              </a:rPr>
              <a:t>overflow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3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Example of subtraction using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 smtClean="0"/>
                  <a:t>’s complement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7021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Assume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ℓ=6: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Compute: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 11010 - 00111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Compute: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00111 - 11010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93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2942</TotalTime>
  <Words>760</Words>
  <Application>Microsoft Office PowerPoint</Application>
  <PresentationFormat>On-screen Show (4:3)</PresentationFormat>
  <Paragraphs>114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ENEE244-02xx Digital Logic Design</vt:lpstr>
      <vt:lpstr>Announcements</vt:lpstr>
      <vt:lpstr>Agenda</vt:lpstr>
      <vt:lpstr>Signed Numbers and Complements</vt:lpstr>
      <vt:lpstr>Range of represented numbers</vt:lpstr>
      <vt:lpstr>Signed Numbers and Complements</vt:lpstr>
      <vt:lpstr>r’s Complement</vt:lpstr>
      <vt:lpstr>Subtraction using r’s complement</vt:lpstr>
      <vt:lpstr>Example of subtraction using r’s complement</vt:lpstr>
      <vt:lpstr>Overflow in r’s complement</vt:lpstr>
      <vt:lpstr>Example of Overflow in r’s complement</vt:lpstr>
      <vt:lpstr>(r-1)’s Complement</vt:lpstr>
      <vt:lpstr>Subtraction using (r-1)’s complement</vt:lpstr>
      <vt:lpstr>Example of subtraction using (r-1)’s complement</vt:lpstr>
      <vt:lpstr>Fast(er) way to compute 2’s complement</vt:lpstr>
      <vt:lpstr>Advantages/Disadvantages of  1’s vs. 2’s complement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ENEE244-02xx Digital Logic Design</dc:title>
  <dc:creator>Dana Dachman-Soled</dc:creator>
  <cp:lastModifiedBy>Dana Dachman-Soled</cp:lastModifiedBy>
  <cp:revision>23</cp:revision>
  <cp:lastPrinted>2014-09-04T13:24:06Z</cp:lastPrinted>
  <dcterms:created xsi:type="dcterms:W3CDTF">2014-09-03T01:10:10Z</dcterms:created>
  <dcterms:modified xsi:type="dcterms:W3CDTF">2014-09-05T02:12:12Z</dcterms:modified>
</cp:coreProperties>
</file>