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4"/>
  </p:handoutMasterIdLst>
  <p:sldIdLst>
    <p:sldId id="256" r:id="rId2"/>
    <p:sldId id="290" r:id="rId3"/>
    <p:sldId id="291" r:id="rId4"/>
    <p:sldId id="293" r:id="rId5"/>
    <p:sldId id="294"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95" r:id="rId24"/>
    <p:sldId id="275" r:id="rId25"/>
    <p:sldId id="278" r:id="rId26"/>
    <p:sldId id="279" r:id="rId27"/>
    <p:sldId id="296" r:id="rId28"/>
    <p:sldId id="280" r:id="rId29"/>
    <p:sldId id="281" r:id="rId30"/>
    <p:sldId id="282" r:id="rId31"/>
    <p:sldId id="297" r:id="rId32"/>
    <p:sldId id="289" r:id="rId33"/>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3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CFAFD0AD-FCBA-44DE-B962-79376E4560B6}" type="datetimeFigureOut">
              <a:rPr lang="en-US" smtClean="0"/>
              <a:t>11/4/2014</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7B29EA12-D6DE-4FB0-8FBC-954DAD11E6ED}" type="slidenum">
              <a:rPr lang="en-US" smtClean="0"/>
              <a:t>‹#›</a:t>
            </a:fld>
            <a:endParaRPr lang="en-US"/>
          </a:p>
        </p:txBody>
      </p:sp>
    </p:spTree>
    <p:extLst>
      <p:ext uri="{BB962C8B-B14F-4D97-AF65-F5344CB8AC3E}">
        <p14:creationId xmlns:p14="http://schemas.microsoft.com/office/powerpoint/2010/main" val="5058221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E2B70C-7FA2-45C2-805E-8A90A97F1C48}"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625F01-65FA-4CCD-A185-422846241802}" type="slidenum">
              <a:rPr lang="en-US" smtClean="0"/>
              <a:t>‹#›</a:t>
            </a:fld>
            <a:endParaRPr lang="en-US"/>
          </a:p>
        </p:txBody>
      </p:sp>
    </p:spTree>
    <p:extLst>
      <p:ext uri="{BB962C8B-B14F-4D97-AF65-F5344CB8AC3E}">
        <p14:creationId xmlns:p14="http://schemas.microsoft.com/office/powerpoint/2010/main" val="3409522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E2B70C-7FA2-45C2-805E-8A90A97F1C48}"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625F01-65FA-4CCD-A185-422846241802}" type="slidenum">
              <a:rPr lang="en-US" smtClean="0"/>
              <a:t>‹#›</a:t>
            </a:fld>
            <a:endParaRPr lang="en-US"/>
          </a:p>
        </p:txBody>
      </p:sp>
    </p:spTree>
    <p:extLst>
      <p:ext uri="{BB962C8B-B14F-4D97-AF65-F5344CB8AC3E}">
        <p14:creationId xmlns:p14="http://schemas.microsoft.com/office/powerpoint/2010/main" val="2630798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E2B70C-7FA2-45C2-805E-8A90A97F1C48}"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625F01-65FA-4CCD-A185-422846241802}" type="slidenum">
              <a:rPr lang="en-US" smtClean="0"/>
              <a:t>‹#›</a:t>
            </a:fld>
            <a:endParaRPr lang="en-US"/>
          </a:p>
        </p:txBody>
      </p:sp>
    </p:spTree>
    <p:extLst>
      <p:ext uri="{BB962C8B-B14F-4D97-AF65-F5344CB8AC3E}">
        <p14:creationId xmlns:p14="http://schemas.microsoft.com/office/powerpoint/2010/main" val="1732406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E2B70C-7FA2-45C2-805E-8A90A97F1C48}"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625F01-65FA-4CCD-A185-422846241802}" type="slidenum">
              <a:rPr lang="en-US" smtClean="0"/>
              <a:t>‹#›</a:t>
            </a:fld>
            <a:endParaRPr lang="en-US"/>
          </a:p>
        </p:txBody>
      </p:sp>
    </p:spTree>
    <p:extLst>
      <p:ext uri="{BB962C8B-B14F-4D97-AF65-F5344CB8AC3E}">
        <p14:creationId xmlns:p14="http://schemas.microsoft.com/office/powerpoint/2010/main" val="3678315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E2B70C-7FA2-45C2-805E-8A90A97F1C48}"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625F01-65FA-4CCD-A185-422846241802}" type="slidenum">
              <a:rPr lang="en-US" smtClean="0"/>
              <a:t>‹#›</a:t>
            </a:fld>
            <a:endParaRPr lang="en-US"/>
          </a:p>
        </p:txBody>
      </p:sp>
    </p:spTree>
    <p:extLst>
      <p:ext uri="{BB962C8B-B14F-4D97-AF65-F5344CB8AC3E}">
        <p14:creationId xmlns:p14="http://schemas.microsoft.com/office/powerpoint/2010/main" val="3136684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E2B70C-7FA2-45C2-805E-8A90A97F1C48}" type="datetimeFigureOut">
              <a:rPr lang="en-US" smtClean="0"/>
              <a:t>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625F01-65FA-4CCD-A185-422846241802}" type="slidenum">
              <a:rPr lang="en-US" smtClean="0"/>
              <a:t>‹#›</a:t>
            </a:fld>
            <a:endParaRPr lang="en-US"/>
          </a:p>
        </p:txBody>
      </p:sp>
    </p:spTree>
    <p:extLst>
      <p:ext uri="{BB962C8B-B14F-4D97-AF65-F5344CB8AC3E}">
        <p14:creationId xmlns:p14="http://schemas.microsoft.com/office/powerpoint/2010/main" val="179791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E2B70C-7FA2-45C2-805E-8A90A97F1C48}" type="datetimeFigureOut">
              <a:rPr lang="en-US" smtClean="0"/>
              <a:t>11/4/2014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625F01-65FA-4CCD-A185-422846241802}" type="slidenum">
              <a:rPr lang="en-US" smtClean="0"/>
              <a:t>‹#›</a:t>
            </a:fld>
            <a:endParaRPr lang="en-US"/>
          </a:p>
        </p:txBody>
      </p:sp>
    </p:spTree>
    <p:extLst>
      <p:ext uri="{BB962C8B-B14F-4D97-AF65-F5344CB8AC3E}">
        <p14:creationId xmlns:p14="http://schemas.microsoft.com/office/powerpoint/2010/main" val="1170509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E2B70C-7FA2-45C2-805E-8A90A97F1C48}" type="datetimeFigureOut">
              <a:rPr lang="en-US" smtClean="0"/>
              <a:t>11/4/2014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625F01-65FA-4CCD-A185-422846241802}" type="slidenum">
              <a:rPr lang="en-US" smtClean="0"/>
              <a:t>‹#›</a:t>
            </a:fld>
            <a:endParaRPr lang="en-US"/>
          </a:p>
        </p:txBody>
      </p:sp>
    </p:spTree>
    <p:extLst>
      <p:ext uri="{BB962C8B-B14F-4D97-AF65-F5344CB8AC3E}">
        <p14:creationId xmlns:p14="http://schemas.microsoft.com/office/powerpoint/2010/main" val="554967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2B70C-7FA2-45C2-805E-8A90A97F1C48}" type="datetimeFigureOut">
              <a:rPr lang="en-US" smtClean="0"/>
              <a:t>11/4/2014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625F01-65FA-4CCD-A185-422846241802}" type="slidenum">
              <a:rPr lang="en-US" smtClean="0"/>
              <a:t>‹#›</a:t>
            </a:fld>
            <a:endParaRPr lang="en-US"/>
          </a:p>
        </p:txBody>
      </p:sp>
    </p:spTree>
    <p:extLst>
      <p:ext uri="{BB962C8B-B14F-4D97-AF65-F5344CB8AC3E}">
        <p14:creationId xmlns:p14="http://schemas.microsoft.com/office/powerpoint/2010/main" val="2296848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E2B70C-7FA2-45C2-805E-8A90A97F1C48}" type="datetimeFigureOut">
              <a:rPr lang="en-US" smtClean="0"/>
              <a:t>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625F01-65FA-4CCD-A185-422846241802}" type="slidenum">
              <a:rPr lang="en-US" smtClean="0"/>
              <a:t>‹#›</a:t>
            </a:fld>
            <a:endParaRPr lang="en-US"/>
          </a:p>
        </p:txBody>
      </p:sp>
    </p:spTree>
    <p:extLst>
      <p:ext uri="{BB962C8B-B14F-4D97-AF65-F5344CB8AC3E}">
        <p14:creationId xmlns:p14="http://schemas.microsoft.com/office/powerpoint/2010/main" val="2742097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E2B70C-7FA2-45C2-805E-8A90A97F1C48}" type="datetimeFigureOut">
              <a:rPr lang="en-US" smtClean="0"/>
              <a:t>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625F01-65FA-4CCD-A185-422846241802}" type="slidenum">
              <a:rPr lang="en-US" smtClean="0"/>
              <a:t>‹#›</a:t>
            </a:fld>
            <a:endParaRPr lang="en-US"/>
          </a:p>
        </p:txBody>
      </p:sp>
    </p:spTree>
    <p:extLst>
      <p:ext uri="{BB962C8B-B14F-4D97-AF65-F5344CB8AC3E}">
        <p14:creationId xmlns:p14="http://schemas.microsoft.com/office/powerpoint/2010/main" val="2041763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E2B70C-7FA2-45C2-805E-8A90A97F1C48}" type="datetimeFigureOut">
              <a:rPr lang="en-US" smtClean="0"/>
              <a:t>11/4/2014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625F01-65FA-4CCD-A185-422846241802}" type="slidenum">
              <a:rPr lang="en-US" smtClean="0"/>
              <a:t>‹#›</a:t>
            </a:fld>
            <a:endParaRPr lang="en-US"/>
          </a:p>
        </p:txBody>
      </p:sp>
    </p:spTree>
    <p:extLst>
      <p:ext uri="{BB962C8B-B14F-4D97-AF65-F5344CB8AC3E}">
        <p14:creationId xmlns:p14="http://schemas.microsoft.com/office/powerpoint/2010/main" val="3633139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Digital Logic Design</a:t>
            </a:r>
            <a:endParaRPr lang="en-US" dirty="0"/>
          </a:p>
        </p:txBody>
      </p:sp>
      <p:sp>
        <p:nvSpPr>
          <p:cNvPr id="3" name="Subtitle 2"/>
          <p:cNvSpPr>
            <a:spLocks noGrp="1"/>
          </p:cNvSpPr>
          <p:nvPr>
            <p:ph type="subTitle" idx="1"/>
          </p:nvPr>
        </p:nvSpPr>
        <p:spPr/>
        <p:txBody>
          <a:bodyPr/>
          <a:lstStyle/>
          <a:p>
            <a:r>
              <a:rPr lang="en-US" dirty="0" smtClean="0"/>
              <a:t>Lecture 19</a:t>
            </a:r>
            <a:endParaRPr lang="en-US" dirty="0"/>
          </a:p>
        </p:txBody>
      </p:sp>
    </p:spTree>
    <p:extLst>
      <p:ext uri="{BB962C8B-B14F-4D97-AF65-F5344CB8AC3E}">
        <p14:creationId xmlns:p14="http://schemas.microsoft.com/office/powerpoint/2010/main" val="3622537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Comparators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Consider two n-bit binary numbers: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sSub>
                        <m:sSubPr>
                          <m:ctrlPr>
                            <a:rPr lang="en-US" b="0" i="1" smtClean="0">
                              <a:latin typeface="Cambria Math"/>
                            </a:rPr>
                          </m:ctrlPr>
                        </m:sSubPr>
                        <m:e>
                          <m:r>
                            <a:rPr lang="en-US" b="0" i="1" smtClean="0">
                              <a:latin typeface="Cambria Math"/>
                            </a:rPr>
                            <m:t>𝐴</m:t>
                          </m:r>
                        </m:e>
                        <m:sub>
                          <m:r>
                            <a:rPr lang="en-US" b="0" i="1" smtClean="0">
                              <a:latin typeface="Cambria Math"/>
                            </a:rPr>
                            <m:t>𝑛</m:t>
                          </m:r>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𝐴</m:t>
                          </m:r>
                        </m:e>
                        <m:sub>
                          <m:r>
                            <a:rPr lang="en-US" b="0" i="1" smtClean="0">
                              <a:latin typeface="Cambria Math"/>
                            </a:rPr>
                            <m:t>𝑖</m:t>
                          </m:r>
                        </m:sub>
                      </m:sSub>
                      <m:sSub>
                        <m:sSubPr>
                          <m:ctrlPr>
                            <a:rPr lang="en-US" b="0" i="1" smtClean="0">
                              <a:latin typeface="Cambria Math"/>
                            </a:rPr>
                          </m:ctrlPr>
                        </m:sSubPr>
                        <m:e>
                          <m:r>
                            <a:rPr lang="en-US" b="0" i="1" smtClean="0">
                              <a:latin typeface="Cambria Math"/>
                            </a:rPr>
                            <m:t>𝐴</m:t>
                          </m:r>
                        </m:e>
                        <m:sub>
                          <m:r>
                            <a:rPr lang="en-US" b="0" i="1" smtClean="0">
                              <a:latin typeface="Cambria Math"/>
                            </a:rPr>
                            <m:t>𝑖</m:t>
                          </m:r>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𝐴</m:t>
                          </m:r>
                        </m:e>
                        <m:sub>
                          <m:r>
                            <a:rPr lang="en-US" b="0" i="1" smtClean="0">
                              <a:latin typeface="Cambria Math"/>
                            </a:rPr>
                            <m:t>1</m:t>
                          </m:r>
                        </m:sub>
                      </m:sSub>
                      <m:sSub>
                        <m:sSubPr>
                          <m:ctrlPr>
                            <a:rPr lang="en-US" b="0" i="1" smtClean="0">
                              <a:latin typeface="Cambria Math"/>
                            </a:rPr>
                          </m:ctrlPr>
                        </m:sSubPr>
                        <m:e>
                          <m:r>
                            <a:rPr lang="en-US" b="0" i="1" smtClean="0">
                              <a:latin typeface="Cambria Math"/>
                            </a:rPr>
                            <m:t>𝐴</m:t>
                          </m:r>
                        </m:e>
                        <m:sub>
                          <m:r>
                            <a:rPr lang="en-US" b="0" i="1" smtClean="0">
                              <a:latin typeface="Cambria Math"/>
                            </a:rPr>
                            <m:t>0</m:t>
                          </m:r>
                        </m:sub>
                      </m:sSub>
                    </m:oMath>
                  </m:oMathPara>
                </a14:m>
                <a:endParaRPr lang="en-US" b="0" dirty="0" smtClean="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𝐵</m:t>
                      </m:r>
                      <m:r>
                        <a:rPr lang="en-US" b="0" i="1" smtClean="0">
                          <a:latin typeface="Cambria Math"/>
                        </a:rPr>
                        <m:t>=</m:t>
                      </m:r>
                      <m:sSub>
                        <m:sSubPr>
                          <m:ctrlPr>
                            <a:rPr lang="en-US" b="0" i="1" smtClean="0">
                              <a:latin typeface="Cambria Math"/>
                            </a:rPr>
                          </m:ctrlPr>
                        </m:sSubPr>
                        <m:e>
                          <m:r>
                            <a:rPr lang="en-US" b="0" i="1" smtClean="0">
                              <a:latin typeface="Cambria Math"/>
                            </a:rPr>
                            <m:t>𝐵</m:t>
                          </m:r>
                        </m:e>
                        <m:sub>
                          <m:r>
                            <a:rPr lang="en-US" b="0" i="1" smtClean="0">
                              <a:latin typeface="Cambria Math"/>
                            </a:rPr>
                            <m:t>𝑛</m:t>
                          </m:r>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𝐵</m:t>
                          </m:r>
                        </m:e>
                        <m:sub>
                          <m:r>
                            <a:rPr lang="en-US" b="0" i="1" smtClean="0">
                              <a:latin typeface="Cambria Math"/>
                            </a:rPr>
                            <m:t>𝑖</m:t>
                          </m:r>
                        </m:sub>
                      </m:sSub>
                      <m:sSub>
                        <m:sSubPr>
                          <m:ctrlPr>
                            <a:rPr lang="en-US" b="0" i="1" smtClean="0">
                              <a:latin typeface="Cambria Math"/>
                            </a:rPr>
                          </m:ctrlPr>
                        </m:sSubPr>
                        <m:e>
                          <m:r>
                            <a:rPr lang="en-US" b="0" i="1" smtClean="0">
                              <a:latin typeface="Cambria Math"/>
                            </a:rPr>
                            <m:t>𝐵</m:t>
                          </m:r>
                        </m:e>
                        <m:sub>
                          <m:r>
                            <a:rPr lang="en-US" b="0" i="1" smtClean="0">
                              <a:latin typeface="Cambria Math"/>
                            </a:rPr>
                            <m:t>𝑖</m:t>
                          </m:r>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𝐵</m:t>
                          </m:r>
                        </m:e>
                        <m:sub>
                          <m:r>
                            <a:rPr lang="en-US" b="0" i="1" smtClean="0">
                              <a:latin typeface="Cambria Math"/>
                            </a:rPr>
                            <m:t>1</m:t>
                          </m:r>
                        </m:sub>
                      </m:sSub>
                      <m:sSub>
                        <m:sSubPr>
                          <m:ctrlPr>
                            <a:rPr lang="en-US" b="0" i="1" smtClean="0">
                              <a:latin typeface="Cambria Math"/>
                            </a:rPr>
                          </m:ctrlPr>
                        </m:sSubPr>
                        <m:e>
                          <m:r>
                            <a:rPr lang="en-US" b="0" i="1" smtClean="0">
                              <a:latin typeface="Cambria Math"/>
                            </a:rPr>
                            <m:t>𝐵</m:t>
                          </m:r>
                        </m:e>
                        <m:sub>
                          <m:r>
                            <a:rPr lang="en-US" b="0" i="1" smtClean="0">
                              <a:latin typeface="Cambria Math"/>
                            </a:rPr>
                            <m:t>0</m:t>
                          </m:r>
                        </m:sub>
                      </m:sSub>
                    </m:oMath>
                  </m:oMathPara>
                </a14:m>
                <a:endParaRPr lang="en-US" b="0" dirty="0" smtClean="0"/>
              </a:p>
              <a:p>
                <a:r>
                  <a:rPr lang="en-US" b="0" dirty="0" smtClean="0"/>
                  <a:t>Assume </a:t>
                </a:r>
                <a14:m>
                  <m:oMath xmlns:m="http://schemas.openxmlformats.org/officeDocument/2006/math">
                    <m:sSub>
                      <m:sSubPr>
                        <m:ctrlPr>
                          <a:rPr lang="en-US" b="0" i="1" smtClean="0">
                            <a:latin typeface="Cambria Math"/>
                          </a:rPr>
                        </m:ctrlPr>
                      </m:sSubPr>
                      <m:e>
                        <m:r>
                          <a:rPr lang="en-US" b="0" i="1" smtClean="0">
                            <a:latin typeface="Cambria Math"/>
                          </a:rPr>
                          <m:t>𝐴</m:t>
                        </m:r>
                      </m:e>
                      <m:sub>
                        <m:r>
                          <a:rPr lang="en-US" b="0" i="1" smtClean="0">
                            <a:latin typeface="Cambria Math"/>
                          </a:rPr>
                          <m:t>𝑖</m:t>
                        </m:r>
                      </m:sub>
                    </m:sSub>
                    <m:r>
                      <a:rPr lang="en-US" b="0" i="1" smtClean="0">
                        <a:latin typeface="Cambria Math"/>
                      </a:rPr>
                      <m:t>, </m:t>
                    </m:r>
                    <m:sSub>
                      <m:sSubPr>
                        <m:ctrlPr>
                          <a:rPr lang="en-US" b="0" i="1" smtClean="0">
                            <a:latin typeface="Cambria Math"/>
                          </a:rPr>
                        </m:ctrlPr>
                      </m:sSubPr>
                      <m:e>
                        <m:r>
                          <a:rPr lang="en-US" b="0" i="1" smtClean="0">
                            <a:latin typeface="Cambria Math"/>
                          </a:rPr>
                          <m:t>𝐵</m:t>
                        </m:r>
                      </m:e>
                      <m:sub>
                        <m:r>
                          <a:rPr lang="en-US" b="0" i="1" smtClean="0">
                            <a:latin typeface="Cambria Math"/>
                          </a:rPr>
                          <m:t>𝑖</m:t>
                        </m:r>
                      </m:sub>
                    </m:sSub>
                  </m:oMath>
                </a14:m>
                <a:r>
                  <a:rPr lang="en-US" b="0" dirty="0" smtClean="0"/>
                  <a:t> are entering the </a:t>
                </a:r>
                <a:r>
                  <a:rPr lang="en-US" b="0" dirty="0" err="1" smtClean="0"/>
                  <a:t>subnetwork</a:t>
                </a:r>
                <a:r>
                  <a:rPr lang="en-US" b="0" dirty="0" smtClean="0"/>
                  <a:t> and that the binary numbers are analyzed from right to left.</a:t>
                </a:r>
              </a:p>
              <a:p>
                <a:r>
                  <a:rPr lang="en-US" dirty="0" err="1" smtClean="0"/>
                  <a:t>Subnetwork</a:t>
                </a:r>
                <a:r>
                  <a:rPr lang="en-US" dirty="0" smtClean="0"/>
                  <a:t> is called a 1-bit comparator.</a:t>
                </a:r>
                <a:endParaRPr lang="en-US" b="0"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spTree>
    <p:extLst>
      <p:ext uri="{BB962C8B-B14F-4D97-AF65-F5344CB8AC3E}">
        <p14:creationId xmlns:p14="http://schemas.microsoft.com/office/powerpoint/2010/main" val="386292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Comparators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3 conditions describing the relative magnitudes of </a:t>
                </a:r>
                <a14:m>
                  <m:oMath xmlns:m="http://schemas.openxmlformats.org/officeDocument/2006/math">
                    <m:sSub>
                      <m:sSubPr>
                        <m:ctrlPr>
                          <a:rPr lang="en-US" b="0" i="1" smtClean="0">
                            <a:latin typeface="Cambria Math"/>
                          </a:rPr>
                        </m:ctrlPr>
                      </m:sSubPr>
                      <m:e>
                        <m:r>
                          <a:rPr lang="en-US" b="0" i="1" smtClean="0">
                            <a:latin typeface="Cambria Math"/>
                          </a:rPr>
                          <m:t>𝐴</m:t>
                        </m:r>
                      </m:e>
                      <m:sub>
                        <m:r>
                          <a:rPr lang="en-US" b="0" i="1" smtClean="0">
                            <a:latin typeface="Cambria Math"/>
                          </a:rPr>
                          <m:t>𝑖</m:t>
                        </m:r>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𝐴</m:t>
                        </m:r>
                      </m:e>
                      <m:sub>
                        <m:r>
                          <a:rPr lang="en-US" b="0" i="1" smtClean="0">
                            <a:latin typeface="Cambria Math"/>
                          </a:rPr>
                          <m:t>1</m:t>
                        </m:r>
                      </m:sub>
                    </m:sSub>
                    <m:sSub>
                      <m:sSubPr>
                        <m:ctrlPr>
                          <a:rPr lang="en-US" b="0" i="1" smtClean="0">
                            <a:latin typeface="Cambria Math"/>
                          </a:rPr>
                        </m:ctrlPr>
                      </m:sSubPr>
                      <m:e>
                        <m:r>
                          <a:rPr lang="en-US" b="0" i="1" smtClean="0">
                            <a:latin typeface="Cambria Math"/>
                          </a:rPr>
                          <m:t>𝐴</m:t>
                        </m:r>
                      </m:e>
                      <m:sub>
                        <m:r>
                          <a:rPr lang="en-US" b="0" i="1" smtClean="0">
                            <a:latin typeface="Cambria Math"/>
                          </a:rPr>
                          <m:t>0</m:t>
                        </m:r>
                      </m:sub>
                    </m:sSub>
                  </m:oMath>
                </a14:m>
                <a:r>
                  <a:rPr lang="en-US" dirty="0" smtClean="0"/>
                  <a:t>, </a:t>
                </a:r>
                <a14:m>
                  <m:oMath xmlns:m="http://schemas.openxmlformats.org/officeDocument/2006/math">
                    <m:sSub>
                      <m:sSubPr>
                        <m:ctrlPr>
                          <a:rPr lang="en-US" b="0" i="1" smtClean="0">
                            <a:latin typeface="Cambria Math"/>
                          </a:rPr>
                        </m:ctrlPr>
                      </m:sSubPr>
                      <m:e>
                        <m:r>
                          <a:rPr lang="en-US" b="0" i="1" smtClean="0">
                            <a:latin typeface="Cambria Math"/>
                          </a:rPr>
                          <m:t>𝐵</m:t>
                        </m:r>
                      </m:e>
                      <m:sub>
                        <m:r>
                          <a:rPr lang="en-US" b="0" i="1" smtClean="0">
                            <a:latin typeface="Cambria Math"/>
                          </a:rPr>
                          <m:t>𝑖</m:t>
                        </m:r>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𝐵</m:t>
                        </m:r>
                      </m:e>
                      <m:sub>
                        <m:r>
                          <a:rPr lang="en-US" b="0" i="1" smtClean="0">
                            <a:latin typeface="Cambria Math"/>
                          </a:rPr>
                          <m:t>1</m:t>
                        </m:r>
                      </m:sub>
                    </m:sSub>
                    <m:sSub>
                      <m:sSubPr>
                        <m:ctrlPr>
                          <a:rPr lang="en-US" b="0" i="1" smtClean="0">
                            <a:latin typeface="Cambria Math"/>
                          </a:rPr>
                        </m:ctrlPr>
                      </m:sSubPr>
                      <m:e>
                        <m:r>
                          <a:rPr lang="en-US" b="0" i="1" smtClean="0">
                            <a:latin typeface="Cambria Math"/>
                          </a:rPr>
                          <m:t>𝐵</m:t>
                        </m:r>
                      </m:e>
                      <m:sub>
                        <m:r>
                          <a:rPr lang="en-US" b="0" i="1" smtClean="0">
                            <a:latin typeface="Cambria Math"/>
                          </a:rPr>
                          <m:t>0</m:t>
                        </m:r>
                      </m:sub>
                    </m:sSub>
                  </m:oMath>
                </a14:m>
                <a:endParaRPr lang="en-US" dirty="0" smtClean="0"/>
              </a:p>
              <a:p>
                <a14:m>
                  <m:oMath xmlns:m="http://schemas.openxmlformats.org/officeDocument/2006/math">
                    <m:sSub>
                      <m:sSubPr>
                        <m:ctrlPr>
                          <a:rPr lang="en-US" b="0" i="1" smtClean="0">
                            <a:latin typeface="Cambria Math"/>
                          </a:rPr>
                        </m:ctrlPr>
                      </m:sSubPr>
                      <m:e>
                        <m:r>
                          <a:rPr lang="en-US" b="0" i="1" smtClean="0">
                            <a:latin typeface="Cambria Math"/>
                          </a:rPr>
                          <m:t>𝐺</m:t>
                        </m:r>
                      </m:e>
                      <m:sub>
                        <m:r>
                          <a:rPr lang="en-US" b="0" i="1" smtClean="0">
                            <a:latin typeface="Cambria Math"/>
                          </a:rPr>
                          <m:t>𝑖</m:t>
                        </m:r>
                      </m:sub>
                    </m:sSub>
                    <m:r>
                      <a:rPr lang="en-US" b="0" i="1" smtClean="0">
                        <a:latin typeface="Cambria Math"/>
                      </a:rPr>
                      <m:t>=1</m:t>
                    </m:r>
                  </m:oMath>
                </a14:m>
                <a:r>
                  <a:rPr lang="en-US" dirty="0" smtClean="0"/>
                  <a:t> denotes </a:t>
                </a:r>
                <a14:m>
                  <m:oMath xmlns:m="http://schemas.openxmlformats.org/officeDocument/2006/math">
                    <m:sSub>
                      <m:sSubPr>
                        <m:ctrlPr>
                          <a:rPr lang="en-US" b="0" i="1" smtClean="0">
                            <a:latin typeface="Cambria Math"/>
                          </a:rPr>
                        </m:ctrlPr>
                      </m:sSubPr>
                      <m:e>
                        <m:r>
                          <a:rPr lang="en-US" b="0" i="1" smtClean="0">
                            <a:latin typeface="Cambria Math"/>
                          </a:rPr>
                          <m:t>𝐴</m:t>
                        </m:r>
                      </m:e>
                      <m:sub>
                        <m:r>
                          <a:rPr lang="en-US" b="0" i="1" smtClean="0">
                            <a:latin typeface="Cambria Math"/>
                          </a:rPr>
                          <m:t>𝑖</m:t>
                        </m:r>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𝐴</m:t>
                        </m:r>
                      </m:e>
                      <m:sub>
                        <m:r>
                          <a:rPr lang="en-US" b="0" i="1" smtClean="0">
                            <a:latin typeface="Cambria Math"/>
                          </a:rPr>
                          <m:t>1</m:t>
                        </m:r>
                      </m:sub>
                    </m:sSub>
                    <m:sSub>
                      <m:sSubPr>
                        <m:ctrlPr>
                          <a:rPr lang="en-US" b="0" i="1" smtClean="0">
                            <a:latin typeface="Cambria Math"/>
                          </a:rPr>
                        </m:ctrlPr>
                      </m:sSubPr>
                      <m:e>
                        <m:r>
                          <a:rPr lang="en-US" b="0" i="1" smtClean="0">
                            <a:latin typeface="Cambria Math"/>
                          </a:rPr>
                          <m:t>𝐴</m:t>
                        </m:r>
                      </m:e>
                      <m:sub>
                        <m:r>
                          <a:rPr lang="en-US" b="0" i="1" smtClean="0">
                            <a:latin typeface="Cambria Math"/>
                          </a:rPr>
                          <m:t>0</m:t>
                        </m:r>
                      </m:sub>
                    </m:sSub>
                    <m:r>
                      <a:rPr lang="en-US" b="0" i="0" smtClean="0">
                        <a:latin typeface="Cambria Math"/>
                      </a:rPr>
                      <m:t>&gt;</m:t>
                    </m:r>
                    <m:sSub>
                      <m:sSubPr>
                        <m:ctrlPr>
                          <a:rPr lang="en-US" b="0" i="1" smtClean="0">
                            <a:latin typeface="Cambria Math"/>
                          </a:rPr>
                        </m:ctrlPr>
                      </m:sSubPr>
                      <m:e>
                        <m:r>
                          <a:rPr lang="en-US" b="0" i="1" smtClean="0">
                            <a:latin typeface="Cambria Math"/>
                          </a:rPr>
                          <m:t>𝐵</m:t>
                        </m:r>
                      </m:e>
                      <m:sub>
                        <m:r>
                          <a:rPr lang="en-US" b="0" i="1" smtClean="0">
                            <a:latin typeface="Cambria Math"/>
                          </a:rPr>
                          <m:t>𝑖</m:t>
                        </m:r>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𝐵</m:t>
                        </m:r>
                      </m:e>
                      <m:sub>
                        <m:r>
                          <a:rPr lang="en-US" b="0" i="1" smtClean="0">
                            <a:latin typeface="Cambria Math"/>
                          </a:rPr>
                          <m:t>1</m:t>
                        </m:r>
                      </m:sub>
                    </m:sSub>
                    <m:sSub>
                      <m:sSubPr>
                        <m:ctrlPr>
                          <a:rPr lang="en-US" b="0" i="1" smtClean="0">
                            <a:latin typeface="Cambria Math"/>
                          </a:rPr>
                        </m:ctrlPr>
                      </m:sSubPr>
                      <m:e>
                        <m:r>
                          <a:rPr lang="en-US" b="0" i="1" smtClean="0">
                            <a:latin typeface="Cambria Math"/>
                          </a:rPr>
                          <m:t>𝐵</m:t>
                        </m:r>
                      </m:e>
                      <m:sub>
                        <m:r>
                          <a:rPr lang="en-US" b="0" i="1" smtClean="0">
                            <a:latin typeface="Cambria Math"/>
                          </a:rPr>
                          <m:t>0</m:t>
                        </m:r>
                      </m:sub>
                    </m:sSub>
                  </m:oMath>
                </a14:m>
                <a:endParaRPr lang="en-US" b="0" dirty="0" smtClean="0"/>
              </a:p>
              <a:p>
                <a14:m>
                  <m:oMath xmlns:m="http://schemas.openxmlformats.org/officeDocument/2006/math">
                    <m:sSub>
                      <m:sSubPr>
                        <m:ctrlPr>
                          <a:rPr lang="en-US" b="0" i="1" smtClean="0">
                            <a:latin typeface="Cambria Math"/>
                          </a:rPr>
                        </m:ctrlPr>
                      </m:sSubPr>
                      <m:e>
                        <m:r>
                          <a:rPr lang="en-US" b="0" i="1" smtClean="0">
                            <a:latin typeface="Cambria Math"/>
                          </a:rPr>
                          <m:t>𝐸</m:t>
                        </m:r>
                      </m:e>
                      <m:sub>
                        <m:r>
                          <a:rPr lang="en-US" b="0" i="1" smtClean="0">
                            <a:latin typeface="Cambria Math"/>
                          </a:rPr>
                          <m:t>𝑖</m:t>
                        </m:r>
                      </m:sub>
                    </m:sSub>
                    <m:r>
                      <a:rPr lang="en-US" b="0" i="1" smtClean="0">
                        <a:latin typeface="Cambria Math"/>
                      </a:rPr>
                      <m:t>=1</m:t>
                    </m:r>
                  </m:oMath>
                </a14:m>
                <a:r>
                  <a:rPr lang="en-US" dirty="0" smtClean="0"/>
                  <a:t> denotes </a:t>
                </a:r>
                <a14:m>
                  <m:oMath xmlns:m="http://schemas.openxmlformats.org/officeDocument/2006/math">
                    <m:sSub>
                      <m:sSubPr>
                        <m:ctrlPr>
                          <a:rPr lang="en-US" b="0" i="1" smtClean="0">
                            <a:latin typeface="Cambria Math"/>
                          </a:rPr>
                        </m:ctrlPr>
                      </m:sSubPr>
                      <m:e>
                        <m:r>
                          <a:rPr lang="en-US" b="0" i="1" smtClean="0">
                            <a:latin typeface="Cambria Math"/>
                          </a:rPr>
                          <m:t>𝐴</m:t>
                        </m:r>
                      </m:e>
                      <m:sub>
                        <m:r>
                          <a:rPr lang="en-US" b="0" i="1" smtClean="0">
                            <a:latin typeface="Cambria Math"/>
                          </a:rPr>
                          <m:t>𝑖</m:t>
                        </m:r>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𝐴</m:t>
                        </m:r>
                      </m:e>
                      <m:sub>
                        <m:r>
                          <a:rPr lang="en-US" b="0" i="1" smtClean="0">
                            <a:latin typeface="Cambria Math"/>
                          </a:rPr>
                          <m:t>1</m:t>
                        </m:r>
                      </m:sub>
                    </m:sSub>
                    <m:sSub>
                      <m:sSubPr>
                        <m:ctrlPr>
                          <a:rPr lang="en-US" b="0" i="1" smtClean="0">
                            <a:latin typeface="Cambria Math"/>
                          </a:rPr>
                        </m:ctrlPr>
                      </m:sSubPr>
                      <m:e>
                        <m:r>
                          <a:rPr lang="en-US" b="0" i="1" smtClean="0">
                            <a:latin typeface="Cambria Math"/>
                          </a:rPr>
                          <m:t>𝐴</m:t>
                        </m:r>
                      </m:e>
                      <m:sub>
                        <m:r>
                          <a:rPr lang="en-US" b="0" i="1" smtClean="0">
                            <a:latin typeface="Cambria Math"/>
                          </a:rPr>
                          <m:t>0</m:t>
                        </m:r>
                      </m:sub>
                    </m:sSub>
                    <m:r>
                      <a:rPr lang="en-US" b="0" i="0" smtClean="0">
                        <a:latin typeface="Cambria Math"/>
                      </a:rPr>
                      <m:t>=</m:t>
                    </m:r>
                    <m:sSub>
                      <m:sSubPr>
                        <m:ctrlPr>
                          <a:rPr lang="en-US" b="0" i="1" smtClean="0">
                            <a:latin typeface="Cambria Math"/>
                          </a:rPr>
                        </m:ctrlPr>
                      </m:sSubPr>
                      <m:e>
                        <m:r>
                          <a:rPr lang="en-US" b="0" i="1" smtClean="0">
                            <a:latin typeface="Cambria Math"/>
                          </a:rPr>
                          <m:t>𝐵</m:t>
                        </m:r>
                      </m:e>
                      <m:sub>
                        <m:r>
                          <a:rPr lang="en-US" b="0" i="1" smtClean="0">
                            <a:latin typeface="Cambria Math"/>
                          </a:rPr>
                          <m:t>𝑖</m:t>
                        </m:r>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𝐵</m:t>
                        </m:r>
                      </m:e>
                      <m:sub>
                        <m:r>
                          <a:rPr lang="en-US" b="0" i="1" smtClean="0">
                            <a:latin typeface="Cambria Math"/>
                          </a:rPr>
                          <m:t>1</m:t>
                        </m:r>
                      </m:sub>
                    </m:sSub>
                    <m:sSub>
                      <m:sSubPr>
                        <m:ctrlPr>
                          <a:rPr lang="en-US" b="0" i="1" smtClean="0">
                            <a:latin typeface="Cambria Math"/>
                          </a:rPr>
                        </m:ctrlPr>
                      </m:sSubPr>
                      <m:e>
                        <m:r>
                          <a:rPr lang="en-US" b="0" i="1" smtClean="0">
                            <a:latin typeface="Cambria Math"/>
                          </a:rPr>
                          <m:t>𝐵</m:t>
                        </m:r>
                      </m:e>
                      <m:sub>
                        <m:r>
                          <a:rPr lang="en-US" b="0" i="1" smtClean="0">
                            <a:latin typeface="Cambria Math"/>
                          </a:rPr>
                          <m:t>0</m:t>
                        </m:r>
                      </m:sub>
                    </m:sSub>
                  </m:oMath>
                </a14:m>
                <a:endParaRPr lang="en-US" dirty="0" smtClean="0"/>
              </a:p>
              <a:p>
                <a14:m>
                  <m:oMath xmlns:m="http://schemas.openxmlformats.org/officeDocument/2006/math">
                    <m:sSub>
                      <m:sSubPr>
                        <m:ctrlPr>
                          <a:rPr lang="en-US" b="0" i="1" smtClean="0">
                            <a:latin typeface="Cambria Math"/>
                          </a:rPr>
                        </m:ctrlPr>
                      </m:sSubPr>
                      <m:e>
                        <m:r>
                          <a:rPr lang="en-US" b="0" i="1" smtClean="0">
                            <a:latin typeface="Cambria Math"/>
                          </a:rPr>
                          <m:t>𝐿</m:t>
                        </m:r>
                      </m:e>
                      <m:sub>
                        <m:r>
                          <a:rPr lang="en-US" b="0" i="1" smtClean="0">
                            <a:latin typeface="Cambria Math"/>
                          </a:rPr>
                          <m:t>𝑖</m:t>
                        </m:r>
                      </m:sub>
                    </m:sSub>
                    <m:r>
                      <a:rPr lang="en-US" b="0" i="1" smtClean="0">
                        <a:latin typeface="Cambria Math"/>
                      </a:rPr>
                      <m:t>=1</m:t>
                    </m:r>
                  </m:oMath>
                </a14:m>
                <a:r>
                  <a:rPr lang="en-US" dirty="0" smtClean="0"/>
                  <a:t> denotes </a:t>
                </a:r>
                <a14:m>
                  <m:oMath xmlns:m="http://schemas.openxmlformats.org/officeDocument/2006/math">
                    <m:sSub>
                      <m:sSubPr>
                        <m:ctrlPr>
                          <a:rPr lang="en-US" b="0" i="1" smtClean="0">
                            <a:latin typeface="Cambria Math"/>
                          </a:rPr>
                        </m:ctrlPr>
                      </m:sSubPr>
                      <m:e>
                        <m:r>
                          <a:rPr lang="en-US" b="0" i="1" smtClean="0">
                            <a:latin typeface="Cambria Math"/>
                          </a:rPr>
                          <m:t>𝐴</m:t>
                        </m:r>
                      </m:e>
                      <m:sub>
                        <m:r>
                          <a:rPr lang="en-US" b="0" i="1" smtClean="0">
                            <a:latin typeface="Cambria Math"/>
                          </a:rPr>
                          <m:t>𝑖</m:t>
                        </m:r>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𝐴</m:t>
                        </m:r>
                      </m:e>
                      <m:sub>
                        <m:r>
                          <a:rPr lang="en-US" b="0" i="1" smtClean="0">
                            <a:latin typeface="Cambria Math"/>
                          </a:rPr>
                          <m:t>1</m:t>
                        </m:r>
                      </m:sub>
                    </m:sSub>
                    <m:sSub>
                      <m:sSubPr>
                        <m:ctrlPr>
                          <a:rPr lang="en-US" b="0" i="1" smtClean="0">
                            <a:latin typeface="Cambria Math"/>
                          </a:rPr>
                        </m:ctrlPr>
                      </m:sSubPr>
                      <m:e>
                        <m:r>
                          <a:rPr lang="en-US" b="0" i="1" smtClean="0">
                            <a:latin typeface="Cambria Math"/>
                          </a:rPr>
                          <m:t>𝐴</m:t>
                        </m:r>
                      </m:e>
                      <m:sub>
                        <m:r>
                          <a:rPr lang="en-US" b="0" i="1" smtClean="0">
                            <a:latin typeface="Cambria Math"/>
                          </a:rPr>
                          <m:t>0</m:t>
                        </m:r>
                      </m:sub>
                    </m:sSub>
                    <m:r>
                      <a:rPr lang="en-US" b="0" i="0" smtClean="0">
                        <a:latin typeface="Cambria Math"/>
                      </a:rPr>
                      <m:t>&lt;</m:t>
                    </m:r>
                    <m:sSub>
                      <m:sSubPr>
                        <m:ctrlPr>
                          <a:rPr lang="en-US" b="0" i="1" smtClean="0">
                            <a:latin typeface="Cambria Math"/>
                          </a:rPr>
                        </m:ctrlPr>
                      </m:sSubPr>
                      <m:e>
                        <m:r>
                          <a:rPr lang="en-US" b="0" i="1" smtClean="0">
                            <a:latin typeface="Cambria Math"/>
                          </a:rPr>
                          <m:t>𝐵</m:t>
                        </m:r>
                      </m:e>
                      <m:sub>
                        <m:r>
                          <a:rPr lang="en-US" b="0" i="1" smtClean="0">
                            <a:latin typeface="Cambria Math"/>
                          </a:rPr>
                          <m:t>𝑖</m:t>
                        </m:r>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𝐵</m:t>
                        </m:r>
                      </m:e>
                      <m:sub>
                        <m:r>
                          <a:rPr lang="en-US" b="0" i="1" smtClean="0">
                            <a:latin typeface="Cambria Math"/>
                          </a:rPr>
                          <m:t>1</m:t>
                        </m:r>
                      </m:sub>
                    </m:sSub>
                    <m:sSub>
                      <m:sSubPr>
                        <m:ctrlPr>
                          <a:rPr lang="en-US" b="0" i="1" smtClean="0">
                            <a:latin typeface="Cambria Math"/>
                          </a:rPr>
                        </m:ctrlPr>
                      </m:sSubPr>
                      <m:e>
                        <m:r>
                          <a:rPr lang="en-US" b="0" i="1" smtClean="0">
                            <a:latin typeface="Cambria Math"/>
                          </a:rPr>
                          <m:t>𝐵</m:t>
                        </m:r>
                      </m:e>
                      <m:sub>
                        <m:r>
                          <a:rPr lang="en-US" b="0" i="1" smtClean="0">
                            <a:latin typeface="Cambria Math"/>
                          </a:rPr>
                          <m:t>0</m:t>
                        </m:r>
                      </m:sub>
                    </m:sSub>
                  </m:oMath>
                </a14:m>
                <a:endParaRPr lang="en-US" b="0" dirty="0" smtClean="0"/>
              </a:p>
              <a:p>
                <a:r>
                  <a:rPr lang="en-US" dirty="0" smtClean="0"/>
                  <a:t>1-bit comparator is a 5-input 3-output network</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spTree>
    <p:extLst>
      <p:ext uri="{BB962C8B-B14F-4D97-AF65-F5344CB8AC3E}">
        <p14:creationId xmlns:p14="http://schemas.microsoft.com/office/powerpoint/2010/main" val="299861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Comparators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Rules:</a:t>
                </a:r>
              </a:p>
              <a:p>
                <a:pPr lvl="1"/>
                <a:r>
                  <a:rPr lang="en-US" dirty="0" smtClean="0"/>
                  <a:t>If </a:t>
                </a:r>
                <a14:m>
                  <m:oMath xmlns:m="http://schemas.openxmlformats.org/officeDocument/2006/math">
                    <m:sSub>
                      <m:sSubPr>
                        <m:ctrlPr>
                          <a:rPr lang="en-US" b="0" i="1" smtClean="0">
                            <a:latin typeface="Cambria Math"/>
                          </a:rPr>
                        </m:ctrlPr>
                      </m:sSubPr>
                      <m:e>
                        <m:r>
                          <a:rPr lang="en-US" b="0" i="1" smtClean="0">
                            <a:latin typeface="Cambria Math"/>
                          </a:rPr>
                          <m:t>𝐴</m:t>
                        </m:r>
                      </m:e>
                      <m:sub>
                        <m:r>
                          <a:rPr lang="en-US" b="0" i="1" smtClean="0">
                            <a:latin typeface="Cambria Math"/>
                          </a:rPr>
                          <m:t>𝑖</m:t>
                        </m:r>
                      </m:sub>
                    </m:sSub>
                    <m:r>
                      <a:rPr lang="en-US" b="0" i="1" smtClean="0">
                        <a:latin typeface="Cambria Math"/>
                      </a:rPr>
                      <m:t>=0, </m:t>
                    </m:r>
                    <m:sSub>
                      <m:sSubPr>
                        <m:ctrlPr>
                          <a:rPr lang="en-US" b="0" i="1" smtClean="0">
                            <a:latin typeface="Cambria Math"/>
                          </a:rPr>
                        </m:ctrlPr>
                      </m:sSubPr>
                      <m:e>
                        <m:r>
                          <a:rPr lang="en-US" b="0" i="1" smtClean="0">
                            <a:latin typeface="Cambria Math"/>
                          </a:rPr>
                          <m:t>𝐵</m:t>
                        </m:r>
                      </m:e>
                      <m:sub>
                        <m:r>
                          <a:rPr lang="en-US" b="0" i="1" smtClean="0">
                            <a:latin typeface="Cambria Math"/>
                          </a:rPr>
                          <m:t>𝑖</m:t>
                        </m:r>
                      </m:sub>
                    </m:sSub>
                    <m:r>
                      <a:rPr lang="en-US" b="0" i="1" smtClean="0">
                        <a:latin typeface="Cambria Math"/>
                      </a:rPr>
                      <m:t>=1</m:t>
                    </m:r>
                  </m:oMath>
                </a14:m>
                <a:r>
                  <a:rPr lang="en-US" dirty="0" smtClean="0"/>
                  <a:t> then </a:t>
                </a:r>
                <a14:m>
                  <m:oMath xmlns:m="http://schemas.openxmlformats.org/officeDocument/2006/math">
                    <m:sSub>
                      <m:sSubPr>
                        <m:ctrlPr>
                          <a:rPr lang="en-US" b="0" i="1" smtClean="0">
                            <a:latin typeface="Cambria Math"/>
                          </a:rPr>
                        </m:ctrlPr>
                      </m:sSubPr>
                      <m:e>
                        <m:r>
                          <a:rPr lang="en-US" b="0" i="1" smtClean="0">
                            <a:latin typeface="Cambria Math"/>
                          </a:rPr>
                          <m:t>𝐿</m:t>
                        </m:r>
                      </m:e>
                      <m:sub>
                        <m:r>
                          <a:rPr lang="en-US" b="0" i="1" smtClean="0">
                            <a:latin typeface="Cambria Math"/>
                          </a:rPr>
                          <m:t>𝑖</m:t>
                        </m:r>
                      </m:sub>
                    </m:sSub>
                    <m:r>
                      <a:rPr lang="en-US" b="0" i="1" smtClean="0">
                        <a:latin typeface="Cambria Math"/>
                      </a:rPr>
                      <m:t>=1</m:t>
                    </m:r>
                  </m:oMath>
                </a14:m>
                <a:endParaRPr lang="en-US" dirty="0" smtClean="0"/>
              </a:p>
              <a:p>
                <a:pPr lvl="1"/>
                <a:r>
                  <a:rPr lang="en-US" dirty="0" smtClean="0"/>
                  <a:t>If </a:t>
                </a:r>
                <a14:m>
                  <m:oMath xmlns:m="http://schemas.openxmlformats.org/officeDocument/2006/math">
                    <m:sSub>
                      <m:sSubPr>
                        <m:ctrlPr>
                          <a:rPr lang="en-US" b="0" i="1" smtClean="0">
                            <a:latin typeface="Cambria Math"/>
                          </a:rPr>
                        </m:ctrlPr>
                      </m:sSubPr>
                      <m:e>
                        <m:r>
                          <a:rPr lang="en-US" b="0" i="1" smtClean="0">
                            <a:latin typeface="Cambria Math"/>
                          </a:rPr>
                          <m:t>𝐴</m:t>
                        </m:r>
                      </m:e>
                      <m:sub>
                        <m:r>
                          <a:rPr lang="en-US" b="0" i="1" smtClean="0">
                            <a:latin typeface="Cambria Math"/>
                          </a:rPr>
                          <m:t>𝑖</m:t>
                        </m:r>
                      </m:sub>
                    </m:sSub>
                    <m:r>
                      <a:rPr lang="en-US" b="0" i="1" smtClean="0">
                        <a:latin typeface="Cambria Math"/>
                      </a:rPr>
                      <m:t>=1, </m:t>
                    </m:r>
                    <m:sSub>
                      <m:sSubPr>
                        <m:ctrlPr>
                          <a:rPr lang="en-US" b="0" i="1" smtClean="0">
                            <a:latin typeface="Cambria Math"/>
                          </a:rPr>
                        </m:ctrlPr>
                      </m:sSubPr>
                      <m:e>
                        <m:r>
                          <a:rPr lang="en-US" b="0" i="1" smtClean="0">
                            <a:latin typeface="Cambria Math"/>
                          </a:rPr>
                          <m:t>𝐵</m:t>
                        </m:r>
                      </m:e>
                      <m:sub>
                        <m:r>
                          <a:rPr lang="en-US" b="0" i="1" smtClean="0">
                            <a:latin typeface="Cambria Math"/>
                          </a:rPr>
                          <m:t>𝑖</m:t>
                        </m:r>
                      </m:sub>
                    </m:sSub>
                    <m:r>
                      <a:rPr lang="en-US" b="0" i="1" smtClean="0">
                        <a:latin typeface="Cambria Math"/>
                      </a:rPr>
                      <m:t>=0</m:t>
                    </m:r>
                  </m:oMath>
                </a14:m>
                <a:r>
                  <a:rPr lang="en-US" dirty="0" smtClean="0"/>
                  <a:t> then </a:t>
                </a:r>
                <a14:m>
                  <m:oMath xmlns:m="http://schemas.openxmlformats.org/officeDocument/2006/math">
                    <m:sSub>
                      <m:sSubPr>
                        <m:ctrlPr>
                          <a:rPr lang="en-US" b="0" i="1" smtClean="0">
                            <a:latin typeface="Cambria Math"/>
                          </a:rPr>
                        </m:ctrlPr>
                      </m:sSubPr>
                      <m:e>
                        <m:r>
                          <a:rPr lang="en-US" b="0" i="1" smtClean="0">
                            <a:latin typeface="Cambria Math"/>
                          </a:rPr>
                          <m:t>𝐺</m:t>
                        </m:r>
                      </m:e>
                      <m:sub>
                        <m:r>
                          <a:rPr lang="en-US" b="0" i="1" smtClean="0">
                            <a:latin typeface="Cambria Math"/>
                          </a:rPr>
                          <m:t>𝑖</m:t>
                        </m:r>
                      </m:sub>
                    </m:sSub>
                    <m:r>
                      <a:rPr lang="en-US" b="0" i="1" smtClean="0">
                        <a:latin typeface="Cambria Math"/>
                      </a:rPr>
                      <m:t>=1</m:t>
                    </m:r>
                  </m:oMath>
                </a14:m>
                <a:endParaRPr lang="en-US" b="0" dirty="0" smtClean="0"/>
              </a:p>
              <a:p>
                <a:pPr lvl="1"/>
                <a:r>
                  <a:rPr lang="en-US" dirty="0" smtClean="0"/>
                  <a:t>If </a:t>
                </a:r>
                <a14:m>
                  <m:oMath xmlns:m="http://schemas.openxmlformats.org/officeDocument/2006/math">
                    <m:sSub>
                      <m:sSubPr>
                        <m:ctrlPr>
                          <a:rPr lang="en-US" b="0" i="1" smtClean="0">
                            <a:latin typeface="Cambria Math"/>
                          </a:rPr>
                        </m:ctrlPr>
                      </m:sSubPr>
                      <m:e>
                        <m:r>
                          <a:rPr lang="en-US" b="0" i="1" smtClean="0">
                            <a:latin typeface="Cambria Math"/>
                          </a:rPr>
                          <m:t>𝐴</m:t>
                        </m:r>
                      </m:e>
                      <m:sub>
                        <m:r>
                          <a:rPr lang="en-US" b="0" i="1" smtClean="0">
                            <a:latin typeface="Cambria Math"/>
                          </a:rPr>
                          <m:t>𝑖</m:t>
                        </m:r>
                      </m:sub>
                    </m:sSub>
                    <m:r>
                      <a:rPr lang="en-US" b="0" i="1" smtClean="0">
                        <a:latin typeface="Cambria Math"/>
                      </a:rPr>
                      <m:t>=</m:t>
                    </m:r>
                    <m:sSub>
                      <m:sSubPr>
                        <m:ctrlPr>
                          <a:rPr lang="en-US" b="0" i="1" smtClean="0">
                            <a:latin typeface="Cambria Math"/>
                          </a:rPr>
                        </m:ctrlPr>
                      </m:sSubPr>
                      <m:e>
                        <m:r>
                          <a:rPr lang="en-US" b="0" i="1" smtClean="0">
                            <a:latin typeface="Cambria Math"/>
                          </a:rPr>
                          <m:t>𝐵</m:t>
                        </m:r>
                      </m:e>
                      <m:sub>
                        <m:r>
                          <a:rPr lang="en-US" b="0" i="1" smtClean="0">
                            <a:latin typeface="Cambria Math"/>
                          </a:rPr>
                          <m:t>𝑖</m:t>
                        </m:r>
                      </m:sub>
                    </m:sSub>
                  </m:oMath>
                </a14:m>
                <a:r>
                  <a:rPr lang="en-US" dirty="0" smtClean="0"/>
                  <a:t> and </a:t>
                </a:r>
                <a14:m>
                  <m:oMath xmlns:m="http://schemas.openxmlformats.org/officeDocument/2006/math">
                    <m:sSub>
                      <m:sSubPr>
                        <m:ctrlPr>
                          <a:rPr lang="en-US" b="0" i="1" smtClean="0">
                            <a:latin typeface="Cambria Math"/>
                          </a:rPr>
                        </m:ctrlPr>
                      </m:sSubPr>
                      <m:e>
                        <m:r>
                          <a:rPr lang="en-US" b="0" i="1" smtClean="0">
                            <a:latin typeface="Cambria Math"/>
                          </a:rPr>
                          <m:t>𝐿</m:t>
                        </m:r>
                      </m:e>
                      <m:sub>
                        <m:r>
                          <a:rPr lang="en-US" b="0" i="1" smtClean="0">
                            <a:latin typeface="Cambria Math"/>
                          </a:rPr>
                          <m:t>𝑖</m:t>
                        </m:r>
                        <m:r>
                          <a:rPr lang="en-US" b="0" i="1" smtClean="0">
                            <a:latin typeface="Cambria Math"/>
                          </a:rPr>
                          <m:t>−1</m:t>
                        </m:r>
                      </m:sub>
                    </m:sSub>
                    <m:r>
                      <a:rPr lang="en-US" b="0" i="1" smtClean="0">
                        <a:latin typeface="Cambria Math"/>
                      </a:rPr>
                      <m:t>=1</m:t>
                    </m:r>
                  </m:oMath>
                </a14:m>
                <a:r>
                  <a:rPr lang="en-US" dirty="0" smtClean="0"/>
                  <a:t> then </a:t>
                </a:r>
                <a14:m>
                  <m:oMath xmlns:m="http://schemas.openxmlformats.org/officeDocument/2006/math">
                    <m:sSub>
                      <m:sSubPr>
                        <m:ctrlPr>
                          <a:rPr lang="en-US" b="0" i="1" smtClean="0">
                            <a:latin typeface="Cambria Math"/>
                          </a:rPr>
                        </m:ctrlPr>
                      </m:sSubPr>
                      <m:e>
                        <m:r>
                          <a:rPr lang="en-US" b="0" i="1" smtClean="0">
                            <a:latin typeface="Cambria Math"/>
                          </a:rPr>
                          <m:t>𝐿</m:t>
                        </m:r>
                      </m:e>
                      <m:sub>
                        <m:r>
                          <a:rPr lang="en-US" b="0" i="1" smtClean="0">
                            <a:latin typeface="Cambria Math"/>
                          </a:rPr>
                          <m:t>𝑖</m:t>
                        </m:r>
                      </m:sub>
                    </m:sSub>
                    <m:r>
                      <a:rPr lang="en-US" b="0" i="1" smtClean="0">
                        <a:latin typeface="Cambria Math"/>
                      </a:rPr>
                      <m:t>=1</m:t>
                    </m:r>
                  </m:oMath>
                </a14:m>
                <a:endParaRPr lang="en-US" dirty="0" smtClean="0"/>
              </a:p>
              <a:p>
                <a:pPr lvl="1"/>
                <a:r>
                  <a:rPr lang="en-US" dirty="0" smtClean="0"/>
                  <a:t>If </a:t>
                </a:r>
                <a14:m>
                  <m:oMath xmlns:m="http://schemas.openxmlformats.org/officeDocument/2006/math">
                    <m:sSub>
                      <m:sSubPr>
                        <m:ctrlPr>
                          <a:rPr lang="en-US" b="0" i="1" smtClean="0">
                            <a:latin typeface="Cambria Math"/>
                          </a:rPr>
                        </m:ctrlPr>
                      </m:sSubPr>
                      <m:e>
                        <m:r>
                          <a:rPr lang="en-US" b="0" i="1" smtClean="0">
                            <a:latin typeface="Cambria Math"/>
                          </a:rPr>
                          <m:t>𝐴</m:t>
                        </m:r>
                      </m:e>
                      <m:sub>
                        <m:r>
                          <a:rPr lang="en-US" b="0" i="1" smtClean="0">
                            <a:latin typeface="Cambria Math"/>
                          </a:rPr>
                          <m:t>𝑖</m:t>
                        </m:r>
                      </m:sub>
                    </m:sSub>
                    <m:r>
                      <a:rPr lang="en-US" b="0" i="1" smtClean="0">
                        <a:latin typeface="Cambria Math"/>
                      </a:rPr>
                      <m:t>=</m:t>
                    </m:r>
                    <m:sSub>
                      <m:sSubPr>
                        <m:ctrlPr>
                          <a:rPr lang="en-US" b="0" i="1" smtClean="0">
                            <a:latin typeface="Cambria Math"/>
                          </a:rPr>
                        </m:ctrlPr>
                      </m:sSubPr>
                      <m:e>
                        <m:r>
                          <a:rPr lang="en-US" b="0" i="1" smtClean="0">
                            <a:latin typeface="Cambria Math"/>
                          </a:rPr>
                          <m:t>𝐵</m:t>
                        </m:r>
                      </m:e>
                      <m:sub>
                        <m:r>
                          <a:rPr lang="en-US" b="0" i="1" smtClean="0">
                            <a:latin typeface="Cambria Math"/>
                          </a:rPr>
                          <m:t>𝑖</m:t>
                        </m:r>
                      </m:sub>
                    </m:sSub>
                  </m:oMath>
                </a14:m>
                <a:r>
                  <a:rPr lang="en-US" dirty="0" smtClean="0"/>
                  <a:t> and </a:t>
                </a:r>
                <a14:m>
                  <m:oMath xmlns:m="http://schemas.openxmlformats.org/officeDocument/2006/math">
                    <m:sSub>
                      <m:sSubPr>
                        <m:ctrlPr>
                          <a:rPr lang="en-US" b="0" i="1" smtClean="0">
                            <a:latin typeface="Cambria Math"/>
                          </a:rPr>
                        </m:ctrlPr>
                      </m:sSubPr>
                      <m:e>
                        <m:r>
                          <a:rPr lang="en-US" b="0" i="1" smtClean="0">
                            <a:latin typeface="Cambria Math"/>
                          </a:rPr>
                          <m:t>𝐺</m:t>
                        </m:r>
                      </m:e>
                      <m:sub>
                        <m:r>
                          <a:rPr lang="en-US" b="0" i="1" smtClean="0">
                            <a:latin typeface="Cambria Math"/>
                          </a:rPr>
                          <m:t>𝑖</m:t>
                        </m:r>
                        <m:r>
                          <a:rPr lang="en-US" b="0" i="1" smtClean="0">
                            <a:latin typeface="Cambria Math"/>
                          </a:rPr>
                          <m:t>−1</m:t>
                        </m:r>
                      </m:sub>
                    </m:sSub>
                    <m:r>
                      <a:rPr lang="en-US" b="0" i="1" smtClean="0">
                        <a:latin typeface="Cambria Math"/>
                      </a:rPr>
                      <m:t>=1</m:t>
                    </m:r>
                  </m:oMath>
                </a14:m>
                <a:r>
                  <a:rPr lang="en-US" dirty="0" smtClean="0"/>
                  <a:t> then </a:t>
                </a:r>
                <a14:m>
                  <m:oMath xmlns:m="http://schemas.openxmlformats.org/officeDocument/2006/math">
                    <m:sSub>
                      <m:sSubPr>
                        <m:ctrlPr>
                          <a:rPr lang="en-US" b="0" i="1" smtClean="0">
                            <a:latin typeface="Cambria Math"/>
                          </a:rPr>
                        </m:ctrlPr>
                      </m:sSubPr>
                      <m:e>
                        <m:r>
                          <a:rPr lang="en-US" b="0" i="1" smtClean="0">
                            <a:latin typeface="Cambria Math"/>
                          </a:rPr>
                          <m:t>𝐺</m:t>
                        </m:r>
                      </m:e>
                      <m:sub>
                        <m:r>
                          <a:rPr lang="en-US" b="0" i="1" smtClean="0">
                            <a:latin typeface="Cambria Math"/>
                          </a:rPr>
                          <m:t>𝑖</m:t>
                        </m:r>
                      </m:sub>
                    </m:sSub>
                    <m:r>
                      <a:rPr lang="en-US" b="0" i="1" smtClean="0">
                        <a:latin typeface="Cambria Math"/>
                      </a:rPr>
                      <m:t>=1</m:t>
                    </m:r>
                  </m:oMath>
                </a14:m>
                <a:endParaRPr lang="en-US" dirty="0" smtClean="0"/>
              </a:p>
              <a:p>
                <a:pPr lvl="1"/>
                <a:r>
                  <a:rPr lang="en-US" dirty="0" smtClean="0"/>
                  <a:t>If </a:t>
                </a:r>
                <a14:m>
                  <m:oMath xmlns:m="http://schemas.openxmlformats.org/officeDocument/2006/math">
                    <m:sSub>
                      <m:sSubPr>
                        <m:ctrlPr>
                          <a:rPr lang="en-US" b="0" i="1" smtClean="0">
                            <a:latin typeface="Cambria Math"/>
                          </a:rPr>
                        </m:ctrlPr>
                      </m:sSubPr>
                      <m:e>
                        <m:r>
                          <a:rPr lang="en-US" b="0" i="1" smtClean="0">
                            <a:latin typeface="Cambria Math"/>
                          </a:rPr>
                          <m:t>𝐴</m:t>
                        </m:r>
                      </m:e>
                      <m:sub>
                        <m:r>
                          <a:rPr lang="en-US" b="0" i="1" smtClean="0">
                            <a:latin typeface="Cambria Math"/>
                          </a:rPr>
                          <m:t>𝑖</m:t>
                        </m:r>
                      </m:sub>
                    </m:sSub>
                    <m:r>
                      <a:rPr lang="en-US" b="0" i="1" smtClean="0">
                        <a:latin typeface="Cambria Math"/>
                      </a:rPr>
                      <m:t>=</m:t>
                    </m:r>
                    <m:sSub>
                      <m:sSubPr>
                        <m:ctrlPr>
                          <a:rPr lang="en-US" b="0" i="1" smtClean="0">
                            <a:latin typeface="Cambria Math"/>
                          </a:rPr>
                        </m:ctrlPr>
                      </m:sSubPr>
                      <m:e>
                        <m:r>
                          <a:rPr lang="en-US" b="0" i="1" smtClean="0">
                            <a:latin typeface="Cambria Math"/>
                          </a:rPr>
                          <m:t>𝐵</m:t>
                        </m:r>
                      </m:e>
                      <m:sub>
                        <m:r>
                          <a:rPr lang="en-US" b="0" i="1" smtClean="0">
                            <a:latin typeface="Cambria Math"/>
                          </a:rPr>
                          <m:t>𝑖</m:t>
                        </m:r>
                      </m:sub>
                    </m:sSub>
                  </m:oMath>
                </a14:m>
                <a:r>
                  <a:rPr lang="en-US" dirty="0" smtClean="0"/>
                  <a:t> and </a:t>
                </a:r>
                <a14:m>
                  <m:oMath xmlns:m="http://schemas.openxmlformats.org/officeDocument/2006/math">
                    <m:sSub>
                      <m:sSubPr>
                        <m:ctrlPr>
                          <a:rPr lang="en-US" b="0" i="1" smtClean="0">
                            <a:latin typeface="Cambria Math"/>
                          </a:rPr>
                        </m:ctrlPr>
                      </m:sSubPr>
                      <m:e>
                        <m:r>
                          <a:rPr lang="en-US" b="0" i="1" smtClean="0">
                            <a:latin typeface="Cambria Math"/>
                          </a:rPr>
                          <m:t>𝐸</m:t>
                        </m:r>
                      </m:e>
                      <m:sub>
                        <m:r>
                          <a:rPr lang="en-US" b="0" i="1" smtClean="0">
                            <a:latin typeface="Cambria Math"/>
                          </a:rPr>
                          <m:t>𝑖</m:t>
                        </m:r>
                        <m:r>
                          <a:rPr lang="en-US" b="0" i="1" smtClean="0">
                            <a:latin typeface="Cambria Math"/>
                          </a:rPr>
                          <m:t>−1</m:t>
                        </m:r>
                      </m:sub>
                    </m:sSub>
                    <m:r>
                      <a:rPr lang="en-US" b="0" i="1" smtClean="0">
                        <a:latin typeface="Cambria Math"/>
                      </a:rPr>
                      <m:t>=1</m:t>
                    </m:r>
                  </m:oMath>
                </a14:m>
                <a:r>
                  <a:rPr lang="en-US" dirty="0" smtClean="0"/>
                  <a:t> then </a:t>
                </a:r>
                <a14:m>
                  <m:oMath xmlns:m="http://schemas.openxmlformats.org/officeDocument/2006/math">
                    <m:sSub>
                      <m:sSubPr>
                        <m:ctrlPr>
                          <a:rPr lang="en-US" b="0" i="1" smtClean="0">
                            <a:latin typeface="Cambria Math"/>
                          </a:rPr>
                        </m:ctrlPr>
                      </m:sSubPr>
                      <m:e>
                        <m:r>
                          <a:rPr lang="en-US" b="0" i="1" smtClean="0">
                            <a:latin typeface="Cambria Math"/>
                          </a:rPr>
                          <m:t>𝐸</m:t>
                        </m:r>
                      </m:e>
                      <m:sub>
                        <m:r>
                          <a:rPr lang="en-US" b="0" i="1" smtClean="0">
                            <a:latin typeface="Cambria Math"/>
                          </a:rPr>
                          <m:t>𝑖</m:t>
                        </m:r>
                      </m:sub>
                    </m:sSub>
                    <m:r>
                      <a:rPr lang="en-US" b="0" i="1" smtClean="0">
                        <a:latin typeface="Cambria Math"/>
                      </a:rPr>
                      <m:t>=1</m:t>
                    </m:r>
                  </m:oMath>
                </a14:m>
                <a:endParaRPr lang="en-US" b="0" dirty="0" smtClean="0"/>
              </a:p>
              <a:p>
                <a:r>
                  <a:rPr lang="en-US" dirty="0" smtClean="0"/>
                  <a:t>Can use this to construct a truth table.</a:t>
                </a:r>
              </a:p>
              <a:p>
                <a:pPr lvl="1"/>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spTree>
    <p:extLst>
      <p:ext uri="{BB962C8B-B14F-4D97-AF65-F5344CB8AC3E}">
        <p14:creationId xmlns:p14="http://schemas.microsoft.com/office/powerpoint/2010/main" val="233309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Comparators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Minimal Sum Boolean Expressions:</a:t>
                </a:r>
              </a:p>
              <a:p>
                <a:pPr marL="0" indent="0">
                  <a:buNone/>
                </a:pPr>
                <a:r>
                  <a:rPr lang="en-US" dirty="0"/>
                  <a:t>	</a:t>
                </a:r>
                <a14:m>
                  <m:oMath xmlns:m="http://schemas.openxmlformats.org/officeDocument/2006/math">
                    <m:sSub>
                      <m:sSubPr>
                        <m:ctrlPr>
                          <a:rPr lang="en-US" b="0" i="1" smtClean="0">
                            <a:latin typeface="Cambria Math"/>
                          </a:rPr>
                        </m:ctrlPr>
                      </m:sSubPr>
                      <m:e>
                        <m:r>
                          <a:rPr lang="en-US" b="0" i="1" smtClean="0">
                            <a:latin typeface="Cambria Math"/>
                          </a:rPr>
                          <m:t>𝐺</m:t>
                        </m:r>
                      </m:e>
                      <m:sub>
                        <m:r>
                          <a:rPr lang="en-US" b="0" i="1" smtClean="0">
                            <a:latin typeface="Cambria Math"/>
                          </a:rPr>
                          <m:t>𝑖</m:t>
                        </m:r>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𝐴</m:t>
                        </m:r>
                      </m:e>
                      <m:sub>
                        <m:r>
                          <a:rPr lang="en-US" b="0" i="1" smtClean="0">
                            <a:latin typeface="Cambria Math"/>
                          </a:rPr>
                          <m:t>𝑖</m:t>
                        </m:r>
                      </m:sub>
                    </m:sSub>
                    <m:sSub>
                      <m:sSubPr>
                        <m:ctrlPr>
                          <a:rPr lang="en-US" b="0" i="1" smtClean="0">
                            <a:latin typeface="Cambria Math"/>
                          </a:rPr>
                        </m:ctrlPr>
                      </m:sSubPr>
                      <m:e>
                        <m:bar>
                          <m:barPr>
                            <m:pos m:val="top"/>
                            <m:ctrlPr>
                              <a:rPr lang="en-US" b="0" i="1" smtClean="0">
                                <a:latin typeface="Cambria Math"/>
                              </a:rPr>
                            </m:ctrlPr>
                          </m:barPr>
                          <m:e>
                            <m:r>
                              <a:rPr lang="en-US" b="0" i="1" smtClean="0">
                                <a:latin typeface="Cambria Math"/>
                              </a:rPr>
                              <m:t>𝐵</m:t>
                            </m:r>
                          </m:e>
                        </m:bar>
                      </m:e>
                      <m:sub>
                        <m:r>
                          <a:rPr lang="en-US" b="0" i="1" smtClean="0">
                            <a:latin typeface="Cambria Math"/>
                          </a:rPr>
                          <m:t>𝑖</m:t>
                        </m:r>
                      </m:sub>
                    </m:sSub>
                    <m:r>
                      <a:rPr lang="en-US" b="0" i="1" smtClean="0">
                        <a:latin typeface="Cambria Math"/>
                      </a:rPr>
                      <m:t>+</m:t>
                    </m:r>
                    <m:sSub>
                      <m:sSubPr>
                        <m:ctrlPr>
                          <a:rPr lang="en-US" b="0" i="1" smtClean="0">
                            <a:latin typeface="Cambria Math"/>
                          </a:rPr>
                        </m:ctrlPr>
                      </m:sSubPr>
                      <m:e>
                        <m:r>
                          <a:rPr lang="en-US" b="0" i="1" smtClean="0">
                            <a:latin typeface="Cambria Math"/>
                          </a:rPr>
                          <m:t>𝐴</m:t>
                        </m:r>
                      </m:e>
                      <m:sub>
                        <m:r>
                          <a:rPr lang="en-US" b="0" i="1" smtClean="0">
                            <a:latin typeface="Cambria Math"/>
                          </a:rPr>
                          <m:t>𝑖</m:t>
                        </m:r>
                      </m:sub>
                    </m:sSub>
                    <m:sSub>
                      <m:sSubPr>
                        <m:ctrlPr>
                          <a:rPr lang="en-US" b="0" i="1" smtClean="0">
                            <a:latin typeface="Cambria Math"/>
                          </a:rPr>
                        </m:ctrlPr>
                      </m:sSubPr>
                      <m:e>
                        <m:r>
                          <a:rPr lang="en-US" b="0" i="1" smtClean="0">
                            <a:latin typeface="Cambria Math"/>
                          </a:rPr>
                          <m:t>𝐺</m:t>
                        </m:r>
                      </m:e>
                      <m:sub>
                        <m:r>
                          <a:rPr lang="en-US" b="0" i="1" smtClean="0">
                            <a:latin typeface="Cambria Math"/>
                          </a:rPr>
                          <m:t>𝑖</m:t>
                        </m:r>
                      </m:sub>
                    </m:sSub>
                    <m:r>
                      <a:rPr lang="en-US" b="0" i="1" smtClean="0">
                        <a:latin typeface="Cambria Math"/>
                      </a:rPr>
                      <m:t>+</m:t>
                    </m:r>
                    <m:sSub>
                      <m:sSubPr>
                        <m:ctrlPr>
                          <a:rPr lang="en-US" b="0" i="1" smtClean="0">
                            <a:latin typeface="Cambria Math"/>
                          </a:rPr>
                        </m:ctrlPr>
                      </m:sSubPr>
                      <m:e>
                        <m:bar>
                          <m:barPr>
                            <m:pos m:val="top"/>
                            <m:ctrlPr>
                              <a:rPr lang="en-US" b="0" i="1" smtClean="0">
                                <a:latin typeface="Cambria Math"/>
                              </a:rPr>
                            </m:ctrlPr>
                          </m:barPr>
                          <m:e>
                            <m:r>
                              <a:rPr lang="en-US" b="0" i="1" smtClean="0">
                                <a:latin typeface="Cambria Math"/>
                              </a:rPr>
                              <m:t>𝐵</m:t>
                            </m:r>
                          </m:e>
                        </m:bar>
                      </m:e>
                      <m:sub>
                        <m:r>
                          <a:rPr lang="en-US" b="0" i="1" smtClean="0">
                            <a:latin typeface="Cambria Math"/>
                          </a:rPr>
                          <m:t>𝑖</m:t>
                        </m:r>
                      </m:sub>
                    </m:sSub>
                    <m:sSub>
                      <m:sSubPr>
                        <m:ctrlPr>
                          <a:rPr lang="en-US" b="0" i="1" smtClean="0">
                            <a:latin typeface="Cambria Math"/>
                          </a:rPr>
                        </m:ctrlPr>
                      </m:sSubPr>
                      <m:e>
                        <m:r>
                          <a:rPr lang="en-US" b="0" i="1" smtClean="0">
                            <a:latin typeface="Cambria Math"/>
                          </a:rPr>
                          <m:t>𝐺</m:t>
                        </m:r>
                      </m:e>
                      <m:sub>
                        <m:r>
                          <a:rPr lang="en-US" b="0" i="1" smtClean="0">
                            <a:latin typeface="Cambria Math"/>
                          </a:rPr>
                          <m:t>𝑖</m:t>
                        </m:r>
                      </m:sub>
                    </m:sSub>
                  </m:oMath>
                </a14:m>
                <a:endParaRPr lang="en-US" b="0" dirty="0" smtClean="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𝐸</m:t>
                          </m:r>
                        </m:e>
                        <m:sub>
                          <m:r>
                            <a:rPr lang="en-US" b="0" i="1" smtClean="0">
                              <a:latin typeface="Cambria Math"/>
                            </a:rPr>
                            <m:t>𝑖</m:t>
                          </m:r>
                          <m:r>
                            <a:rPr lang="en-US" b="0" i="1" smtClean="0">
                              <a:latin typeface="Cambria Math"/>
                            </a:rPr>
                            <m:t>+1</m:t>
                          </m:r>
                        </m:sub>
                      </m:sSub>
                      <m:r>
                        <a:rPr lang="en-US" b="0" i="1" smtClean="0">
                          <a:latin typeface="Cambria Math"/>
                        </a:rPr>
                        <m:t>=</m:t>
                      </m:r>
                      <m:sSub>
                        <m:sSubPr>
                          <m:ctrlPr>
                            <a:rPr lang="en-US" b="0" i="1" smtClean="0">
                              <a:latin typeface="Cambria Math"/>
                            </a:rPr>
                          </m:ctrlPr>
                        </m:sSubPr>
                        <m:e>
                          <m:bar>
                            <m:barPr>
                              <m:pos m:val="top"/>
                              <m:ctrlPr>
                                <a:rPr lang="en-US" b="0" i="1" smtClean="0">
                                  <a:latin typeface="Cambria Math"/>
                                </a:rPr>
                              </m:ctrlPr>
                            </m:barPr>
                            <m:e>
                              <m:r>
                                <a:rPr lang="en-US" b="0" i="1" smtClean="0">
                                  <a:latin typeface="Cambria Math"/>
                                </a:rPr>
                                <m:t>𝐴</m:t>
                              </m:r>
                            </m:e>
                          </m:bar>
                        </m:e>
                        <m:sub>
                          <m:r>
                            <a:rPr lang="en-US" b="0" i="1" smtClean="0">
                              <a:latin typeface="Cambria Math"/>
                            </a:rPr>
                            <m:t>𝑖</m:t>
                          </m:r>
                        </m:sub>
                      </m:sSub>
                      <m:sSub>
                        <m:sSubPr>
                          <m:ctrlPr>
                            <a:rPr lang="en-US" b="0" i="1" smtClean="0">
                              <a:latin typeface="Cambria Math"/>
                            </a:rPr>
                          </m:ctrlPr>
                        </m:sSubPr>
                        <m:e>
                          <m:bar>
                            <m:barPr>
                              <m:pos m:val="top"/>
                              <m:ctrlPr>
                                <a:rPr lang="en-US" b="0" i="1" smtClean="0">
                                  <a:latin typeface="Cambria Math"/>
                                </a:rPr>
                              </m:ctrlPr>
                            </m:barPr>
                            <m:e>
                              <m:r>
                                <a:rPr lang="en-US" b="0" i="1" smtClean="0">
                                  <a:latin typeface="Cambria Math"/>
                                </a:rPr>
                                <m:t>𝐵</m:t>
                              </m:r>
                            </m:e>
                          </m:bar>
                        </m:e>
                        <m:sub>
                          <m:r>
                            <a:rPr lang="en-US" b="0" i="1" smtClean="0">
                              <a:latin typeface="Cambria Math"/>
                            </a:rPr>
                            <m:t>𝑖</m:t>
                          </m:r>
                        </m:sub>
                      </m:sSub>
                      <m:sSub>
                        <m:sSubPr>
                          <m:ctrlPr>
                            <a:rPr lang="en-US" b="0" i="1" smtClean="0">
                              <a:latin typeface="Cambria Math"/>
                            </a:rPr>
                          </m:ctrlPr>
                        </m:sSubPr>
                        <m:e>
                          <m:r>
                            <a:rPr lang="en-US" b="0" i="1" smtClean="0">
                              <a:latin typeface="Cambria Math"/>
                            </a:rPr>
                            <m:t>𝐸</m:t>
                          </m:r>
                        </m:e>
                        <m:sub>
                          <m:r>
                            <a:rPr lang="en-US" b="0" i="1" smtClean="0">
                              <a:latin typeface="Cambria Math"/>
                            </a:rPr>
                            <m:t>𝑖</m:t>
                          </m:r>
                        </m:sub>
                      </m:sSub>
                      <m:r>
                        <a:rPr lang="en-US" b="0" i="1" smtClean="0">
                          <a:latin typeface="Cambria Math"/>
                        </a:rPr>
                        <m:t>+</m:t>
                      </m:r>
                      <m:sSub>
                        <m:sSubPr>
                          <m:ctrlPr>
                            <a:rPr lang="en-US" b="0" i="1" smtClean="0">
                              <a:latin typeface="Cambria Math"/>
                            </a:rPr>
                          </m:ctrlPr>
                        </m:sSubPr>
                        <m:e>
                          <m:r>
                            <a:rPr lang="en-US" b="0" i="1" smtClean="0">
                              <a:latin typeface="Cambria Math"/>
                            </a:rPr>
                            <m:t>𝐴</m:t>
                          </m:r>
                        </m:e>
                        <m:sub>
                          <m:r>
                            <a:rPr lang="en-US" b="0" i="1" smtClean="0">
                              <a:latin typeface="Cambria Math"/>
                            </a:rPr>
                            <m:t>𝑖</m:t>
                          </m:r>
                        </m:sub>
                      </m:sSub>
                      <m:sSub>
                        <m:sSubPr>
                          <m:ctrlPr>
                            <a:rPr lang="en-US" b="0" i="1" smtClean="0">
                              <a:latin typeface="Cambria Math"/>
                            </a:rPr>
                          </m:ctrlPr>
                        </m:sSubPr>
                        <m:e>
                          <m:r>
                            <a:rPr lang="en-US" b="0" i="1" smtClean="0">
                              <a:latin typeface="Cambria Math"/>
                            </a:rPr>
                            <m:t>𝐵</m:t>
                          </m:r>
                        </m:e>
                        <m:sub>
                          <m:r>
                            <a:rPr lang="en-US" b="0" i="1" smtClean="0">
                              <a:latin typeface="Cambria Math"/>
                            </a:rPr>
                            <m:t>𝑖</m:t>
                          </m:r>
                        </m:sub>
                      </m:sSub>
                      <m:sSub>
                        <m:sSubPr>
                          <m:ctrlPr>
                            <a:rPr lang="en-US" b="0" i="1" smtClean="0">
                              <a:latin typeface="Cambria Math"/>
                            </a:rPr>
                          </m:ctrlPr>
                        </m:sSubPr>
                        <m:e>
                          <m:r>
                            <a:rPr lang="en-US" b="0" i="1" smtClean="0">
                              <a:latin typeface="Cambria Math"/>
                            </a:rPr>
                            <m:t>𝐸</m:t>
                          </m:r>
                        </m:e>
                        <m:sub>
                          <m:r>
                            <a:rPr lang="en-US" b="0" i="1" smtClean="0">
                              <a:latin typeface="Cambria Math"/>
                            </a:rPr>
                            <m:t>𝑖</m:t>
                          </m:r>
                        </m:sub>
                      </m:sSub>
                    </m:oMath>
                  </m:oMathPara>
                </a14:m>
                <a:endParaRPr lang="en-US" b="0" dirty="0" smtClean="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𝐿</m:t>
                          </m:r>
                        </m:e>
                        <m:sub>
                          <m:r>
                            <a:rPr lang="en-US" b="0" i="1" smtClean="0">
                              <a:latin typeface="Cambria Math"/>
                            </a:rPr>
                            <m:t>𝑖</m:t>
                          </m:r>
                          <m:r>
                            <a:rPr lang="en-US" b="0" i="1" smtClean="0">
                              <a:latin typeface="Cambria Math"/>
                            </a:rPr>
                            <m:t>+1</m:t>
                          </m:r>
                        </m:sub>
                      </m:sSub>
                      <m:r>
                        <a:rPr lang="en-US" b="0" i="1" smtClean="0">
                          <a:latin typeface="Cambria Math"/>
                        </a:rPr>
                        <m:t>=</m:t>
                      </m:r>
                      <m:sSub>
                        <m:sSubPr>
                          <m:ctrlPr>
                            <a:rPr lang="en-US" b="0" i="1" smtClean="0">
                              <a:latin typeface="Cambria Math"/>
                            </a:rPr>
                          </m:ctrlPr>
                        </m:sSubPr>
                        <m:e>
                          <m:bar>
                            <m:barPr>
                              <m:pos m:val="top"/>
                              <m:ctrlPr>
                                <a:rPr lang="en-US" b="0" i="1" smtClean="0">
                                  <a:latin typeface="Cambria Math"/>
                                </a:rPr>
                              </m:ctrlPr>
                            </m:barPr>
                            <m:e>
                              <m:r>
                                <a:rPr lang="en-US" b="0" i="1" smtClean="0">
                                  <a:latin typeface="Cambria Math"/>
                                </a:rPr>
                                <m:t>𝐴</m:t>
                              </m:r>
                            </m:e>
                          </m:bar>
                        </m:e>
                        <m:sub>
                          <m:r>
                            <a:rPr lang="en-US" b="0" i="1" smtClean="0">
                              <a:latin typeface="Cambria Math"/>
                            </a:rPr>
                            <m:t>𝑖</m:t>
                          </m:r>
                        </m:sub>
                      </m:sSub>
                      <m:sSub>
                        <m:sSubPr>
                          <m:ctrlPr>
                            <a:rPr lang="en-US" b="0" i="1" smtClean="0">
                              <a:latin typeface="Cambria Math"/>
                            </a:rPr>
                          </m:ctrlPr>
                        </m:sSubPr>
                        <m:e>
                          <m:r>
                            <a:rPr lang="en-US" b="0" i="1" smtClean="0">
                              <a:latin typeface="Cambria Math"/>
                            </a:rPr>
                            <m:t>𝐵</m:t>
                          </m:r>
                        </m:e>
                        <m:sub>
                          <m:r>
                            <a:rPr lang="en-US" b="0" i="1" smtClean="0">
                              <a:latin typeface="Cambria Math"/>
                            </a:rPr>
                            <m:t>𝑖</m:t>
                          </m:r>
                        </m:sub>
                      </m:sSub>
                      <m:r>
                        <a:rPr lang="en-US" b="0" i="1" smtClean="0">
                          <a:latin typeface="Cambria Math"/>
                        </a:rPr>
                        <m:t>+</m:t>
                      </m:r>
                      <m:sSub>
                        <m:sSubPr>
                          <m:ctrlPr>
                            <a:rPr lang="en-US" b="0" i="1" smtClean="0">
                              <a:latin typeface="Cambria Math"/>
                            </a:rPr>
                          </m:ctrlPr>
                        </m:sSubPr>
                        <m:e>
                          <m:r>
                            <a:rPr lang="en-US" b="0" i="1" smtClean="0">
                              <a:latin typeface="Cambria Math"/>
                            </a:rPr>
                            <m:t>𝐵</m:t>
                          </m:r>
                        </m:e>
                        <m:sub>
                          <m:r>
                            <a:rPr lang="en-US" b="0" i="1" smtClean="0">
                              <a:latin typeface="Cambria Math"/>
                            </a:rPr>
                            <m:t>𝑖</m:t>
                          </m:r>
                        </m:sub>
                      </m:sSub>
                      <m:sSub>
                        <m:sSubPr>
                          <m:ctrlPr>
                            <a:rPr lang="en-US" b="0" i="1" smtClean="0">
                              <a:latin typeface="Cambria Math"/>
                            </a:rPr>
                          </m:ctrlPr>
                        </m:sSubPr>
                        <m:e>
                          <m:r>
                            <a:rPr lang="en-US" b="0" i="1" smtClean="0">
                              <a:latin typeface="Cambria Math"/>
                            </a:rPr>
                            <m:t>𝐿</m:t>
                          </m:r>
                        </m:e>
                        <m:sub>
                          <m:r>
                            <a:rPr lang="en-US" b="0" i="1" smtClean="0">
                              <a:latin typeface="Cambria Math"/>
                            </a:rPr>
                            <m:t>𝑖</m:t>
                          </m:r>
                        </m:sub>
                      </m:sSub>
                      <m:r>
                        <a:rPr lang="en-US" b="0" i="1" smtClean="0">
                          <a:latin typeface="Cambria Math"/>
                        </a:rPr>
                        <m:t>+</m:t>
                      </m:r>
                      <m:sSub>
                        <m:sSubPr>
                          <m:ctrlPr>
                            <a:rPr lang="en-US" b="0" i="1" smtClean="0">
                              <a:latin typeface="Cambria Math"/>
                            </a:rPr>
                          </m:ctrlPr>
                        </m:sSubPr>
                        <m:e>
                          <m:bar>
                            <m:barPr>
                              <m:pos m:val="top"/>
                              <m:ctrlPr>
                                <a:rPr lang="en-US" b="0" i="1" smtClean="0">
                                  <a:latin typeface="Cambria Math"/>
                                </a:rPr>
                              </m:ctrlPr>
                            </m:barPr>
                            <m:e>
                              <m:r>
                                <a:rPr lang="en-US" b="0" i="1" smtClean="0">
                                  <a:latin typeface="Cambria Math"/>
                                </a:rPr>
                                <m:t>𝐴</m:t>
                              </m:r>
                            </m:e>
                          </m:bar>
                        </m:e>
                        <m:sub>
                          <m:r>
                            <a:rPr lang="en-US" b="0" i="1" smtClean="0">
                              <a:latin typeface="Cambria Math"/>
                            </a:rPr>
                            <m:t>𝑖</m:t>
                          </m:r>
                        </m:sub>
                      </m:sSub>
                      <m:sSub>
                        <m:sSubPr>
                          <m:ctrlPr>
                            <a:rPr lang="en-US" b="0" i="1" smtClean="0">
                              <a:latin typeface="Cambria Math"/>
                            </a:rPr>
                          </m:ctrlPr>
                        </m:sSubPr>
                        <m:e>
                          <m:r>
                            <a:rPr lang="en-US" b="0" i="1" smtClean="0">
                              <a:latin typeface="Cambria Math"/>
                            </a:rPr>
                            <m:t>𝐿</m:t>
                          </m:r>
                        </m:e>
                        <m:sub>
                          <m:r>
                            <a:rPr lang="en-US" b="0" i="1" smtClean="0">
                              <a:latin typeface="Cambria Math"/>
                            </a:rPr>
                            <m:t>𝑖</m:t>
                          </m:r>
                        </m:sub>
                      </m:sSub>
                    </m:oMath>
                  </m:oMathPara>
                </a14:m>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spTree>
    <p:extLst>
      <p:ext uri="{BB962C8B-B14F-4D97-AF65-F5344CB8AC3E}">
        <p14:creationId xmlns:p14="http://schemas.microsoft.com/office/powerpoint/2010/main" val="2997229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Comparators</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008966" y="1243347"/>
            <a:ext cx="5337812" cy="5441919"/>
          </a:xfrm>
          <a:prstGeom prst="rect">
            <a:avLst/>
          </a:prstGeom>
          <a:noFill/>
          <a:ln>
            <a:noFill/>
          </a:ln>
          <a:scene3d>
            <a:camera prst="orthographicFront">
              <a:rot lat="0" lon="0" rev="2157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7417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Comparators</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694536" y="-1941936"/>
            <a:ext cx="1602529" cy="8534399"/>
          </a:xfrm>
          <a:prstGeom prst="rect">
            <a:avLst/>
          </a:prstGeom>
          <a:noFill/>
          <a:ln>
            <a:noFill/>
          </a:ln>
          <a:scene3d>
            <a:camera prst="orthographicFront">
              <a:rot lat="0" lon="0" rev="21552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4604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Decoder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Digital information represented in some binary form must be converted into some alternate binary form.</a:t>
                </a:r>
              </a:p>
              <a:p>
                <a14:m>
                  <m:oMath xmlns:m="http://schemas.openxmlformats.org/officeDocument/2006/math">
                    <m:r>
                      <a:rPr lang="en-US" b="0" i="1" smtClean="0">
                        <a:latin typeface="Cambria Math"/>
                      </a:rPr>
                      <m:t>𝑛</m:t>
                    </m:r>
                  </m:oMath>
                </a14:m>
                <a:r>
                  <a:rPr lang="en-US" dirty="0" smtClean="0"/>
                  <a:t> to </a:t>
                </a:r>
                <a14:m>
                  <m:oMath xmlns:m="http://schemas.openxmlformats.org/officeDocument/2006/math">
                    <m:sSup>
                      <m:sSupPr>
                        <m:ctrlPr>
                          <a:rPr lang="en-US" b="0" i="1" smtClean="0">
                            <a:latin typeface="Cambria Math"/>
                          </a:rPr>
                        </m:ctrlPr>
                      </m:sSupPr>
                      <m:e>
                        <m:r>
                          <a:rPr lang="en-US" b="0" i="1" smtClean="0">
                            <a:latin typeface="Cambria Math"/>
                          </a:rPr>
                          <m:t>2</m:t>
                        </m:r>
                      </m:e>
                      <m:sup>
                        <m:r>
                          <a:rPr lang="en-US" b="0" i="1" smtClean="0">
                            <a:latin typeface="Cambria Math"/>
                          </a:rPr>
                          <m:t>𝑛</m:t>
                        </m:r>
                      </m:sup>
                    </m:sSup>
                  </m:oMath>
                </a14:m>
                <a:r>
                  <a:rPr lang="en-US" dirty="0" smtClean="0"/>
                  <a:t>-line decoder.</a:t>
                </a:r>
              </a:p>
              <a:p>
                <a:r>
                  <a:rPr lang="en-US" dirty="0" smtClean="0"/>
                  <a:t>Only one of the </a:t>
                </a:r>
                <a14:m>
                  <m:oMath xmlns:m="http://schemas.openxmlformats.org/officeDocument/2006/math">
                    <m:sSup>
                      <m:sSupPr>
                        <m:ctrlPr>
                          <a:rPr lang="en-US" b="0" i="1" smtClean="0">
                            <a:latin typeface="Cambria Math"/>
                          </a:rPr>
                        </m:ctrlPr>
                      </m:sSupPr>
                      <m:e>
                        <m:r>
                          <a:rPr lang="en-US" b="0" i="1" smtClean="0">
                            <a:latin typeface="Cambria Math"/>
                          </a:rPr>
                          <m:t>2</m:t>
                        </m:r>
                      </m:e>
                      <m:sup>
                        <m:r>
                          <a:rPr lang="en-US" b="0" i="1" smtClean="0">
                            <a:latin typeface="Cambria Math"/>
                          </a:rPr>
                          <m:t>𝑛</m:t>
                        </m:r>
                      </m:sup>
                    </m:sSup>
                  </m:oMath>
                </a14:m>
                <a:r>
                  <a:rPr lang="en-US" dirty="0" smtClean="0"/>
                  <a:t> output lines responds, with a logic-1, to a given input combination of values on its </a:t>
                </a:r>
                <a14:m>
                  <m:oMath xmlns:m="http://schemas.openxmlformats.org/officeDocument/2006/math">
                    <m:r>
                      <a:rPr lang="en-US" b="0" i="1" smtClean="0">
                        <a:latin typeface="Cambria Math"/>
                      </a:rPr>
                      <m:t>𝑛</m:t>
                    </m:r>
                  </m:oMath>
                </a14:m>
                <a:r>
                  <a:rPr lang="en-US" dirty="0" smtClean="0"/>
                  <a:t>-input lines.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2889"/>
                </a:stretch>
              </a:blipFill>
            </p:spPr>
            <p:txBody>
              <a:bodyPr/>
              <a:lstStyle/>
              <a:p>
                <a:r>
                  <a:rPr lang="en-US">
                    <a:noFill/>
                  </a:rPr>
                  <a:t> </a:t>
                </a:r>
              </a:p>
            </p:txBody>
          </p:sp>
        </mc:Fallback>
      </mc:AlternateContent>
    </p:spTree>
    <p:extLst>
      <p:ext uri="{BB962C8B-B14F-4D97-AF65-F5344CB8AC3E}">
        <p14:creationId xmlns:p14="http://schemas.microsoft.com/office/powerpoint/2010/main" val="11149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Realization</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188" y="1195388"/>
            <a:ext cx="4057650"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556234" y="996966"/>
            <a:ext cx="2427479" cy="2871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783976" y="3878976"/>
            <a:ext cx="2514601" cy="2681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71600" y="5457826"/>
            <a:ext cx="3248026" cy="369332"/>
          </a:xfrm>
          <a:prstGeom prst="rect">
            <a:avLst/>
          </a:prstGeom>
          <a:noFill/>
        </p:spPr>
        <p:txBody>
          <a:bodyPr wrap="square" rtlCol="0">
            <a:spAutoFit/>
          </a:bodyPr>
          <a:lstStyle/>
          <a:p>
            <a:pPr algn="ctr"/>
            <a:r>
              <a:rPr lang="en-US" dirty="0" smtClean="0"/>
              <a:t>Logic Diagram</a:t>
            </a:r>
            <a:endParaRPr lang="en-US" dirty="0"/>
          </a:p>
        </p:txBody>
      </p:sp>
      <p:sp>
        <p:nvSpPr>
          <p:cNvPr id="10" name="TextBox 9"/>
          <p:cNvSpPr txBox="1"/>
          <p:nvPr/>
        </p:nvSpPr>
        <p:spPr>
          <a:xfrm>
            <a:off x="5362574" y="6412468"/>
            <a:ext cx="3248026" cy="369332"/>
          </a:xfrm>
          <a:prstGeom prst="rect">
            <a:avLst/>
          </a:prstGeom>
          <a:noFill/>
        </p:spPr>
        <p:txBody>
          <a:bodyPr wrap="square" rtlCol="0">
            <a:spAutoFit/>
          </a:bodyPr>
          <a:lstStyle/>
          <a:p>
            <a:pPr algn="ctr"/>
            <a:r>
              <a:rPr lang="en-US" dirty="0" smtClean="0"/>
              <a:t>Truth Table</a:t>
            </a:r>
            <a:endParaRPr lang="en-US" dirty="0"/>
          </a:p>
        </p:txBody>
      </p:sp>
      <p:sp>
        <p:nvSpPr>
          <p:cNvPr id="11" name="TextBox 10"/>
          <p:cNvSpPr txBox="1"/>
          <p:nvPr/>
        </p:nvSpPr>
        <p:spPr>
          <a:xfrm>
            <a:off x="5410200" y="3581399"/>
            <a:ext cx="3248026" cy="369332"/>
          </a:xfrm>
          <a:prstGeom prst="rect">
            <a:avLst/>
          </a:prstGeom>
          <a:noFill/>
        </p:spPr>
        <p:txBody>
          <a:bodyPr wrap="square" rtlCol="0">
            <a:spAutoFit/>
          </a:bodyPr>
          <a:lstStyle/>
          <a:p>
            <a:pPr algn="ctr"/>
            <a:r>
              <a:rPr lang="en-US" dirty="0" smtClean="0"/>
              <a:t>Symbol</a:t>
            </a:r>
            <a:endParaRPr lang="en-US" dirty="0"/>
          </a:p>
        </p:txBody>
      </p:sp>
    </p:spTree>
    <p:extLst>
      <p:ext uri="{BB962C8B-B14F-4D97-AF65-F5344CB8AC3E}">
        <p14:creationId xmlns:p14="http://schemas.microsoft.com/office/powerpoint/2010/main" val="12695821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Decoder</a:t>
            </a:r>
            <a:endParaRPr lang="en-US" dirty="0"/>
          </a:p>
        </p:txBody>
      </p:sp>
      <p:sp>
        <p:nvSpPr>
          <p:cNvPr id="3" name="Content Placeholder 2"/>
          <p:cNvSpPr>
            <a:spLocks noGrp="1"/>
          </p:cNvSpPr>
          <p:nvPr>
            <p:ph idx="1"/>
          </p:nvPr>
        </p:nvSpPr>
        <p:spPr/>
        <p:txBody>
          <a:bodyPr/>
          <a:lstStyle/>
          <a:p>
            <a:r>
              <a:rPr lang="en-US" dirty="0" smtClean="0"/>
              <a:t>Input combinations can be regarded as binary numbers with the consequences that the j-</a:t>
            </a:r>
            <a:r>
              <a:rPr lang="en-US" dirty="0" err="1" smtClean="0"/>
              <a:t>th</a:t>
            </a:r>
            <a:r>
              <a:rPr lang="en-US" dirty="0" smtClean="0"/>
              <a:t> output line is at logic-1 for j = 0, 1, . . , 7 only when input combination j is applied.</a:t>
            </a:r>
            <a:endParaRPr lang="en-US" dirty="0"/>
          </a:p>
        </p:txBody>
      </p:sp>
    </p:spTree>
    <p:extLst>
      <p:ext uri="{BB962C8B-B14F-4D97-AF65-F5344CB8AC3E}">
        <p14:creationId xmlns:p14="http://schemas.microsoft.com/office/powerpoint/2010/main" val="14874378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types of Decoders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Function-specific decoders with less than </a:t>
                </a:r>
                <a14:m>
                  <m:oMath xmlns:m="http://schemas.openxmlformats.org/officeDocument/2006/math">
                    <m:sSup>
                      <m:sSupPr>
                        <m:ctrlPr>
                          <a:rPr lang="en-US" b="0" i="1" smtClean="0">
                            <a:latin typeface="Cambria Math"/>
                          </a:rPr>
                        </m:ctrlPr>
                      </m:sSupPr>
                      <m:e>
                        <m:r>
                          <a:rPr lang="en-US" b="0" i="1" smtClean="0">
                            <a:latin typeface="Cambria Math"/>
                          </a:rPr>
                          <m:t>2</m:t>
                        </m:r>
                      </m:e>
                      <m:sup>
                        <m:r>
                          <a:rPr lang="en-US" b="0" i="1" smtClean="0">
                            <a:latin typeface="Cambria Math"/>
                          </a:rPr>
                          <m:t>𝑛</m:t>
                        </m:r>
                      </m:sup>
                    </m:sSup>
                  </m:oMath>
                </a14:m>
                <a:r>
                  <a:rPr lang="en-US" dirty="0" smtClean="0"/>
                  <a:t> outputs exist.</a:t>
                </a:r>
              </a:p>
              <a:p>
                <a:r>
                  <a:rPr lang="en-US" dirty="0" smtClean="0"/>
                  <a:t>Example:  Decoder with 4 inputs and 10 outputs in which a single responding output line corresponds to a combination of the 8421 code.</a:t>
                </a:r>
              </a:p>
              <a:p>
                <a:r>
                  <a:rPr lang="en-US" dirty="0" smtClean="0"/>
                  <a:t>Example:  Four input, seven output decoder that accepts the 4 bits of the 8421 code and is used to drive a seven-segment display.</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2695" r="-2000"/>
                </a:stretch>
              </a:blipFill>
            </p:spPr>
            <p:txBody>
              <a:bodyPr/>
              <a:lstStyle/>
              <a:p>
                <a:r>
                  <a:rPr lang="en-US">
                    <a:noFill/>
                  </a:rPr>
                  <a:t> </a:t>
                </a:r>
              </a:p>
            </p:txBody>
          </p:sp>
        </mc:Fallback>
      </mc:AlternateContent>
    </p:spTree>
    <p:extLst>
      <p:ext uri="{BB962C8B-B14F-4D97-AF65-F5344CB8AC3E}">
        <p14:creationId xmlns:p14="http://schemas.microsoft.com/office/powerpoint/2010/main" val="56419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r>
              <a:rPr lang="en-US" dirty="0" smtClean="0"/>
              <a:t>Homework 6 due Thursday 11/6</a:t>
            </a:r>
          </a:p>
          <a:p>
            <a:r>
              <a:rPr lang="en-US" dirty="0" smtClean="0"/>
              <a:t>Recitation quiz on Monday, 11/10</a:t>
            </a:r>
          </a:p>
          <a:p>
            <a:pPr lvl="1"/>
            <a:r>
              <a:rPr lang="en-US" dirty="0" smtClean="0"/>
              <a:t>Will cover material from lectures 18,19,20</a:t>
            </a:r>
          </a:p>
          <a:p>
            <a:r>
              <a:rPr lang="en-US" dirty="0" smtClean="0"/>
              <a:t>Change in Instructor Office Hours:</a:t>
            </a:r>
          </a:p>
          <a:p>
            <a:pPr lvl="1"/>
            <a:r>
              <a:rPr lang="en-US" dirty="0" smtClean="0"/>
              <a:t>Tuesday 10am-11am</a:t>
            </a:r>
          </a:p>
          <a:p>
            <a:pPr lvl="1"/>
            <a:r>
              <a:rPr lang="en-US" dirty="0" smtClean="0"/>
              <a:t>Thursday 11am-12pm</a:t>
            </a:r>
            <a:endParaRPr lang="en-US" dirty="0"/>
          </a:p>
        </p:txBody>
      </p:sp>
    </p:spTree>
    <p:extLst>
      <p:ext uri="{BB962C8B-B14F-4D97-AF65-F5344CB8AC3E}">
        <p14:creationId xmlns:p14="http://schemas.microsoft.com/office/powerpoint/2010/main" val="3484625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Design Using Decoders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smtClean="0"/>
                  <a:t>An </a:t>
                </a:r>
                <a14:m>
                  <m:oMath xmlns:m="http://schemas.openxmlformats.org/officeDocument/2006/math">
                    <m:r>
                      <a:rPr lang="en-US" b="0" i="1" smtClean="0">
                        <a:latin typeface="Cambria Math"/>
                      </a:rPr>
                      <m:t>𝑛</m:t>
                    </m:r>
                  </m:oMath>
                </a14:m>
                <a:r>
                  <a:rPr lang="en-US" dirty="0" smtClean="0"/>
                  <a:t>-to-</a:t>
                </a:r>
                <a14:m>
                  <m:oMath xmlns:m="http://schemas.openxmlformats.org/officeDocument/2006/math">
                    <m:sSup>
                      <m:sSupPr>
                        <m:ctrlPr>
                          <a:rPr lang="en-US" b="0" i="1" smtClean="0">
                            <a:latin typeface="Cambria Math"/>
                          </a:rPr>
                        </m:ctrlPr>
                      </m:sSupPr>
                      <m:e>
                        <m:r>
                          <a:rPr lang="en-US" b="0" i="1" smtClean="0">
                            <a:latin typeface="Cambria Math"/>
                          </a:rPr>
                          <m:t>2</m:t>
                        </m:r>
                      </m:e>
                      <m:sup>
                        <m:r>
                          <a:rPr lang="en-US" b="0" i="1" smtClean="0">
                            <a:latin typeface="Cambria Math"/>
                          </a:rPr>
                          <m:t>𝑛</m:t>
                        </m:r>
                      </m:sup>
                    </m:sSup>
                  </m:oMath>
                </a14:m>
                <a:r>
                  <a:rPr lang="en-US" dirty="0" smtClean="0"/>
                  <a:t> line decoder is a </a:t>
                </a:r>
                <a:r>
                  <a:rPr lang="en-US" dirty="0" err="1" smtClean="0"/>
                  <a:t>minterm</a:t>
                </a:r>
                <a:r>
                  <a:rPr lang="en-US" dirty="0" smtClean="0"/>
                  <a:t> generator.</a:t>
                </a:r>
              </a:p>
              <a:p>
                <a:r>
                  <a:rPr lang="en-US" dirty="0" smtClean="0"/>
                  <a:t>By using or-gates in conjunction with an </a:t>
                </a:r>
                <a14:m>
                  <m:oMath xmlns:m="http://schemas.openxmlformats.org/officeDocument/2006/math">
                    <m:r>
                      <a:rPr lang="en-US" b="0" i="1" smtClean="0">
                        <a:latin typeface="Cambria Math"/>
                      </a:rPr>
                      <m:t>𝑛</m:t>
                    </m:r>
                  </m:oMath>
                </a14:m>
                <a:r>
                  <a:rPr lang="en-US" dirty="0" smtClean="0"/>
                  <a:t>-to-</a:t>
                </a:r>
                <a14:m>
                  <m:oMath xmlns:m="http://schemas.openxmlformats.org/officeDocument/2006/math">
                    <m:sSup>
                      <m:sSupPr>
                        <m:ctrlPr>
                          <a:rPr lang="en-US" b="0" i="1" smtClean="0">
                            <a:latin typeface="Cambria Math"/>
                          </a:rPr>
                        </m:ctrlPr>
                      </m:sSupPr>
                      <m:e>
                        <m:r>
                          <a:rPr lang="en-US" b="0" i="1" smtClean="0">
                            <a:latin typeface="Cambria Math"/>
                          </a:rPr>
                          <m:t>2</m:t>
                        </m:r>
                      </m:e>
                      <m:sup>
                        <m:r>
                          <a:rPr lang="en-US" b="0" i="1" smtClean="0">
                            <a:latin typeface="Cambria Math"/>
                          </a:rPr>
                          <m:t>𝑛</m:t>
                        </m:r>
                      </m:sup>
                    </m:sSup>
                  </m:oMath>
                </a14:m>
                <a:r>
                  <a:rPr lang="en-US" dirty="0" smtClean="0"/>
                  <a:t> line decoder, realizations of Boolean functions are possible.</a:t>
                </a:r>
              </a:p>
              <a:p>
                <a:r>
                  <a:rPr lang="en-US" dirty="0" smtClean="0"/>
                  <a:t>Do not correspond to minimal sum-of-products.</a:t>
                </a:r>
              </a:p>
              <a:p>
                <a:r>
                  <a:rPr lang="en-US" dirty="0" smtClean="0"/>
                  <a:t>Are simple to produce.  Particularly convenient when several functions of the same variable have to be realized.</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1617" r="-2741"/>
                </a:stretch>
              </a:blipFill>
            </p:spPr>
            <p:txBody>
              <a:bodyPr/>
              <a:lstStyle/>
              <a:p>
                <a:r>
                  <a:rPr lang="en-US">
                    <a:noFill/>
                  </a:rPr>
                  <a:t> </a:t>
                </a:r>
              </a:p>
            </p:txBody>
          </p:sp>
        </mc:Fallback>
      </mc:AlternateContent>
    </p:spTree>
    <p:extLst>
      <p:ext uri="{BB962C8B-B14F-4D97-AF65-F5344CB8AC3E}">
        <p14:creationId xmlns:p14="http://schemas.microsoft.com/office/powerpoint/2010/main" val="278172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Minterms</a:t>
            </a:r>
            <a:r>
              <a:rPr lang="en-US" dirty="0" smtClean="0"/>
              <a:t> using OR Gates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92627" y="1379247"/>
            <a:ext cx="4657726" cy="4775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52510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Minterms</a:t>
            </a:r>
            <a:r>
              <a:rPr lang="en-US" dirty="0" smtClean="0"/>
              <a:t> using NOR Gates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561874">
            <a:off x="1862058" y="1569588"/>
            <a:ext cx="5271840" cy="4790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2576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Implementing a Decoder using NAND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586073">
            <a:off x="573623" y="610826"/>
            <a:ext cx="4656419" cy="5865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592026">
            <a:off x="6416732" y="968305"/>
            <a:ext cx="2200552" cy="3181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576866">
            <a:off x="6299204" y="3699863"/>
            <a:ext cx="2543175"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371600" y="5879068"/>
            <a:ext cx="3248026" cy="369332"/>
          </a:xfrm>
          <a:prstGeom prst="rect">
            <a:avLst/>
          </a:prstGeom>
          <a:noFill/>
        </p:spPr>
        <p:txBody>
          <a:bodyPr wrap="square" rtlCol="0">
            <a:spAutoFit/>
          </a:bodyPr>
          <a:lstStyle/>
          <a:p>
            <a:pPr algn="ctr"/>
            <a:r>
              <a:rPr lang="en-US" dirty="0" smtClean="0"/>
              <a:t>Logic Diagram</a:t>
            </a:r>
            <a:endParaRPr lang="en-US" dirty="0"/>
          </a:p>
        </p:txBody>
      </p:sp>
      <p:sp>
        <p:nvSpPr>
          <p:cNvPr id="8" name="TextBox 7"/>
          <p:cNvSpPr txBox="1"/>
          <p:nvPr/>
        </p:nvSpPr>
        <p:spPr>
          <a:xfrm>
            <a:off x="5743574" y="6412468"/>
            <a:ext cx="3248026" cy="369332"/>
          </a:xfrm>
          <a:prstGeom prst="rect">
            <a:avLst/>
          </a:prstGeom>
          <a:noFill/>
        </p:spPr>
        <p:txBody>
          <a:bodyPr wrap="square" rtlCol="0">
            <a:spAutoFit/>
          </a:bodyPr>
          <a:lstStyle/>
          <a:p>
            <a:pPr algn="ctr"/>
            <a:r>
              <a:rPr lang="en-US" dirty="0" smtClean="0"/>
              <a:t>Truth Table</a:t>
            </a:r>
            <a:endParaRPr lang="en-US" dirty="0"/>
          </a:p>
        </p:txBody>
      </p:sp>
      <p:sp>
        <p:nvSpPr>
          <p:cNvPr id="9" name="TextBox 8"/>
          <p:cNvSpPr txBox="1"/>
          <p:nvPr/>
        </p:nvSpPr>
        <p:spPr>
          <a:xfrm>
            <a:off x="5715000" y="3581399"/>
            <a:ext cx="3248026" cy="369332"/>
          </a:xfrm>
          <a:prstGeom prst="rect">
            <a:avLst/>
          </a:prstGeom>
          <a:noFill/>
        </p:spPr>
        <p:txBody>
          <a:bodyPr wrap="square" rtlCol="0">
            <a:spAutoFit/>
          </a:bodyPr>
          <a:lstStyle/>
          <a:p>
            <a:pPr algn="ctr"/>
            <a:r>
              <a:rPr lang="en-US" dirty="0" smtClean="0"/>
              <a:t>Symbol</a:t>
            </a:r>
            <a:endParaRPr lang="en-US" dirty="0"/>
          </a:p>
        </p:txBody>
      </p:sp>
    </p:spTree>
    <p:extLst>
      <p:ext uri="{BB962C8B-B14F-4D97-AF65-F5344CB8AC3E}">
        <p14:creationId xmlns:p14="http://schemas.microsoft.com/office/powerpoint/2010/main" val="14259727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Minterms</a:t>
            </a:r>
            <a:r>
              <a:rPr lang="en-US" dirty="0" smtClean="0"/>
              <a:t> using AND gates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944668" y="1093932"/>
            <a:ext cx="3548062" cy="4408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4" name="TextBox 3"/>
              <p:cNvSpPr txBox="1"/>
              <p:nvPr/>
            </p:nvSpPr>
            <p:spPr>
              <a:xfrm>
                <a:off x="1905000" y="5334000"/>
                <a:ext cx="55626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r>
                            <a:rPr lang="en-US" b="0" i="1" smtClean="0">
                              <a:latin typeface="Cambria Math"/>
                            </a:rPr>
                            <m:t>1</m:t>
                          </m:r>
                        </m:sub>
                      </m:sSub>
                      <m:r>
                        <a:rPr lang="en-US" b="0" i="1" smtClean="0">
                          <a:latin typeface="Cambria Math"/>
                        </a:rPr>
                        <m:t>=∑</m:t>
                      </m:r>
                      <m:r>
                        <a:rPr lang="en-US" b="0" i="1" smtClean="0">
                          <a:latin typeface="Cambria Math"/>
                        </a:rPr>
                        <m:t>𝑚</m:t>
                      </m:r>
                      <m:d>
                        <m:dPr>
                          <m:ctrlPr>
                            <a:rPr lang="en-US" b="0" i="1" smtClean="0">
                              <a:latin typeface="Cambria Math"/>
                            </a:rPr>
                          </m:ctrlPr>
                        </m:dPr>
                        <m:e>
                          <m:r>
                            <a:rPr lang="en-US" b="0" i="1" smtClean="0">
                              <a:latin typeface="Cambria Math"/>
                            </a:rPr>
                            <m:t>0,2,6,7</m:t>
                          </m:r>
                        </m:e>
                      </m:d>
                      <m:r>
                        <a:rPr lang="en-US" b="0" i="1" smtClean="0">
                          <a:latin typeface="Cambria Math"/>
                        </a:rPr>
                        <m:t>, </m:t>
                      </m:r>
                      <m:sSub>
                        <m:sSubPr>
                          <m:ctrlPr>
                            <a:rPr lang="en-US" b="0" i="1" smtClean="0">
                              <a:latin typeface="Cambria Math"/>
                            </a:rPr>
                          </m:ctrlPr>
                        </m:sSubPr>
                        <m:e>
                          <m:r>
                            <a:rPr lang="en-US" b="0" i="1" smtClean="0">
                              <a:latin typeface="Cambria Math"/>
                            </a:rPr>
                            <m:t>𝑓</m:t>
                          </m:r>
                        </m:e>
                        <m:sub>
                          <m:r>
                            <a:rPr lang="en-US" b="0" i="1" smtClean="0">
                              <a:latin typeface="Cambria Math"/>
                            </a:rPr>
                            <m:t>2</m:t>
                          </m:r>
                        </m:sub>
                      </m:sSub>
                      <m:r>
                        <a:rPr lang="en-US" b="0" i="1" smtClean="0">
                          <a:latin typeface="Cambria Math"/>
                        </a:rPr>
                        <m:t>=∑</m:t>
                      </m:r>
                      <m:r>
                        <a:rPr lang="en-US" b="0" i="1" smtClean="0">
                          <a:latin typeface="Cambria Math"/>
                        </a:rPr>
                        <m:t>𝑚</m:t>
                      </m:r>
                      <m:r>
                        <a:rPr lang="en-US" b="0" i="1" smtClean="0">
                          <a:latin typeface="Cambria Math"/>
                        </a:rPr>
                        <m:t>(3,5,6,7)</m:t>
                      </m:r>
                    </m:oMath>
                  </m:oMathPara>
                </a14:m>
                <a:endParaRPr lang="en-US" dirty="0"/>
              </a:p>
            </p:txBody>
          </p:sp>
        </mc:Choice>
        <mc:Fallback>
          <p:sp>
            <p:nvSpPr>
              <p:cNvPr id="4" name="TextBox 3"/>
              <p:cNvSpPr txBox="1">
                <a:spLocks noRot="1" noChangeAspect="1" noMove="1" noResize="1" noEditPoints="1" noAdjustHandles="1" noChangeArrowheads="1" noChangeShapeType="1" noTextEdit="1"/>
              </p:cNvSpPr>
              <p:nvPr/>
            </p:nvSpPr>
            <p:spPr>
              <a:xfrm>
                <a:off x="1905000" y="5334000"/>
                <a:ext cx="5562600" cy="369332"/>
              </a:xfrm>
              <a:prstGeom prst="rect">
                <a:avLst/>
              </a:prstGeom>
              <a:blipFill rotWithShape="1">
                <a:blip r:embed="rId3"/>
                <a:stretch>
                  <a:fillRect b="-11475"/>
                </a:stretch>
              </a:blipFill>
            </p:spPr>
            <p:txBody>
              <a:bodyPr/>
              <a:lstStyle/>
              <a:p>
                <a:r>
                  <a:rPr lang="en-US">
                    <a:noFill/>
                  </a:rPr>
                  <a:t> </a:t>
                </a:r>
              </a:p>
            </p:txBody>
          </p:sp>
        </mc:Fallback>
      </mc:AlternateContent>
    </p:spTree>
    <p:extLst>
      <p:ext uri="{BB962C8B-B14F-4D97-AF65-F5344CB8AC3E}">
        <p14:creationId xmlns:p14="http://schemas.microsoft.com/office/powerpoint/2010/main" val="12310437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Decoders with an Enable Input</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53301" y="27900"/>
            <a:ext cx="2275124" cy="557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405747" y="1452378"/>
            <a:ext cx="1980830"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809379" y="4020171"/>
            <a:ext cx="2096742"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371600" y="3886200"/>
            <a:ext cx="3248026" cy="369332"/>
          </a:xfrm>
          <a:prstGeom prst="rect">
            <a:avLst/>
          </a:prstGeom>
          <a:noFill/>
        </p:spPr>
        <p:txBody>
          <a:bodyPr wrap="square" rtlCol="0">
            <a:spAutoFit/>
          </a:bodyPr>
          <a:lstStyle/>
          <a:p>
            <a:pPr algn="ctr"/>
            <a:r>
              <a:rPr lang="en-US" dirty="0" smtClean="0"/>
              <a:t>Logic Diagram</a:t>
            </a:r>
            <a:endParaRPr lang="en-US" dirty="0"/>
          </a:p>
        </p:txBody>
      </p:sp>
      <p:sp>
        <p:nvSpPr>
          <p:cNvPr id="8" name="TextBox 7"/>
          <p:cNvSpPr txBox="1"/>
          <p:nvPr/>
        </p:nvSpPr>
        <p:spPr>
          <a:xfrm>
            <a:off x="3200400" y="6260068"/>
            <a:ext cx="3248026" cy="369332"/>
          </a:xfrm>
          <a:prstGeom prst="rect">
            <a:avLst/>
          </a:prstGeom>
          <a:noFill/>
        </p:spPr>
        <p:txBody>
          <a:bodyPr wrap="square" rtlCol="0">
            <a:spAutoFit/>
          </a:bodyPr>
          <a:lstStyle/>
          <a:p>
            <a:pPr algn="ctr"/>
            <a:r>
              <a:rPr lang="en-US" dirty="0" smtClean="0"/>
              <a:t>Truth Table</a:t>
            </a:r>
            <a:endParaRPr lang="en-US" dirty="0"/>
          </a:p>
        </p:txBody>
      </p:sp>
      <p:sp>
        <p:nvSpPr>
          <p:cNvPr id="9" name="TextBox 8"/>
          <p:cNvSpPr txBox="1"/>
          <p:nvPr/>
        </p:nvSpPr>
        <p:spPr>
          <a:xfrm>
            <a:off x="5943600" y="3581399"/>
            <a:ext cx="3248026" cy="369332"/>
          </a:xfrm>
          <a:prstGeom prst="rect">
            <a:avLst/>
          </a:prstGeom>
          <a:noFill/>
        </p:spPr>
        <p:txBody>
          <a:bodyPr wrap="square" rtlCol="0">
            <a:spAutoFit/>
          </a:bodyPr>
          <a:lstStyle/>
          <a:p>
            <a:pPr algn="ctr"/>
            <a:r>
              <a:rPr lang="en-US" dirty="0" smtClean="0"/>
              <a:t>Symbol</a:t>
            </a:r>
            <a:endParaRPr lang="en-US" dirty="0"/>
          </a:p>
        </p:txBody>
      </p:sp>
    </p:spTree>
    <p:extLst>
      <p:ext uri="{BB962C8B-B14F-4D97-AF65-F5344CB8AC3E}">
        <p14:creationId xmlns:p14="http://schemas.microsoft.com/office/powerpoint/2010/main" val="9970474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Decoders with enable inputs</a:t>
            </a:r>
            <a:endParaRPr lang="en-US" dirty="0"/>
          </a:p>
        </p:txBody>
      </p:sp>
      <p:sp>
        <p:nvSpPr>
          <p:cNvPr id="3" name="Content Placeholder 2"/>
          <p:cNvSpPr>
            <a:spLocks noGrp="1"/>
          </p:cNvSpPr>
          <p:nvPr>
            <p:ph idx="1"/>
          </p:nvPr>
        </p:nvSpPr>
        <p:spPr>
          <a:xfrm>
            <a:off x="457200" y="1295400"/>
            <a:ext cx="8229600" cy="5334000"/>
          </a:xfrm>
        </p:spPr>
        <p:txBody>
          <a:bodyPr>
            <a:normAutofit fontScale="85000" lnSpcReduction="20000"/>
          </a:bodyPr>
          <a:lstStyle/>
          <a:p>
            <a:r>
              <a:rPr lang="en-US" dirty="0" smtClean="0"/>
              <a:t>When disabled, all outputs of the decoder can either be at logic-0 or logic-1.</a:t>
            </a:r>
          </a:p>
          <a:p>
            <a:r>
              <a:rPr lang="en-US" dirty="0" smtClean="0"/>
              <a:t>Enable input provides the decoder with additional flexibility.  Idea:  data is applied to the enable input.</a:t>
            </a:r>
          </a:p>
          <a:p>
            <a:r>
              <a:rPr lang="en-US" dirty="0" smtClean="0"/>
              <a:t>Process is known as </a:t>
            </a:r>
            <a:r>
              <a:rPr lang="en-US" dirty="0" err="1" smtClean="0"/>
              <a:t>demultiplexing</a:t>
            </a:r>
            <a:r>
              <a:rPr lang="en-US" dirty="0" smtClean="0"/>
              <a:t>.</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endParaRPr lang="en-US" dirty="0" smtClean="0"/>
          </a:p>
          <a:p>
            <a:endParaRPr lang="en-US" dirty="0" smtClean="0"/>
          </a:p>
          <a:p>
            <a:r>
              <a:rPr lang="en-US" dirty="0" smtClean="0"/>
              <a:t>Enable inputs are useful when constructing  larger </a:t>
            </a:r>
            <a:r>
              <a:rPr lang="en-US" dirty="0" smtClean="0"/>
              <a:t>decoders from smaller decoders.</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272023" y="3205347"/>
            <a:ext cx="1980830"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33600" y="4724400"/>
            <a:ext cx="1219200" cy="381000"/>
          </a:xfrm>
          <a:prstGeom prst="rect">
            <a:avLst/>
          </a:prstGeom>
          <a:noFill/>
        </p:spPr>
        <p:txBody>
          <a:bodyPr wrap="square" rtlCol="0">
            <a:spAutoFit/>
          </a:bodyPr>
          <a:lstStyle/>
          <a:p>
            <a:pPr algn="ctr"/>
            <a:r>
              <a:rPr lang="en-US" dirty="0" smtClean="0"/>
              <a:t>Data</a:t>
            </a:r>
            <a:endParaRPr lang="en-US" dirty="0"/>
          </a:p>
        </p:txBody>
      </p:sp>
      <mc:AlternateContent xmlns:mc="http://schemas.openxmlformats.org/markup-compatibility/2006">
        <mc:Choice xmlns:a14="http://schemas.microsoft.com/office/drawing/2010/main" Requires="a14">
          <p:sp>
            <p:nvSpPr>
              <p:cNvPr id="6" name="TextBox 5"/>
              <p:cNvSpPr txBox="1"/>
              <p:nvPr/>
            </p:nvSpPr>
            <p:spPr>
              <a:xfrm>
                <a:off x="4953000" y="3593068"/>
                <a:ext cx="2219324"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bar>
                            <m:barPr>
                              <m:pos m:val="top"/>
                              <m:ctrlPr>
                                <a:rPr lang="en-US" b="0" i="1" smtClean="0">
                                  <a:latin typeface="Cambria Math"/>
                                </a:rPr>
                              </m:ctrlPr>
                            </m:barPr>
                            <m:e>
                              <m:r>
                                <a:rPr lang="en-US" b="0" i="1" smtClean="0">
                                  <a:latin typeface="Cambria Math"/>
                                </a:rPr>
                                <m:t>𝑥</m:t>
                              </m:r>
                            </m:e>
                          </m:bar>
                        </m:e>
                        <m:sub>
                          <m:r>
                            <a:rPr lang="en-US" b="0" i="1" smtClean="0">
                              <a:latin typeface="Cambria Math"/>
                            </a:rPr>
                            <m:t>0</m:t>
                          </m:r>
                        </m:sub>
                      </m:sSub>
                      <m:sSub>
                        <m:sSubPr>
                          <m:ctrlPr>
                            <a:rPr lang="en-US" b="0" i="1" smtClean="0">
                              <a:latin typeface="Cambria Math"/>
                            </a:rPr>
                          </m:ctrlPr>
                        </m:sSubPr>
                        <m:e>
                          <m:bar>
                            <m:barPr>
                              <m:pos m:val="top"/>
                              <m:ctrlPr>
                                <a:rPr lang="en-US" b="0" i="1" smtClean="0">
                                  <a:latin typeface="Cambria Math"/>
                                </a:rPr>
                              </m:ctrlPr>
                            </m:barPr>
                            <m:e>
                              <m:r>
                                <a:rPr lang="en-US" b="0" i="1" smtClean="0">
                                  <a:latin typeface="Cambria Math"/>
                                </a:rPr>
                                <m:t>𝑥</m:t>
                              </m:r>
                            </m:e>
                          </m:bar>
                        </m:e>
                        <m:sub>
                          <m:r>
                            <a:rPr lang="en-US" b="0" i="1" smtClean="0">
                              <a:latin typeface="Cambria Math"/>
                            </a:rPr>
                            <m:t>1</m:t>
                          </m:r>
                        </m:sub>
                      </m:sSub>
                      <m:r>
                        <a:rPr lang="en-US" b="0" i="1" smtClean="0">
                          <a:latin typeface="Cambria Math"/>
                        </a:rPr>
                        <m:t>𝐸</m:t>
                      </m:r>
                    </m:oMath>
                  </m:oMathPara>
                </a14:m>
                <a:endParaRPr lang="en-US" dirty="0"/>
              </a:p>
            </p:txBody>
          </p:sp>
        </mc:Choice>
        <mc:Fallback>
          <p:sp>
            <p:nvSpPr>
              <p:cNvPr id="6" name="TextBox 5"/>
              <p:cNvSpPr txBox="1">
                <a:spLocks noRot="1" noChangeAspect="1" noMove="1" noResize="1" noEditPoints="1" noAdjustHandles="1" noChangeArrowheads="1" noChangeShapeType="1" noTextEdit="1"/>
              </p:cNvSpPr>
              <p:nvPr/>
            </p:nvSpPr>
            <p:spPr>
              <a:xfrm>
                <a:off x="4953000" y="3593068"/>
                <a:ext cx="2219324"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ounded Rectangle 6"/>
              <p:cNvSpPr/>
              <p:nvPr/>
            </p:nvSpPr>
            <p:spPr>
              <a:xfrm>
                <a:off x="5867400" y="4114800"/>
                <a:ext cx="25146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If </a:t>
                </a:r>
                <a14:m>
                  <m:oMath xmlns:m="http://schemas.openxmlformats.org/officeDocument/2006/math">
                    <m:sSub>
                      <m:sSubPr>
                        <m:ctrlPr>
                          <a:rPr lang="en-US" b="0" i="1" smtClean="0">
                            <a:latin typeface="Cambria Math"/>
                          </a:rPr>
                        </m:ctrlPr>
                      </m:sSubPr>
                      <m:e>
                        <m:r>
                          <a:rPr lang="en-US" b="0" i="1" smtClean="0">
                            <a:latin typeface="Cambria Math"/>
                          </a:rPr>
                          <m:t>𝑥</m:t>
                        </m:r>
                      </m:e>
                      <m:sub>
                        <m:r>
                          <a:rPr lang="en-US" b="0" i="1" smtClean="0">
                            <a:latin typeface="Cambria Math"/>
                          </a:rPr>
                          <m:t>0</m:t>
                        </m:r>
                      </m:sub>
                    </m:sSub>
                    <m:r>
                      <a:rPr lang="en-US" b="0" i="1" smtClean="0">
                        <a:latin typeface="Cambria Math"/>
                      </a:rPr>
                      <m:t>=0, </m:t>
                    </m:r>
                    <m:sSub>
                      <m:sSubPr>
                        <m:ctrlPr>
                          <a:rPr lang="en-US" b="0" i="1" smtClean="0">
                            <a:latin typeface="Cambria Math"/>
                          </a:rPr>
                        </m:ctrlPr>
                      </m:sSubPr>
                      <m:e>
                        <m:r>
                          <a:rPr lang="en-US" b="0" i="1" smtClean="0">
                            <a:latin typeface="Cambria Math"/>
                          </a:rPr>
                          <m:t>𝑥</m:t>
                        </m:r>
                      </m:e>
                      <m:sub>
                        <m:r>
                          <a:rPr lang="en-US" b="0" i="1" smtClean="0">
                            <a:latin typeface="Cambria Math"/>
                          </a:rPr>
                          <m:t>1</m:t>
                        </m:r>
                      </m:sub>
                    </m:sSub>
                    <m:r>
                      <a:rPr lang="en-US" b="0" i="1" smtClean="0">
                        <a:latin typeface="Cambria Math"/>
                      </a:rPr>
                      <m:t>=0</m:t>
                    </m:r>
                  </m:oMath>
                </a14:m>
                <a:r>
                  <a:rPr lang="en-US" dirty="0" smtClean="0"/>
                  <a:t> then data appears on line </a:t>
                </a:r>
                <a14:m>
                  <m:oMath xmlns:m="http://schemas.openxmlformats.org/officeDocument/2006/math">
                    <m:sSub>
                      <m:sSubPr>
                        <m:ctrlPr>
                          <a:rPr lang="en-US" b="0" i="1" smtClean="0">
                            <a:latin typeface="Cambria Math"/>
                          </a:rPr>
                        </m:ctrlPr>
                      </m:sSubPr>
                      <m:e>
                        <m:r>
                          <a:rPr lang="en-US" b="0" i="1" smtClean="0">
                            <a:latin typeface="Cambria Math"/>
                          </a:rPr>
                          <m:t>𝑧</m:t>
                        </m:r>
                      </m:e>
                      <m:sub>
                        <m:r>
                          <a:rPr lang="en-US" b="0" i="1" smtClean="0">
                            <a:latin typeface="Cambria Math"/>
                          </a:rPr>
                          <m:t>0</m:t>
                        </m:r>
                      </m:sub>
                    </m:sSub>
                  </m:oMath>
                </a14:m>
                <a:r>
                  <a:rPr lang="en-US" dirty="0" smtClean="0"/>
                  <a:t>.</a:t>
                </a:r>
                <a:endParaRPr lang="en-US" dirty="0"/>
              </a:p>
            </p:txBody>
          </p:sp>
        </mc:Choice>
        <mc:Fallback>
          <p:sp>
            <p:nvSpPr>
              <p:cNvPr id="7" name="Rounded Rectangle 6"/>
              <p:cNvSpPr>
                <a:spLocks noRot="1" noChangeAspect="1" noMove="1" noResize="1" noEditPoints="1" noAdjustHandles="1" noChangeArrowheads="1" noChangeShapeType="1" noTextEdit="1"/>
              </p:cNvSpPr>
              <p:nvPr/>
            </p:nvSpPr>
            <p:spPr>
              <a:xfrm>
                <a:off x="5867400" y="4114800"/>
                <a:ext cx="2514600" cy="990600"/>
              </a:xfrm>
              <a:prstGeom prst="round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5916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6" grpId="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Constructing Larger Decoders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223808" y="1890869"/>
            <a:ext cx="5696260" cy="4200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16175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Encoders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371600"/>
                <a:ext cx="8229600" cy="4525963"/>
              </a:xfrm>
            </p:spPr>
            <p:txBody>
              <a:bodyPr>
                <a:normAutofit/>
              </a:bodyPr>
              <a:lstStyle/>
              <a:p>
                <a:r>
                  <a:rPr lang="en-US" dirty="0" smtClean="0"/>
                  <a:t>Encoders </a:t>
                </a:r>
                <a:r>
                  <a:rPr lang="en-US" dirty="0" smtClean="0"/>
                  <a:t>provide </a:t>
                </a:r>
                <a:r>
                  <a:rPr lang="en-US" dirty="0" smtClean="0"/>
                  <a:t>for the conversion of binary information from one form to another.</a:t>
                </a:r>
              </a:p>
              <a:p>
                <a:r>
                  <a:rPr lang="en-US" dirty="0" smtClean="0"/>
                  <a:t>Encoders are essentially the inverse of decoders.  </a:t>
                </a:r>
              </a:p>
              <a:p>
                <a14:m>
                  <m:oMath xmlns:m="http://schemas.openxmlformats.org/officeDocument/2006/math">
                    <m:sSup>
                      <m:sSupPr>
                        <m:ctrlPr>
                          <a:rPr lang="en-US" b="0" i="1" smtClean="0">
                            <a:latin typeface="Cambria Math"/>
                          </a:rPr>
                        </m:ctrlPr>
                      </m:sSupPr>
                      <m:e>
                        <m:r>
                          <a:rPr lang="en-US" b="0" i="1" smtClean="0">
                            <a:latin typeface="Cambria Math"/>
                          </a:rPr>
                          <m:t>2</m:t>
                        </m:r>
                      </m:e>
                      <m:sup>
                        <m:r>
                          <a:rPr lang="en-US" b="0" i="1" smtClean="0">
                            <a:latin typeface="Cambria Math"/>
                          </a:rPr>
                          <m:t>𝑛</m:t>
                        </m:r>
                      </m:sup>
                    </m:sSup>
                  </m:oMath>
                </a14:m>
                <a:r>
                  <a:rPr lang="en-US" dirty="0" smtClean="0"/>
                  <a:t>-to-</a:t>
                </a:r>
                <a14:m>
                  <m:oMath xmlns:m="http://schemas.openxmlformats.org/officeDocument/2006/math">
                    <m:r>
                      <a:rPr lang="en-US" b="0" i="1" dirty="0" smtClean="0">
                        <a:latin typeface="Cambria Math"/>
                      </a:rPr>
                      <m:t>𝑛</m:t>
                    </m:r>
                  </m:oMath>
                </a14:m>
                <a:r>
                  <a:rPr lang="en-US" dirty="0" smtClean="0"/>
                  <a:t>-line encoder in which an assertive logic value on one of its </a:t>
                </a:r>
                <a14:m>
                  <m:oMath xmlns:m="http://schemas.openxmlformats.org/officeDocument/2006/math">
                    <m:sSup>
                      <m:sSupPr>
                        <m:ctrlPr>
                          <a:rPr lang="en-US" b="0" i="1" smtClean="0">
                            <a:latin typeface="Cambria Math"/>
                          </a:rPr>
                        </m:ctrlPr>
                      </m:sSupPr>
                      <m:e>
                        <m:r>
                          <a:rPr lang="en-US" b="0" i="1" smtClean="0">
                            <a:latin typeface="Cambria Math"/>
                          </a:rPr>
                          <m:t>2</m:t>
                        </m:r>
                      </m:e>
                      <m:sup>
                        <m:r>
                          <a:rPr lang="en-US" b="0" i="1" smtClean="0">
                            <a:latin typeface="Cambria Math"/>
                          </a:rPr>
                          <m:t>𝑛</m:t>
                        </m:r>
                      </m:sup>
                    </m:sSup>
                  </m:oMath>
                </a14:m>
                <a:r>
                  <a:rPr lang="en-US" dirty="0" smtClean="0"/>
                  <a:t>-input lines causes the corresponding </a:t>
                </a:r>
                <a:r>
                  <a:rPr lang="en-US" dirty="0"/>
                  <a:t>b</a:t>
                </a:r>
                <a:r>
                  <a:rPr lang="en-US" dirty="0" smtClean="0"/>
                  <a:t>inary </a:t>
                </a:r>
                <a:r>
                  <a:rPr lang="en-US" dirty="0" smtClean="0"/>
                  <a:t>code to appear at the output lines</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371600"/>
                <a:ext cx="8229600" cy="4525963"/>
              </a:xfrm>
              <a:blipFill rotWithShape="1">
                <a:blip r:embed="rId2"/>
                <a:stretch>
                  <a:fillRect l="-1630" t="-1752" r="-519"/>
                </a:stretch>
              </a:blipFill>
            </p:spPr>
            <p:txBody>
              <a:bodyPr/>
              <a:lstStyle/>
              <a:p>
                <a:r>
                  <a:rPr lang="en-US">
                    <a:noFill/>
                  </a:rPr>
                  <a:t> </a:t>
                </a:r>
              </a:p>
            </p:txBody>
          </p:sp>
        </mc:Fallback>
      </mc:AlternateContent>
    </p:spTree>
    <p:extLst>
      <p:ext uri="{BB962C8B-B14F-4D97-AF65-F5344CB8AC3E}">
        <p14:creationId xmlns:p14="http://schemas.microsoft.com/office/powerpoint/2010/main" val="373891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Encoders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219200"/>
                <a:ext cx="8229600" cy="4525963"/>
              </a:xfrm>
            </p:spPr>
            <p:txBody>
              <a:bodyPr>
                <a:normAutofit/>
              </a:bodyPr>
              <a:lstStyle/>
              <a:p>
                <a:r>
                  <a:rPr lang="en-US" sz="2000" dirty="0" smtClean="0"/>
                  <a:t>Equations for 8-to-3-line encoder:</a:t>
                </a:r>
              </a:p>
              <a:p>
                <a:pPr marL="457200" lvl="1" indent="0">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a:rPr>
                            <m:t>𝑧</m:t>
                          </m:r>
                        </m:e>
                        <m:sub>
                          <m:r>
                            <a:rPr lang="en-US" sz="2000" b="0" i="1" smtClean="0">
                              <a:latin typeface="Cambria Math"/>
                            </a:rPr>
                            <m:t>0</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3</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5</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7</m:t>
                          </m:r>
                        </m:sub>
                      </m:sSub>
                    </m:oMath>
                  </m:oMathPara>
                </a14:m>
                <a:endParaRPr lang="en-US" sz="2000" b="0" dirty="0" smtClean="0"/>
              </a:p>
              <a:p>
                <a:pPr marL="457200" lvl="1" indent="0">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a:rPr>
                            <m:t>𝑧</m:t>
                          </m:r>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2</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3</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6</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7</m:t>
                          </m:r>
                        </m:sub>
                      </m:sSub>
                    </m:oMath>
                  </m:oMathPara>
                </a14:m>
                <a:endParaRPr lang="en-US" sz="2000" b="0" dirty="0" smtClean="0"/>
              </a:p>
              <a:p>
                <a:pPr marL="457200" lvl="1" indent="0">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a:rPr>
                            <m:t>𝑧</m:t>
                          </m:r>
                        </m:e>
                        <m:sub>
                          <m:r>
                            <a:rPr lang="en-US" sz="2000" b="0" i="1" smtClean="0">
                              <a:latin typeface="Cambria Math"/>
                            </a:rPr>
                            <m:t>2</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4</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5</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6</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7</m:t>
                          </m:r>
                        </m:sub>
                      </m:sSub>
                    </m:oMath>
                  </m:oMathPara>
                </a14:m>
                <a:endParaRPr lang="en-US" sz="2000" dirty="0" smtClean="0"/>
              </a:p>
              <a:p>
                <a:r>
                  <a:rPr lang="en-US" sz="2000" dirty="0" smtClean="0"/>
                  <a:t>In general, the Boolean expression for the output </a:t>
                </a:r>
                <a14:m>
                  <m:oMath xmlns:m="http://schemas.openxmlformats.org/officeDocument/2006/math">
                    <m:sSub>
                      <m:sSubPr>
                        <m:ctrlPr>
                          <a:rPr lang="en-US" sz="2000" b="0" i="1" smtClean="0">
                            <a:latin typeface="Cambria Math"/>
                          </a:rPr>
                        </m:ctrlPr>
                      </m:sSubPr>
                      <m:e>
                        <m:r>
                          <a:rPr lang="en-US" sz="2000" b="0" i="1" smtClean="0">
                            <a:latin typeface="Cambria Math"/>
                          </a:rPr>
                          <m:t>𝑧</m:t>
                        </m:r>
                      </m:e>
                      <m:sub>
                        <m:r>
                          <a:rPr lang="en-US" sz="2000" b="0" i="1" smtClean="0">
                            <a:latin typeface="Cambria Math"/>
                          </a:rPr>
                          <m:t>𝑖</m:t>
                        </m:r>
                      </m:sub>
                    </m:sSub>
                  </m:oMath>
                </a14:m>
                <a:r>
                  <a:rPr lang="en-US" sz="2000" dirty="0" smtClean="0"/>
                  <a:t> is the sum of each input </a:t>
                </a:r>
                <a14:m>
                  <m:oMath xmlns:m="http://schemas.openxmlformats.org/officeDocument/2006/math">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𝑗</m:t>
                        </m:r>
                      </m:sub>
                    </m:sSub>
                  </m:oMath>
                </a14:m>
                <a:r>
                  <a:rPr lang="en-US" sz="2000" dirty="0" smtClean="0"/>
                  <a:t> in which the binary representation of </a:t>
                </a:r>
                <a14:m>
                  <m:oMath xmlns:m="http://schemas.openxmlformats.org/officeDocument/2006/math">
                    <m:r>
                      <a:rPr lang="en-US" sz="2000" b="0" i="1" smtClean="0">
                        <a:latin typeface="Cambria Math"/>
                      </a:rPr>
                      <m:t>𝑗</m:t>
                    </m:r>
                  </m:oMath>
                </a14:m>
                <a:r>
                  <a:rPr lang="en-US" sz="2000" dirty="0" smtClean="0"/>
                  <a:t> has a 1 in the </a:t>
                </a:r>
                <a14:m>
                  <m:oMath xmlns:m="http://schemas.openxmlformats.org/officeDocument/2006/math">
                    <m:sSup>
                      <m:sSupPr>
                        <m:ctrlPr>
                          <a:rPr lang="en-US" sz="2000" b="0" i="1" smtClean="0">
                            <a:latin typeface="Cambria Math"/>
                          </a:rPr>
                        </m:ctrlPr>
                      </m:sSupPr>
                      <m:e>
                        <m:r>
                          <a:rPr lang="en-US" sz="2000" b="0" i="1" smtClean="0">
                            <a:latin typeface="Cambria Math"/>
                          </a:rPr>
                          <m:t>2</m:t>
                        </m:r>
                      </m:e>
                      <m:sup>
                        <m:r>
                          <a:rPr lang="en-US" sz="2000" b="0" i="1" smtClean="0">
                            <a:latin typeface="Cambria Math"/>
                          </a:rPr>
                          <m:t>𝑖</m:t>
                        </m:r>
                      </m:sup>
                    </m:sSup>
                  </m:oMath>
                </a14:m>
                <a:r>
                  <a:rPr lang="en-US" sz="2000" dirty="0" smtClean="0"/>
                  <a:t>-bit position.</a:t>
                </a: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219200"/>
                <a:ext cx="8229600" cy="4525963"/>
              </a:xfrm>
              <a:blipFill rotWithShape="1">
                <a:blip r:embed="rId2"/>
                <a:stretch>
                  <a:fillRect l="-593" t="-674"/>
                </a:stretch>
              </a:blipFill>
            </p:spPr>
            <p:txBody>
              <a:bodyPr/>
              <a:lstStyle/>
              <a:p>
                <a:r>
                  <a:rPr lang="en-US">
                    <a:noFill/>
                  </a:rPr>
                  <a:t> </a:t>
                </a:r>
              </a:p>
            </p:txBody>
          </p:sp>
        </mc:Fallback>
      </mc:AlternateContent>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19150" y="3524250"/>
            <a:ext cx="30861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267325" y="3181350"/>
            <a:ext cx="3057525"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256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Last time:</a:t>
            </a:r>
          </a:p>
          <a:p>
            <a:pPr lvl="1"/>
            <a:r>
              <a:rPr lang="en-US" dirty="0"/>
              <a:t>Binary Adders and </a:t>
            </a:r>
            <a:r>
              <a:rPr lang="en-US" dirty="0" err="1"/>
              <a:t>Subtracters</a:t>
            </a:r>
            <a:r>
              <a:rPr lang="en-US" dirty="0"/>
              <a:t> (5.1, 5.1.1)</a:t>
            </a:r>
          </a:p>
          <a:p>
            <a:pPr lvl="1"/>
            <a:r>
              <a:rPr lang="en-US" dirty="0"/>
              <a:t>Carry </a:t>
            </a:r>
            <a:r>
              <a:rPr lang="en-US" dirty="0" err="1"/>
              <a:t>Lookahead</a:t>
            </a:r>
            <a:r>
              <a:rPr lang="en-US" dirty="0"/>
              <a:t> Adders (5.1.2, 5.1.3</a:t>
            </a:r>
            <a:r>
              <a:rPr lang="en-US" dirty="0" smtClean="0"/>
              <a:t>)</a:t>
            </a:r>
          </a:p>
          <a:p>
            <a:pPr lvl="1"/>
            <a:endParaRPr lang="en-US" dirty="0"/>
          </a:p>
          <a:p>
            <a:r>
              <a:rPr lang="en-US" dirty="0" smtClean="0"/>
              <a:t>This time:</a:t>
            </a:r>
          </a:p>
          <a:p>
            <a:pPr lvl="1"/>
            <a:r>
              <a:rPr lang="en-US" dirty="0"/>
              <a:t>Decimal Adders (5.2)</a:t>
            </a:r>
          </a:p>
          <a:p>
            <a:pPr lvl="1"/>
            <a:r>
              <a:rPr lang="en-US" dirty="0"/>
              <a:t>Comparators (5.3)</a:t>
            </a:r>
          </a:p>
          <a:p>
            <a:pPr lvl="1"/>
            <a:r>
              <a:rPr lang="en-US" dirty="0" smtClean="0"/>
              <a:t>Decoders (5.4)</a:t>
            </a:r>
          </a:p>
          <a:p>
            <a:pPr lvl="1"/>
            <a:r>
              <a:rPr lang="en-US" dirty="0" smtClean="0"/>
              <a:t>Encoders (5.5)</a:t>
            </a:r>
          </a:p>
          <a:p>
            <a:pPr lvl="1"/>
            <a:r>
              <a:rPr lang="en-US" dirty="0" smtClean="0"/>
              <a:t>Multiplexers (5.6)</a:t>
            </a:r>
            <a:endParaRPr lang="en-US" dirty="0"/>
          </a:p>
        </p:txBody>
      </p:sp>
    </p:spTree>
    <p:extLst>
      <p:ext uri="{BB962C8B-B14F-4D97-AF65-F5344CB8AC3E}">
        <p14:creationId xmlns:p14="http://schemas.microsoft.com/office/powerpoint/2010/main" val="40496446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Priority Encoder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The assumption that at most a single input to the encoder is asserted at any time is significant in its operation.</a:t>
                </a:r>
              </a:p>
              <a:p>
                <a:pPr lvl="1"/>
                <a:r>
                  <a:rPr lang="en-US" dirty="0" smtClean="0"/>
                  <a:t>Example: Both </a:t>
                </a:r>
                <a14:m>
                  <m:oMath xmlns:m="http://schemas.openxmlformats.org/officeDocument/2006/math">
                    <m:sSub>
                      <m:sSubPr>
                        <m:ctrlPr>
                          <a:rPr lang="en-US" b="0" i="1" smtClean="0">
                            <a:latin typeface="Cambria Math"/>
                          </a:rPr>
                        </m:ctrlPr>
                      </m:sSubPr>
                      <m:e>
                        <m:r>
                          <a:rPr lang="en-US" b="0" i="1" smtClean="0">
                            <a:latin typeface="Cambria Math"/>
                          </a:rPr>
                          <m:t>𝑥</m:t>
                        </m:r>
                      </m:e>
                      <m:sub>
                        <m:r>
                          <a:rPr lang="en-US" b="0" i="1" smtClean="0">
                            <a:latin typeface="Cambria Math"/>
                          </a:rPr>
                          <m:t>3</m:t>
                        </m:r>
                      </m:sub>
                    </m:sSub>
                    <m:r>
                      <a:rPr lang="en-US" b="0" i="1" smtClean="0">
                        <a:latin typeface="Cambria Math"/>
                      </a:rPr>
                      <m:t> (11)</m:t>
                    </m:r>
                  </m:oMath>
                </a14:m>
                <a:r>
                  <a:rPr lang="en-US" dirty="0" smtClean="0"/>
                  <a:t> and </a:t>
                </a:r>
                <a14:m>
                  <m:oMath xmlns:m="http://schemas.openxmlformats.org/officeDocument/2006/math">
                    <m:sSub>
                      <m:sSubPr>
                        <m:ctrlPr>
                          <a:rPr lang="en-US" b="0" i="1" smtClean="0">
                            <a:latin typeface="Cambria Math"/>
                          </a:rPr>
                        </m:ctrlPr>
                      </m:sSubPr>
                      <m:e>
                        <m:r>
                          <a:rPr lang="en-US" b="0" i="1" smtClean="0">
                            <a:latin typeface="Cambria Math"/>
                          </a:rPr>
                          <m:t>𝑥</m:t>
                        </m:r>
                      </m:e>
                      <m:sub>
                        <m:r>
                          <a:rPr lang="en-US" b="0" i="1" smtClean="0">
                            <a:latin typeface="Cambria Math"/>
                          </a:rPr>
                          <m:t>5</m:t>
                        </m:r>
                      </m:sub>
                    </m:sSub>
                    <m:r>
                      <a:rPr lang="en-US" b="0" i="1" smtClean="0">
                        <a:latin typeface="Cambria Math"/>
                      </a:rPr>
                      <m:t> (101)</m:t>
                    </m:r>
                  </m:oMath>
                </a14:m>
                <a:r>
                  <a:rPr lang="en-US" dirty="0" smtClean="0"/>
                  <a:t> are asserted.  What is the output?</a:t>
                </a:r>
              </a:p>
              <a:p>
                <a:pPr lvl="1"/>
                <a14:m>
                  <m:oMath xmlns:m="http://schemas.openxmlformats.org/officeDocument/2006/math">
                    <m:r>
                      <a:rPr lang="en-US" b="0" i="1" smtClean="0">
                        <a:latin typeface="Cambria Math"/>
                      </a:rPr>
                      <m:t>111 </m:t>
                    </m:r>
                    <m:d>
                      <m:dPr>
                        <m:ctrlPr>
                          <a:rPr lang="en-US" b="0" i="1" smtClean="0">
                            <a:latin typeface="Cambria Math"/>
                          </a:rPr>
                        </m:ctrlPr>
                      </m:dPr>
                      <m:e>
                        <m:sSub>
                          <m:sSubPr>
                            <m:ctrlPr>
                              <a:rPr lang="en-US" b="0" i="1" smtClean="0">
                                <a:latin typeface="Cambria Math"/>
                              </a:rPr>
                            </m:ctrlPr>
                          </m:sSubPr>
                          <m:e>
                            <m:r>
                              <a:rPr lang="en-US" b="0" i="1" smtClean="0">
                                <a:latin typeface="Cambria Math"/>
                              </a:rPr>
                              <m:t>𝑥</m:t>
                            </m:r>
                          </m:e>
                          <m:sub>
                            <m:r>
                              <a:rPr lang="en-US" b="0" i="1" smtClean="0">
                                <a:latin typeface="Cambria Math"/>
                              </a:rPr>
                              <m:t>7</m:t>
                            </m:r>
                          </m:sub>
                        </m:sSub>
                      </m:e>
                    </m:d>
                  </m:oMath>
                </a14:m>
                <a:endParaRPr lang="en-US" b="0" dirty="0" smtClean="0"/>
              </a:p>
              <a:p>
                <a:r>
                  <a:rPr lang="en-US" dirty="0" smtClean="0"/>
                  <a:t>Priority Encoder:</a:t>
                </a:r>
              </a:p>
              <a:p>
                <a:pPr lvl="1"/>
                <a:r>
                  <a:rPr lang="en-US" dirty="0" smtClean="0"/>
                  <a:t>A priority scheme is assigned to the input lines so that whenever more than one input line is asserted at any time, the output is determined by the input line having the highest priority.</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3504" r="-1630"/>
                </a:stretch>
              </a:blipFill>
            </p:spPr>
            <p:txBody>
              <a:bodyPr/>
              <a:lstStyle/>
              <a:p>
                <a:r>
                  <a:rPr lang="en-US">
                    <a:noFill/>
                  </a:rPr>
                  <a:t> </a:t>
                </a:r>
              </a:p>
            </p:txBody>
          </p:sp>
        </mc:Fallback>
      </mc:AlternateContent>
    </p:spTree>
    <p:extLst>
      <p:ext uri="{BB962C8B-B14F-4D97-AF65-F5344CB8AC3E}">
        <p14:creationId xmlns:p14="http://schemas.microsoft.com/office/powerpoint/2010/main" val="385618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Priority Encoder</a:t>
            </a:r>
            <a:endParaRPr 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47473" y="-657726"/>
            <a:ext cx="3505200" cy="7563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4" name="TextBox 3"/>
              <p:cNvSpPr txBox="1"/>
              <p:nvPr/>
            </p:nvSpPr>
            <p:spPr>
              <a:xfrm>
                <a:off x="990600" y="5105400"/>
                <a:ext cx="7239000" cy="1499641"/>
              </a:xfrm>
              <a:prstGeom prst="rect">
                <a:avLst/>
              </a:prstGeom>
              <a:noFill/>
            </p:spPr>
            <p:txBody>
              <a:bodyPr wrap="square" rtlCol="0">
                <a:spAutoFit/>
              </a:bodyPr>
              <a:lstStyle/>
              <a:p>
                <a:r>
                  <a:rPr lang="en-US" dirty="0" smtClean="0"/>
                  <a:t>The output is determined by the asserted input having the highest index.</a:t>
                </a:r>
              </a:p>
              <a:p>
                <a14:m>
                  <m:oMath xmlns:m="http://schemas.openxmlformats.org/officeDocument/2006/math">
                    <m:sSub>
                      <m:sSubPr>
                        <m:ctrlPr>
                          <a:rPr lang="en-US" b="0" i="1" smtClean="0">
                            <a:latin typeface="Cambria Math"/>
                          </a:rPr>
                        </m:ctrlPr>
                      </m:sSubPr>
                      <m:e>
                        <m:r>
                          <a:rPr lang="en-US" b="0" i="1" smtClean="0">
                            <a:latin typeface="Cambria Math"/>
                          </a:rPr>
                          <m:t>𝑥</m:t>
                        </m:r>
                      </m:e>
                      <m:sub>
                        <m:r>
                          <a:rPr lang="en-US" b="0" i="1" smtClean="0">
                            <a:latin typeface="Cambria Math"/>
                          </a:rPr>
                          <m:t>𝑖</m:t>
                        </m:r>
                      </m:sub>
                    </m:sSub>
                  </m:oMath>
                </a14:m>
                <a:r>
                  <a:rPr lang="en-US" dirty="0" smtClean="0"/>
                  <a:t> has higher priority than </a:t>
                </a:r>
                <a14:m>
                  <m:oMath xmlns:m="http://schemas.openxmlformats.org/officeDocument/2006/math">
                    <m:sSub>
                      <m:sSubPr>
                        <m:ctrlPr>
                          <a:rPr lang="en-US" b="0" i="1" smtClean="0">
                            <a:latin typeface="Cambria Math"/>
                          </a:rPr>
                        </m:ctrlPr>
                      </m:sSubPr>
                      <m:e>
                        <m:r>
                          <a:rPr lang="en-US" b="0" i="1" smtClean="0">
                            <a:latin typeface="Cambria Math"/>
                          </a:rPr>
                          <m:t>𝑥</m:t>
                        </m:r>
                      </m:e>
                      <m:sub>
                        <m:r>
                          <a:rPr lang="en-US" b="0" i="1" smtClean="0">
                            <a:latin typeface="Cambria Math"/>
                          </a:rPr>
                          <m:t>𝑗</m:t>
                        </m:r>
                      </m:sub>
                    </m:sSub>
                  </m:oMath>
                </a14:m>
                <a:r>
                  <a:rPr lang="en-US" dirty="0" smtClean="0"/>
                  <a:t> if </a:t>
                </a:r>
                <a14:m>
                  <m:oMath xmlns:m="http://schemas.openxmlformats.org/officeDocument/2006/math">
                    <m:r>
                      <a:rPr lang="en-US" b="0" i="1" smtClean="0">
                        <a:latin typeface="Cambria Math"/>
                      </a:rPr>
                      <m:t>𝑖</m:t>
                    </m:r>
                    <m:r>
                      <a:rPr lang="en-US" b="0" i="1" smtClean="0">
                        <a:latin typeface="Cambria Math"/>
                      </a:rPr>
                      <m:t>&gt;</m:t>
                    </m:r>
                    <m:r>
                      <a:rPr lang="en-US" b="0" i="1" smtClean="0">
                        <a:latin typeface="Cambria Math"/>
                      </a:rPr>
                      <m:t>𝑗</m:t>
                    </m:r>
                    <m:r>
                      <a:rPr lang="en-US" b="0" i="1" smtClean="0">
                        <a:latin typeface="Cambria Math"/>
                      </a:rPr>
                      <m:t>.</m:t>
                    </m:r>
                  </m:oMath>
                </a14:m>
                <a:endParaRPr lang="en-US" dirty="0" smtClean="0"/>
              </a:p>
              <a:p>
                <a:r>
                  <a:rPr lang="en-US" dirty="0" smtClean="0"/>
                  <a:t>“Valid” indicates that at least one input line is asserted.</a:t>
                </a:r>
              </a:p>
              <a:p>
                <a:r>
                  <a:rPr lang="en-US" dirty="0" smtClean="0"/>
                  <a:t>This distinguishes the situation that no input line is asserted from when the </a:t>
                </a:r>
                <a14:m>
                  <m:oMath xmlns:m="http://schemas.openxmlformats.org/officeDocument/2006/math">
                    <m:sSub>
                      <m:sSubPr>
                        <m:ctrlPr>
                          <a:rPr lang="en-US" b="0" i="1" smtClean="0">
                            <a:latin typeface="Cambria Math"/>
                          </a:rPr>
                        </m:ctrlPr>
                      </m:sSubPr>
                      <m:e>
                        <m:r>
                          <a:rPr lang="en-US" b="0" i="1" smtClean="0">
                            <a:latin typeface="Cambria Math"/>
                          </a:rPr>
                          <m:t>𝑥</m:t>
                        </m:r>
                      </m:e>
                      <m:sub>
                        <m:r>
                          <a:rPr lang="en-US" b="0" i="1" smtClean="0">
                            <a:latin typeface="Cambria Math"/>
                          </a:rPr>
                          <m:t>0</m:t>
                        </m:r>
                      </m:sub>
                    </m:sSub>
                  </m:oMath>
                </a14:m>
                <a:r>
                  <a:rPr lang="en-US" dirty="0" smtClean="0"/>
                  <a:t> input line is asserted, since in both cases </a:t>
                </a:r>
                <a14:m>
                  <m:oMath xmlns:m="http://schemas.openxmlformats.org/officeDocument/2006/math">
                    <m:sSub>
                      <m:sSubPr>
                        <m:ctrlPr>
                          <a:rPr lang="en-US" b="0" i="1" smtClean="0">
                            <a:latin typeface="Cambria Math"/>
                          </a:rPr>
                        </m:ctrlPr>
                      </m:sSubPr>
                      <m:e>
                        <m:r>
                          <a:rPr lang="en-US" b="0" i="1" smtClean="0">
                            <a:latin typeface="Cambria Math"/>
                          </a:rPr>
                          <m:t>𝑧</m:t>
                        </m:r>
                      </m:e>
                      <m:sub>
                        <m:r>
                          <a:rPr lang="en-US" b="0" i="1" smtClean="0">
                            <a:latin typeface="Cambria Math"/>
                          </a:rPr>
                          <m:t>2</m:t>
                        </m:r>
                      </m:sub>
                    </m:sSub>
                    <m:sSub>
                      <m:sSubPr>
                        <m:ctrlPr>
                          <a:rPr lang="en-US" b="0" i="1" smtClean="0">
                            <a:latin typeface="Cambria Math"/>
                          </a:rPr>
                        </m:ctrlPr>
                      </m:sSubPr>
                      <m:e>
                        <m:r>
                          <a:rPr lang="en-US" b="0" i="1" smtClean="0">
                            <a:latin typeface="Cambria Math"/>
                          </a:rPr>
                          <m:t>𝑧</m:t>
                        </m:r>
                      </m:e>
                      <m:sub>
                        <m:r>
                          <a:rPr lang="en-US" b="0" i="1" smtClean="0">
                            <a:latin typeface="Cambria Math"/>
                          </a:rPr>
                          <m:t>1</m:t>
                        </m:r>
                      </m:sub>
                    </m:sSub>
                    <m:sSub>
                      <m:sSubPr>
                        <m:ctrlPr>
                          <a:rPr lang="en-US" b="0" i="1" smtClean="0">
                            <a:latin typeface="Cambria Math"/>
                          </a:rPr>
                        </m:ctrlPr>
                      </m:sSubPr>
                      <m:e>
                        <m:r>
                          <a:rPr lang="en-US" b="0" i="1" smtClean="0">
                            <a:latin typeface="Cambria Math"/>
                          </a:rPr>
                          <m:t>𝑧</m:t>
                        </m:r>
                      </m:e>
                      <m:sub>
                        <m:r>
                          <a:rPr lang="en-US" b="0" i="1" smtClean="0">
                            <a:latin typeface="Cambria Math"/>
                          </a:rPr>
                          <m:t>0</m:t>
                        </m:r>
                      </m:sub>
                    </m:sSub>
                    <m:r>
                      <a:rPr lang="en-US" b="0" i="0" smtClean="0">
                        <a:latin typeface="Cambria Math"/>
                      </a:rPr>
                      <m:t>=000.</m:t>
                    </m:r>
                  </m:oMath>
                </a14:m>
                <a:endParaRPr lang="en-US" dirty="0"/>
              </a:p>
            </p:txBody>
          </p:sp>
        </mc:Choice>
        <mc:Fallback>
          <p:sp>
            <p:nvSpPr>
              <p:cNvPr id="4" name="TextBox 3"/>
              <p:cNvSpPr txBox="1">
                <a:spLocks noRot="1" noChangeAspect="1" noMove="1" noResize="1" noEditPoints="1" noAdjustHandles="1" noChangeArrowheads="1" noChangeShapeType="1" noTextEdit="1"/>
              </p:cNvSpPr>
              <p:nvPr/>
            </p:nvSpPr>
            <p:spPr>
              <a:xfrm>
                <a:off x="990600" y="5105400"/>
                <a:ext cx="7239000" cy="1499641"/>
              </a:xfrm>
              <a:prstGeom prst="rect">
                <a:avLst/>
              </a:prstGeom>
              <a:blipFill rotWithShape="1">
                <a:blip r:embed="rId3"/>
                <a:stretch>
                  <a:fillRect l="-758" t="-2033" r="-590" b="-5285"/>
                </a:stretch>
              </a:blipFill>
            </p:spPr>
            <p:txBody>
              <a:bodyPr/>
              <a:lstStyle/>
              <a:p>
                <a:r>
                  <a:rPr lang="en-US">
                    <a:noFill/>
                  </a:rPr>
                  <a:t> </a:t>
                </a:r>
              </a:p>
            </p:txBody>
          </p:sp>
        </mc:Fallback>
      </mc:AlternateContent>
    </p:spTree>
    <p:extLst>
      <p:ext uri="{BB962C8B-B14F-4D97-AF65-F5344CB8AC3E}">
        <p14:creationId xmlns:p14="http://schemas.microsoft.com/office/powerpoint/2010/main" val="78298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88218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Decimal Adders</a:t>
            </a:r>
            <a:endParaRPr lang="en-US" dirty="0"/>
          </a:p>
        </p:txBody>
      </p:sp>
      <p:sp>
        <p:nvSpPr>
          <p:cNvPr id="3" name="Content Placeholder 2"/>
          <p:cNvSpPr>
            <a:spLocks noGrp="1"/>
          </p:cNvSpPr>
          <p:nvPr>
            <p:ph idx="1"/>
          </p:nvPr>
        </p:nvSpPr>
        <p:spPr>
          <a:xfrm>
            <a:off x="457200" y="1371600"/>
            <a:ext cx="8229600" cy="4525963"/>
          </a:xfrm>
        </p:spPr>
        <p:txBody>
          <a:bodyPr/>
          <a:lstStyle/>
          <a:p>
            <a:pPr marL="0" indent="0">
              <a:buNone/>
            </a:pPr>
            <a:r>
              <a:rPr lang="en-US" dirty="0" smtClean="0"/>
              <a:t>8421 weighted coding scheme or BCD Code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69519987"/>
              </p:ext>
            </p:extLst>
          </p:nvPr>
        </p:nvGraphicFramePr>
        <p:xfrm>
          <a:off x="1447800" y="2057400"/>
          <a:ext cx="2192973" cy="4079240"/>
        </p:xfrm>
        <a:graphic>
          <a:graphicData uri="http://schemas.openxmlformats.org/drawingml/2006/table">
            <a:tbl>
              <a:tblPr firstRow="1" bandRow="1">
                <a:tableStyleId>{5C22544A-7EE6-4342-B048-85BDC9FD1C3A}</a:tableStyleId>
              </a:tblPr>
              <a:tblGrid>
                <a:gridCol w="1494155"/>
                <a:gridCol w="698818"/>
              </a:tblGrid>
              <a:tr h="370840">
                <a:tc>
                  <a:txBody>
                    <a:bodyPr/>
                    <a:lstStyle/>
                    <a:p>
                      <a:pPr algn="ctr"/>
                      <a:r>
                        <a:rPr lang="en-US" dirty="0" smtClean="0"/>
                        <a:t>Decimal Digit</a:t>
                      </a:r>
                      <a:endParaRPr lang="en-US" dirty="0"/>
                    </a:p>
                  </a:txBody>
                  <a:tcPr/>
                </a:tc>
                <a:tc>
                  <a:txBody>
                    <a:bodyPr/>
                    <a:lstStyle/>
                    <a:p>
                      <a:pPr algn="ctr"/>
                      <a:r>
                        <a:rPr lang="en-US" dirty="0" smtClean="0"/>
                        <a:t>BCD</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0000</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0001</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0010</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0011</a:t>
                      </a:r>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0100</a:t>
                      </a:r>
                      <a:endParaRPr lang="en-US" dirty="0"/>
                    </a:p>
                  </a:txBody>
                  <a:tcPr/>
                </a:tc>
              </a:tr>
              <a:tr h="370840">
                <a:tc>
                  <a:txBody>
                    <a:bodyPr/>
                    <a:lstStyle/>
                    <a:p>
                      <a:pPr algn="ctr"/>
                      <a:r>
                        <a:rPr lang="en-US" dirty="0" smtClean="0"/>
                        <a:t>5</a:t>
                      </a:r>
                      <a:endParaRPr lang="en-US" dirty="0"/>
                    </a:p>
                  </a:txBody>
                  <a:tcPr/>
                </a:tc>
                <a:tc>
                  <a:txBody>
                    <a:bodyPr/>
                    <a:lstStyle/>
                    <a:p>
                      <a:pPr algn="ctr"/>
                      <a:r>
                        <a:rPr lang="en-US" dirty="0" smtClean="0"/>
                        <a:t>0101</a:t>
                      </a:r>
                      <a:endParaRPr lang="en-US" dirty="0"/>
                    </a:p>
                  </a:txBody>
                  <a:tcPr/>
                </a:tc>
              </a:tr>
              <a:tr h="370840">
                <a:tc>
                  <a:txBody>
                    <a:bodyPr/>
                    <a:lstStyle/>
                    <a:p>
                      <a:pPr algn="ctr"/>
                      <a:r>
                        <a:rPr lang="en-US" dirty="0" smtClean="0"/>
                        <a:t>6</a:t>
                      </a:r>
                      <a:endParaRPr lang="en-US" dirty="0"/>
                    </a:p>
                  </a:txBody>
                  <a:tcPr/>
                </a:tc>
                <a:tc>
                  <a:txBody>
                    <a:bodyPr/>
                    <a:lstStyle/>
                    <a:p>
                      <a:pPr algn="ctr"/>
                      <a:r>
                        <a:rPr lang="en-US" dirty="0" smtClean="0"/>
                        <a:t>0110</a:t>
                      </a:r>
                      <a:endParaRPr lang="en-US" dirty="0"/>
                    </a:p>
                  </a:txBody>
                  <a:tcPr/>
                </a:tc>
              </a:tr>
              <a:tr h="370840">
                <a:tc>
                  <a:txBody>
                    <a:bodyPr/>
                    <a:lstStyle/>
                    <a:p>
                      <a:pPr algn="ctr"/>
                      <a:r>
                        <a:rPr lang="en-US" dirty="0" smtClean="0"/>
                        <a:t>7</a:t>
                      </a:r>
                      <a:endParaRPr lang="en-US" dirty="0"/>
                    </a:p>
                  </a:txBody>
                  <a:tcPr/>
                </a:tc>
                <a:tc>
                  <a:txBody>
                    <a:bodyPr/>
                    <a:lstStyle/>
                    <a:p>
                      <a:pPr algn="ctr"/>
                      <a:r>
                        <a:rPr lang="en-US" dirty="0" smtClean="0"/>
                        <a:t>0111</a:t>
                      </a:r>
                      <a:endParaRPr lang="en-US" dirty="0"/>
                    </a:p>
                  </a:txBody>
                  <a:tcPr/>
                </a:tc>
              </a:tr>
              <a:tr h="370840">
                <a:tc>
                  <a:txBody>
                    <a:bodyPr/>
                    <a:lstStyle/>
                    <a:p>
                      <a:pPr algn="ctr"/>
                      <a:r>
                        <a:rPr lang="en-US" dirty="0" smtClean="0"/>
                        <a:t>8</a:t>
                      </a:r>
                      <a:endParaRPr lang="en-US" dirty="0"/>
                    </a:p>
                  </a:txBody>
                  <a:tcPr/>
                </a:tc>
                <a:tc>
                  <a:txBody>
                    <a:bodyPr/>
                    <a:lstStyle/>
                    <a:p>
                      <a:pPr algn="ctr"/>
                      <a:r>
                        <a:rPr lang="en-US" dirty="0" smtClean="0"/>
                        <a:t>1000</a:t>
                      </a:r>
                      <a:endParaRPr lang="en-US" dirty="0"/>
                    </a:p>
                  </a:txBody>
                  <a:tcPr/>
                </a:tc>
              </a:tr>
              <a:tr h="370840">
                <a:tc>
                  <a:txBody>
                    <a:bodyPr/>
                    <a:lstStyle/>
                    <a:p>
                      <a:pPr algn="ctr"/>
                      <a:r>
                        <a:rPr lang="en-US" dirty="0" smtClean="0"/>
                        <a:t>9</a:t>
                      </a:r>
                      <a:endParaRPr lang="en-US" dirty="0"/>
                    </a:p>
                  </a:txBody>
                  <a:tcPr/>
                </a:tc>
                <a:tc>
                  <a:txBody>
                    <a:bodyPr/>
                    <a:lstStyle/>
                    <a:p>
                      <a:pPr algn="ctr"/>
                      <a:r>
                        <a:rPr lang="en-US" dirty="0" smtClean="0"/>
                        <a:t>1001</a:t>
                      </a:r>
                      <a:endParaRPr lang="en-US" dirty="0"/>
                    </a:p>
                  </a:txBody>
                  <a:tcPr/>
                </a:tc>
              </a:tr>
            </a:tbl>
          </a:graphicData>
        </a:graphic>
      </p:graphicFrame>
      <p:sp>
        <p:nvSpPr>
          <p:cNvPr id="5" name="Rounded Rectangle 4"/>
          <p:cNvSpPr/>
          <p:nvPr/>
        </p:nvSpPr>
        <p:spPr>
          <a:xfrm>
            <a:off x="4724400" y="2438400"/>
            <a:ext cx="2971800" cy="2514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Forbidden codes:  1010, 1011, 1100, 1101, 1110, 1111</a:t>
            </a:r>
            <a:endParaRPr lang="en-US" dirty="0"/>
          </a:p>
        </p:txBody>
      </p:sp>
    </p:spTree>
    <p:extLst>
      <p:ext uri="{BB962C8B-B14F-4D97-AF65-F5344CB8AC3E}">
        <p14:creationId xmlns:p14="http://schemas.microsoft.com/office/powerpoint/2010/main" val="236331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Decimal Adder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Inputs:  </a:t>
                </a:r>
                <a14:m>
                  <m:oMath xmlns:m="http://schemas.openxmlformats.org/officeDocument/2006/math">
                    <m:sSub>
                      <m:sSubPr>
                        <m:ctrlPr>
                          <a:rPr lang="en-US" b="0" i="1" smtClean="0">
                            <a:latin typeface="Cambria Math"/>
                          </a:rPr>
                        </m:ctrlPr>
                      </m:sSubPr>
                      <m:e>
                        <m:r>
                          <a:rPr lang="en-US" b="0" i="1" smtClean="0">
                            <a:latin typeface="Cambria Math"/>
                          </a:rPr>
                          <m:t>𝐴</m:t>
                        </m:r>
                      </m:e>
                      <m:sub>
                        <m:r>
                          <a:rPr lang="en-US" b="0" i="1" smtClean="0">
                            <a:latin typeface="Cambria Math"/>
                          </a:rPr>
                          <m:t>3</m:t>
                        </m:r>
                      </m:sub>
                    </m:sSub>
                    <m:sSub>
                      <m:sSubPr>
                        <m:ctrlPr>
                          <a:rPr lang="en-US" b="0" i="1" smtClean="0">
                            <a:latin typeface="Cambria Math"/>
                          </a:rPr>
                        </m:ctrlPr>
                      </m:sSubPr>
                      <m:e>
                        <m:r>
                          <a:rPr lang="en-US" b="0" i="1" smtClean="0">
                            <a:latin typeface="Cambria Math"/>
                          </a:rPr>
                          <m:t>𝐴</m:t>
                        </m:r>
                      </m:e>
                      <m:sub>
                        <m:r>
                          <a:rPr lang="en-US" b="0" i="1" smtClean="0">
                            <a:latin typeface="Cambria Math"/>
                          </a:rPr>
                          <m:t>2</m:t>
                        </m:r>
                      </m:sub>
                    </m:sSub>
                    <m:sSub>
                      <m:sSubPr>
                        <m:ctrlPr>
                          <a:rPr lang="en-US" b="0" i="1" smtClean="0">
                            <a:latin typeface="Cambria Math"/>
                          </a:rPr>
                        </m:ctrlPr>
                      </m:sSubPr>
                      <m:e>
                        <m:r>
                          <a:rPr lang="en-US" b="0" i="1" smtClean="0">
                            <a:latin typeface="Cambria Math"/>
                          </a:rPr>
                          <m:t>𝐴</m:t>
                        </m:r>
                      </m:e>
                      <m:sub>
                        <m:r>
                          <a:rPr lang="en-US" b="0" i="1" smtClean="0">
                            <a:latin typeface="Cambria Math"/>
                          </a:rPr>
                          <m:t>1</m:t>
                        </m:r>
                      </m:sub>
                    </m:sSub>
                    <m:sSub>
                      <m:sSubPr>
                        <m:ctrlPr>
                          <a:rPr lang="en-US" b="0" i="1" smtClean="0">
                            <a:latin typeface="Cambria Math"/>
                          </a:rPr>
                        </m:ctrlPr>
                      </m:sSubPr>
                      <m:e>
                        <m:r>
                          <a:rPr lang="en-US" b="0" i="1" smtClean="0">
                            <a:latin typeface="Cambria Math"/>
                          </a:rPr>
                          <m:t>𝐴</m:t>
                        </m:r>
                      </m:e>
                      <m:sub>
                        <m:r>
                          <a:rPr lang="en-US" b="0" i="1" smtClean="0">
                            <a:latin typeface="Cambria Math"/>
                          </a:rPr>
                          <m:t>0</m:t>
                        </m:r>
                      </m:sub>
                    </m:sSub>
                    <m:r>
                      <a:rPr lang="en-US" b="0" i="1" smtClean="0">
                        <a:latin typeface="Cambria Math"/>
                      </a:rPr>
                      <m:t>,  </m:t>
                    </m:r>
                    <m:sSub>
                      <m:sSubPr>
                        <m:ctrlPr>
                          <a:rPr lang="en-US" b="0" i="1" smtClean="0">
                            <a:latin typeface="Cambria Math"/>
                          </a:rPr>
                        </m:ctrlPr>
                      </m:sSubPr>
                      <m:e>
                        <m:r>
                          <a:rPr lang="en-US" b="0" i="1" smtClean="0">
                            <a:latin typeface="Cambria Math"/>
                          </a:rPr>
                          <m:t>𝐵</m:t>
                        </m:r>
                      </m:e>
                      <m:sub>
                        <m:r>
                          <a:rPr lang="en-US" b="0" i="1" smtClean="0">
                            <a:latin typeface="Cambria Math"/>
                          </a:rPr>
                          <m:t>3</m:t>
                        </m:r>
                      </m:sub>
                    </m:sSub>
                    <m:sSub>
                      <m:sSubPr>
                        <m:ctrlPr>
                          <a:rPr lang="en-US" b="0" i="1" smtClean="0">
                            <a:latin typeface="Cambria Math"/>
                          </a:rPr>
                        </m:ctrlPr>
                      </m:sSubPr>
                      <m:e>
                        <m:r>
                          <a:rPr lang="en-US" b="0" i="1" smtClean="0">
                            <a:latin typeface="Cambria Math"/>
                          </a:rPr>
                          <m:t>𝐵</m:t>
                        </m:r>
                      </m:e>
                      <m:sub>
                        <m:r>
                          <a:rPr lang="en-US" b="0" i="1" smtClean="0">
                            <a:latin typeface="Cambria Math"/>
                          </a:rPr>
                          <m:t>2</m:t>
                        </m:r>
                      </m:sub>
                    </m:sSub>
                    <m:sSub>
                      <m:sSubPr>
                        <m:ctrlPr>
                          <a:rPr lang="en-US" b="0" i="1" smtClean="0">
                            <a:latin typeface="Cambria Math"/>
                          </a:rPr>
                        </m:ctrlPr>
                      </m:sSubPr>
                      <m:e>
                        <m:r>
                          <a:rPr lang="en-US" b="0" i="1" smtClean="0">
                            <a:latin typeface="Cambria Math"/>
                          </a:rPr>
                          <m:t>𝐵</m:t>
                        </m:r>
                      </m:e>
                      <m:sub>
                        <m:r>
                          <a:rPr lang="en-US" b="0" i="1" smtClean="0">
                            <a:latin typeface="Cambria Math"/>
                          </a:rPr>
                          <m:t>1</m:t>
                        </m:r>
                      </m:sub>
                    </m:sSub>
                    <m:sSub>
                      <m:sSubPr>
                        <m:ctrlPr>
                          <a:rPr lang="en-US" b="0" i="1" smtClean="0">
                            <a:latin typeface="Cambria Math"/>
                          </a:rPr>
                        </m:ctrlPr>
                      </m:sSubPr>
                      <m:e>
                        <m:r>
                          <a:rPr lang="en-US" b="0" i="1" smtClean="0">
                            <a:latin typeface="Cambria Math"/>
                          </a:rPr>
                          <m:t>𝐵</m:t>
                        </m:r>
                      </m:e>
                      <m:sub>
                        <m:r>
                          <a:rPr lang="en-US" b="0" i="1" smtClean="0">
                            <a:latin typeface="Cambria Math"/>
                          </a:rPr>
                          <m:t>0</m:t>
                        </m:r>
                      </m:sub>
                    </m:sSub>
                    <m:r>
                      <a:rPr lang="en-US" b="0" i="1" smtClean="0">
                        <a:latin typeface="Cambria Math"/>
                      </a:rPr>
                      <m:t>, </m:t>
                    </m:r>
                    <m:sSub>
                      <m:sSubPr>
                        <m:ctrlPr>
                          <a:rPr lang="en-US" b="0" i="1" smtClean="0">
                            <a:latin typeface="Cambria Math"/>
                          </a:rPr>
                        </m:ctrlPr>
                      </m:sSubPr>
                      <m:e>
                        <m:r>
                          <a:rPr lang="en-US" b="0" i="1" smtClean="0">
                            <a:latin typeface="Cambria Math"/>
                          </a:rPr>
                          <m:t>𝐶</m:t>
                        </m:r>
                      </m:e>
                      <m:sub>
                        <m:r>
                          <a:rPr lang="en-US" b="0" i="1" smtClean="0">
                            <a:latin typeface="Cambria Math"/>
                          </a:rPr>
                          <m:t>𝑖𝑛</m:t>
                        </m:r>
                      </m:sub>
                    </m:sSub>
                  </m:oMath>
                </a14:m>
                <a:r>
                  <a:rPr lang="en-US" dirty="0" smtClean="0"/>
                  <a:t> from previous decade.</a:t>
                </a:r>
              </a:p>
              <a:p>
                <a:r>
                  <a:rPr lang="en-US" dirty="0" smtClean="0"/>
                  <a:t>Output: </a:t>
                </a:r>
                <a14:m>
                  <m:oMath xmlns:m="http://schemas.openxmlformats.org/officeDocument/2006/math">
                    <m:sSub>
                      <m:sSubPr>
                        <m:ctrlPr>
                          <a:rPr lang="en-US" b="0" i="1" smtClean="0">
                            <a:latin typeface="Cambria Math"/>
                          </a:rPr>
                        </m:ctrlPr>
                      </m:sSubPr>
                      <m:e>
                        <m:r>
                          <a:rPr lang="en-US" b="0" i="1" smtClean="0">
                            <a:latin typeface="Cambria Math"/>
                          </a:rPr>
                          <m:t>𝐶</m:t>
                        </m:r>
                      </m:e>
                      <m:sub>
                        <m:r>
                          <a:rPr lang="en-US" b="0" i="1" smtClean="0">
                            <a:latin typeface="Cambria Math"/>
                          </a:rPr>
                          <m:t>𝑜𝑢𝑡</m:t>
                        </m:r>
                      </m:sub>
                    </m:sSub>
                  </m:oMath>
                </a14:m>
                <a:r>
                  <a:rPr lang="en-US" dirty="0" smtClean="0"/>
                  <a:t> (carry to next decade), </a:t>
                </a:r>
                <a14:m>
                  <m:oMath xmlns:m="http://schemas.openxmlformats.org/officeDocument/2006/math">
                    <m:sSub>
                      <m:sSubPr>
                        <m:ctrlPr>
                          <a:rPr lang="en-US" b="0" i="1" smtClean="0">
                            <a:latin typeface="Cambria Math"/>
                          </a:rPr>
                        </m:ctrlPr>
                      </m:sSubPr>
                      <m:e>
                        <m:r>
                          <a:rPr lang="en-US" b="0" i="1" smtClean="0">
                            <a:latin typeface="Cambria Math"/>
                          </a:rPr>
                          <m:t>𝑍</m:t>
                        </m:r>
                      </m:e>
                      <m:sub>
                        <m:r>
                          <a:rPr lang="en-US" b="0" i="1" smtClean="0">
                            <a:latin typeface="Cambria Math"/>
                          </a:rPr>
                          <m:t>3</m:t>
                        </m:r>
                      </m:sub>
                    </m:sSub>
                    <m:sSub>
                      <m:sSubPr>
                        <m:ctrlPr>
                          <a:rPr lang="en-US" b="0" i="1" smtClean="0">
                            <a:latin typeface="Cambria Math"/>
                          </a:rPr>
                        </m:ctrlPr>
                      </m:sSubPr>
                      <m:e>
                        <m:r>
                          <a:rPr lang="en-US" b="0" i="1" smtClean="0">
                            <a:latin typeface="Cambria Math"/>
                          </a:rPr>
                          <m:t>𝑍</m:t>
                        </m:r>
                      </m:e>
                      <m:sub>
                        <m:r>
                          <a:rPr lang="en-US" b="0" i="1" smtClean="0">
                            <a:latin typeface="Cambria Math"/>
                          </a:rPr>
                          <m:t>2</m:t>
                        </m:r>
                      </m:sub>
                    </m:sSub>
                    <m:sSub>
                      <m:sSubPr>
                        <m:ctrlPr>
                          <a:rPr lang="en-US" b="0" i="1" smtClean="0">
                            <a:latin typeface="Cambria Math"/>
                          </a:rPr>
                        </m:ctrlPr>
                      </m:sSubPr>
                      <m:e>
                        <m:r>
                          <a:rPr lang="en-US" b="0" i="1" smtClean="0">
                            <a:latin typeface="Cambria Math"/>
                          </a:rPr>
                          <m:t>𝑍</m:t>
                        </m:r>
                      </m:e>
                      <m:sub>
                        <m:r>
                          <a:rPr lang="en-US" b="0" i="1" smtClean="0">
                            <a:latin typeface="Cambria Math"/>
                          </a:rPr>
                          <m:t>1</m:t>
                        </m:r>
                      </m:sub>
                    </m:sSub>
                    <m:sSub>
                      <m:sSubPr>
                        <m:ctrlPr>
                          <a:rPr lang="en-US" b="0" i="1" smtClean="0">
                            <a:latin typeface="Cambria Math"/>
                          </a:rPr>
                        </m:ctrlPr>
                      </m:sSubPr>
                      <m:e>
                        <m:r>
                          <a:rPr lang="en-US" b="0" i="1" smtClean="0">
                            <a:latin typeface="Cambria Math"/>
                          </a:rPr>
                          <m:t>𝑍</m:t>
                        </m:r>
                      </m:e>
                      <m:sub>
                        <m:r>
                          <a:rPr lang="en-US" b="0" i="1" smtClean="0">
                            <a:latin typeface="Cambria Math"/>
                          </a:rPr>
                          <m:t>0</m:t>
                        </m:r>
                      </m:sub>
                    </m:sSub>
                    <m:r>
                      <a:rPr lang="en-US" b="0" i="1" smtClean="0">
                        <a:latin typeface="Cambria Math"/>
                      </a:rPr>
                      <m:t>.</m:t>
                    </m:r>
                  </m:oMath>
                </a14:m>
                <a:endParaRPr lang="en-US" dirty="0" smtClean="0"/>
              </a:p>
              <a:p>
                <a:r>
                  <a:rPr lang="en-US" dirty="0" smtClean="0"/>
                  <a:t>Idea:  Perform regular binary addition and then apply a corrective procedure.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a:stretch>
              </a:blipFill>
            </p:spPr>
            <p:txBody>
              <a:bodyPr/>
              <a:lstStyle/>
              <a:p>
                <a:r>
                  <a:rPr lang="en-US">
                    <a:noFill/>
                  </a:rPr>
                  <a:t> </a:t>
                </a:r>
              </a:p>
            </p:txBody>
          </p:sp>
        </mc:Fallback>
      </mc:AlternateContent>
    </p:spTree>
    <p:extLst>
      <p:ext uri="{BB962C8B-B14F-4D97-AF65-F5344CB8AC3E}">
        <p14:creationId xmlns:p14="http://schemas.microsoft.com/office/powerpoint/2010/main" val="45910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Binary and BCD Sums</a:t>
            </a:r>
            <a:endParaRPr lang="en-US"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156197891"/>
                  </p:ext>
                </p:extLst>
              </p:nvPr>
            </p:nvGraphicFramePr>
            <p:xfrm>
              <a:off x="457200" y="1397000"/>
              <a:ext cx="7071828" cy="4450080"/>
            </p:xfrm>
            <a:graphic>
              <a:graphicData uri="http://schemas.openxmlformats.org/drawingml/2006/table">
                <a:tbl>
                  <a:tblPr firstRow="1" bandRow="1">
                    <a:tableStyleId>{5C22544A-7EE6-4342-B048-85BDC9FD1C3A}</a:tableStyleId>
                  </a:tblPr>
                  <a:tblGrid>
                    <a:gridCol w="1467168"/>
                    <a:gridCol w="560466"/>
                    <a:gridCol w="560466"/>
                    <a:gridCol w="560466"/>
                    <a:gridCol w="560466"/>
                    <a:gridCol w="560466"/>
                    <a:gridCol w="560466"/>
                    <a:gridCol w="560466"/>
                    <a:gridCol w="560466"/>
                    <a:gridCol w="560466"/>
                    <a:gridCol w="560466"/>
                  </a:tblGrid>
                  <a:tr h="370840">
                    <a:tc>
                      <a:txBody>
                        <a:bodyPr/>
                        <a:lstStyle/>
                        <a:p>
                          <a:pPr algn="ctr"/>
                          <a:r>
                            <a:rPr lang="en-US" dirty="0" smtClean="0"/>
                            <a:t>Decimal Sum</a:t>
                          </a:r>
                          <a:endParaRPr lang="en-US" dirty="0"/>
                        </a:p>
                      </a:txBody>
                      <a:tcPr/>
                    </a:tc>
                    <a:tc>
                      <a:txBody>
                        <a:bodyPr/>
                        <a:lstStyle/>
                        <a:p>
                          <a:pPr algn="ctr"/>
                          <a:r>
                            <a:rPr lang="en-US" dirty="0" smtClean="0"/>
                            <a:t>K</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smtClean="0">
                                        <a:latin typeface="Cambria Math"/>
                                      </a:rPr>
                                      <m:t>𝑷</m:t>
                                    </m:r>
                                  </m:e>
                                  <m:sub>
                                    <m:r>
                                      <a:rPr lang="en-US" b="1" i="1" smtClean="0">
                                        <a:latin typeface="Cambria Math"/>
                                      </a:rPr>
                                      <m:t>𝟑</m:t>
                                    </m:r>
                                  </m:sub>
                                </m:sSub>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smtClean="0">
                                        <a:latin typeface="Cambria Math"/>
                                      </a:rPr>
                                      <m:t>𝑷</m:t>
                                    </m:r>
                                  </m:e>
                                  <m:sub>
                                    <m:r>
                                      <a:rPr lang="en-US" b="1" i="1" smtClean="0">
                                        <a:latin typeface="Cambria Math"/>
                                      </a:rPr>
                                      <m:t>𝟐</m:t>
                                    </m:r>
                                  </m:sub>
                                </m:sSub>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smtClean="0">
                                        <a:latin typeface="Cambria Math"/>
                                      </a:rPr>
                                      <m:t>𝑷</m:t>
                                    </m:r>
                                  </m:e>
                                  <m:sub>
                                    <m:r>
                                      <a:rPr lang="en-US" b="1" i="1" smtClean="0">
                                        <a:latin typeface="Cambria Math"/>
                                      </a:rPr>
                                      <m:t>𝟏</m:t>
                                    </m:r>
                                  </m:sub>
                                </m:sSub>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smtClean="0">
                                        <a:latin typeface="Cambria Math"/>
                                      </a:rPr>
                                      <m:t>𝑷</m:t>
                                    </m:r>
                                  </m:e>
                                  <m:sub>
                                    <m:r>
                                      <a:rPr lang="en-US" b="1" i="1" smtClean="0">
                                        <a:latin typeface="Cambria Math"/>
                                      </a:rPr>
                                      <m:t>𝟎</m:t>
                                    </m:r>
                                  </m:sub>
                                </m:sSub>
                              </m:oMath>
                            </m:oMathPara>
                          </a14:m>
                          <a:endParaRPr lang="en-US" dirty="0"/>
                        </a:p>
                      </a:txBody>
                      <a:tcPr>
                        <a:lnR w="12700" cap="flat" cmpd="sng" algn="ctr">
                          <a:solidFill>
                            <a:schemeClr val="tx1"/>
                          </a:solidFill>
                          <a:prstDash val="solid"/>
                          <a:round/>
                          <a:headEnd type="none" w="med" len="med"/>
                          <a:tailEnd type="none" w="med" len="med"/>
                        </a:lnR>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smtClean="0">
                                        <a:latin typeface="Cambria Math"/>
                                      </a:rPr>
                                      <m:t>𝑪</m:t>
                                    </m:r>
                                  </m:e>
                                  <m:sub>
                                    <m:r>
                                      <a:rPr lang="en-US" b="1" i="1" smtClean="0">
                                        <a:latin typeface="Cambria Math"/>
                                      </a:rPr>
                                      <m:t>𝒐𝒖𝒕</m:t>
                                    </m:r>
                                  </m:sub>
                                </m:sSub>
                              </m:oMath>
                            </m:oMathPara>
                          </a14:m>
                          <a:endParaRPr lang="en-US" dirty="0"/>
                        </a:p>
                      </a:txBody>
                      <a:tcPr>
                        <a:lnL w="12700" cap="flat" cmpd="sng" algn="ctr">
                          <a:solidFill>
                            <a:schemeClr val="tx1"/>
                          </a:solidFill>
                          <a:prstDash val="solid"/>
                          <a:round/>
                          <a:headEnd type="none" w="med" len="med"/>
                          <a:tailEnd type="none" w="med" len="med"/>
                        </a:lnL>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smtClean="0">
                                        <a:latin typeface="Cambria Math"/>
                                      </a:rPr>
                                      <m:t>𝒁</m:t>
                                    </m:r>
                                  </m:e>
                                  <m:sub>
                                    <m:r>
                                      <a:rPr lang="en-US" b="1" i="1" smtClean="0">
                                        <a:latin typeface="Cambria Math"/>
                                      </a:rPr>
                                      <m:t>𝟑</m:t>
                                    </m:r>
                                  </m:sub>
                                </m:sSub>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smtClean="0">
                                        <a:latin typeface="Cambria Math"/>
                                      </a:rPr>
                                      <m:t>𝒁</m:t>
                                    </m:r>
                                  </m:e>
                                  <m:sub>
                                    <m:r>
                                      <a:rPr lang="en-US" b="1" i="1" smtClean="0">
                                        <a:latin typeface="Cambria Math"/>
                                      </a:rPr>
                                      <m:t>𝟐</m:t>
                                    </m:r>
                                  </m:sub>
                                </m:sSub>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smtClean="0">
                                        <a:latin typeface="Cambria Math"/>
                                      </a:rPr>
                                      <m:t>𝒁</m:t>
                                    </m:r>
                                  </m:e>
                                  <m:sub>
                                    <m:r>
                                      <a:rPr lang="en-US" b="1" i="1" smtClean="0">
                                        <a:latin typeface="Cambria Math"/>
                                      </a:rPr>
                                      <m:t>𝟏</m:t>
                                    </m:r>
                                  </m:sub>
                                </m:sSub>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smtClean="0">
                                        <a:latin typeface="Cambria Math"/>
                                      </a:rPr>
                                      <m:t>𝒁</m:t>
                                    </m:r>
                                  </m:e>
                                  <m:sub>
                                    <m:r>
                                      <a:rPr lang="en-US" b="1" i="1" smtClean="0">
                                        <a:latin typeface="Cambria Math"/>
                                      </a:rPr>
                                      <m:t>𝟎</m:t>
                                    </m:r>
                                  </m:sub>
                                </m:sSub>
                              </m:oMath>
                            </m:oMathPara>
                          </a14:m>
                          <a:endParaRPr lang="en-US" dirty="0"/>
                        </a:p>
                      </a:txBody>
                      <a:tcPr/>
                    </a:tc>
                  </a:tr>
                  <a:tr h="370840">
                    <a:tc>
                      <a:txBody>
                        <a:bodyPr/>
                        <a:lstStyle/>
                        <a:p>
                          <a:pPr algn="ctr"/>
                          <a:r>
                            <a:rPr lang="en-US" dirty="0" smtClean="0"/>
                            <a:t>0-9</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r>
                            <a:rPr lang="en-US" dirty="0" smtClean="0"/>
                            <a:t>10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r>
                  <a:tr h="370840">
                    <a:tc>
                      <a:txBody>
                        <a:bodyPr/>
                        <a:lstStyle/>
                        <a:p>
                          <a:pPr algn="ctr"/>
                          <a:r>
                            <a:rPr lang="en-US" dirty="0" smtClean="0"/>
                            <a:t>12</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13</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r>
                  <a:tr h="370840">
                    <a:tc>
                      <a:txBody>
                        <a:bodyPr/>
                        <a:lstStyle/>
                        <a:p>
                          <a:pPr algn="ctr"/>
                          <a:r>
                            <a:rPr lang="en-US" dirty="0" smtClean="0"/>
                            <a:t>14</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15</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1</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1</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1</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1</a:t>
                          </a:r>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1</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1</a:t>
                          </a:r>
                          <a:endParaRPr lang="en-US" dirty="0"/>
                        </a:p>
                      </a:txBody>
                      <a:tcPr>
                        <a:lnB w="12700" cap="flat" cmpd="sng" algn="ctr">
                          <a:solidFill>
                            <a:schemeClr val="tx1"/>
                          </a:solidFill>
                          <a:prstDash val="solid"/>
                          <a:round/>
                          <a:headEnd type="none" w="med" len="med"/>
                          <a:tailEnd type="none" w="med" len="med"/>
                        </a:lnB>
                      </a:tcPr>
                    </a:tc>
                  </a:tr>
                  <a:tr h="370840">
                    <a:tc>
                      <a:txBody>
                        <a:bodyPr/>
                        <a:lstStyle/>
                        <a:p>
                          <a:pPr algn="ctr"/>
                          <a:r>
                            <a:rPr lang="en-US" dirty="0" smtClean="0"/>
                            <a:t>16</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1</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0</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0</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0</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0</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dirty="0" smtClean="0"/>
                            <a:t>0</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1</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1</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0</a:t>
                          </a:r>
                          <a:endParaRPr lang="en-US" dirty="0"/>
                        </a:p>
                      </a:txBody>
                      <a:tcPr>
                        <a:lnT w="12700" cap="flat" cmpd="sng" algn="ctr">
                          <a:solidFill>
                            <a:schemeClr val="tx1"/>
                          </a:solidFill>
                          <a:prstDash val="solid"/>
                          <a:round/>
                          <a:headEnd type="none" w="med" len="med"/>
                          <a:tailEnd type="none" w="med" len="med"/>
                        </a:lnT>
                      </a:tcPr>
                    </a:tc>
                  </a:tr>
                  <a:tr h="370840">
                    <a:tc>
                      <a:txBody>
                        <a:bodyPr/>
                        <a:lstStyle/>
                        <a:p>
                          <a:pPr algn="ctr"/>
                          <a:r>
                            <a:rPr lang="en-US" dirty="0" smtClean="0"/>
                            <a:t>17</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r>
                  <a:tr h="370840">
                    <a:tc>
                      <a:txBody>
                        <a:bodyPr/>
                        <a:lstStyle/>
                        <a:p>
                          <a:pPr algn="ctr"/>
                          <a:r>
                            <a:rPr lang="en-US" dirty="0" smtClean="0"/>
                            <a:t>18</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19</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156197891"/>
                  </p:ext>
                </p:extLst>
              </p:nvPr>
            </p:nvGraphicFramePr>
            <p:xfrm>
              <a:off x="457200" y="1397000"/>
              <a:ext cx="7071828" cy="4450080"/>
            </p:xfrm>
            <a:graphic>
              <a:graphicData uri="http://schemas.openxmlformats.org/drawingml/2006/table">
                <a:tbl>
                  <a:tblPr firstRow="1" bandRow="1">
                    <a:tableStyleId>{5C22544A-7EE6-4342-B048-85BDC9FD1C3A}</a:tableStyleId>
                  </a:tblPr>
                  <a:tblGrid>
                    <a:gridCol w="1467168"/>
                    <a:gridCol w="560466"/>
                    <a:gridCol w="560466"/>
                    <a:gridCol w="560466"/>
                    <a:gridCol w="560466"/>
                    <a:gridCol w="560466"/>
                    <a:gridCol w="560466"/>
                    <a:gridCol w="560466"/>
                    <a:gridCol w="560466"/>
                    <a:gridCol w="560466"/>
                    <a:gridCol w="560466"/>
                  </a:tblGrid>
                  <a:tr h="370840">
                    <a:tc>
                      <a:txBody>
                        <a:bodyPr/>
                        <a:lstStyle/>
                        <a:p>
                          <a:pPr algn="ctr"/>
                          <a:r>
                            <a:rPr lang="en-US" dirty="0" smtClean="0"/>
                            <a:t>Decimal Sum</a:t>
                          </a:r>
                          <a:endParaRPr lang="en-US" dirty="0"/>
                        </a:p>
                      </a:txBody>
                      <a:tcPr/>
                    </a:tc>
                    <a:tc>
                      <a:txBody>
                        <a:bodyPr/>
                        <a:lstStyle/>
                        <a:p>
                          <a:pPr algn="ctr"/>
                          <a:r>
                            <a:rPr lang="en-US" dirty="0" smtClean="0"/>
                            <a:t>K</a:t>
                          </a:r>
                          <a:endParaRPr lang="en-US" dirty="0"/>
                        </a:p>
                      </a:txBody>
                      <a:tcPr/>
                    </a:tc>
                    <a:tc>
                      <a:txBody>
                        <a:bodyPr/>
                        <a:lstStyle/>
                        <a:p>
                          <a:endParaRPr lang="en-US"/>
                        </a:p>
                      </a:txBody>
                      <a:tcPr>
                        <a:blipFill rotWithShape="1">
                          <a:blip r:embed="rId2"/>
                          <a:stretch>
                            <a:fillRect l="-361957" t="-8197" r="-800000" b="-1121311"/>
                          </a:stretch>
                        </a:blipFill>
                      </a:tcPr>
                    </a:tc>
                    <a:tc>
                      <a:txBody>
                        <a:bodyPr/>
                        <a:lstStyle/>
                        <a:p>
                          <a:endParaRPr lang="en-US"/>
                        </a:p>
                      </a:txBody>
                      <a:tcPr>
                        <a:blipFill rotWithShape="1">
                          <a:blip r:embed="rId2"/>
                          <a:stretch>
                            <a:fillRect l="-467033" t="-8197" r="-708791" b="-1121311"/>
                          </a:stretch>
                        </a:blipFill>
                      </a:tcPr>
                    </a:tc>
                    <a:tc>
                      <a:txBody>
                        <a:bodyPr/>
                        <a:lstStyle/>
                        <a:p>
                          <a:endParaRPr lang="en-US"/>
                        </a:p>
                      </a:txBody>
                      <a:tcPr>
                        <a:blipFill rotWithShape="1">
                          <a:blip r:embed="rId2"/>
                          <a:stretch>
                            <a:fillRect l="-560870" t="-8197" r="-601087" b="-1121311"/>
                          </a:stretch>
                        </a:blipFill>
                      </a:tcPr>
                    </a:tc>
                    <a:tc>
                      <a:txBody>
                        <a:bodyPr/>
                        <a:lstStyle/>
                        <a:p>
                          <a:endParaRPr lang="en-US"/>
                        </a:p>
                      </a:txBody>
                      <a:tcPr>
                        <a:lnR w="12700" cap="flat" cmpd="sng" algn="ctr">
                          <a:solidFill>
                            <a:schemeClr val="tx1"/>
                          </a:solidFill>
                          <a:prstDash val="solid"/>
                          <a:round/>
                          <a:headEnd type="none" w="med" len="med"/>
                          <a:tailEnd type="none" w="med" len="med"/>
                        </a:lnR>
                        <a:blipFill rotWithShape="1">
                          <a:blip r:embed="rId2"/>
                          <a:stretch>
                            <a:fillRect l="-660870" t="-8197" r="-501087" b="-1121311"/>
                          </a:stretch>
                        </a:blipFill>
                      </a:tcPr>
                    </a:tc>
                    <a:tc>
                      <a:txBody>
                        <a:bodyPr/>
                        <a:lstStyle/>
                        <a:p>
                          <a:endParaRPr lang="en-US"/>
                        </a:p>
                      </a:txBody>
                      <a:tcPr>
                        <a:lnL w="12700" cap="flat" cmpd="sng" algn="ctr">
                          <a:solidFill>
                            <a:schemeClr val="tx1"/>
                          </a:solidFill>
                          <a:prstDash val="solid"/>
                          <a:round/>
                          <a:headEnd type="none" w="med" len="med"/>
                          <a:tailEnd type="none" w="med" len="med"/>
                        </a:lnL>
                        <a:blipFill rotWithShape="1">
                          <a:blip r:embed="rId2"/>
                          <a:stretch>
                            <a:fillRect l="-760870" t="-8197" r="-401087" b="-1121311"/>
                          </a:stretch>
                        </a:blipFill>
                      </a:tcPr>
                    </a:tc>
                    <a:tc>
                      <a:txBody>
                        <a:bodyPr/>
                        <a:lstStyle/>
                        <a:p>
                          <a:endParaRPr lang="en-US"/>
                        </a:p>
                      </a:txBody>
                      <a:tcPr>
                        <a:blipFill rotWithShape="1">
                          <a:blip r:embed="rId2"/>
                          <a:stretch>
                            <a:fillRect l="-860870" t="-8197" r="-301087" b="-1121311"/>
                          </a:stretch>
                        </a:blipFill>
                      </a:tcPr>
                    </a:tc>
                    <a:tc>
                      <a:txBody>
                        <a:bodyPr/>
                        <a:lstStyle/>
                        <a:p>
                          <a:endParaRPr lang="en-US"/>
                        </a:p>
                      </a:txBody>
                      <a:tcPr>
                        <a:blipFill rotWithShape="1">
                          <a:blip r:embed="rId2"/>
                          <a:stretch>
                            <a:fillRect l="-960870" t="-8197" r="-201087" b="-1121311"/>
                          </a:stretch>
                        </a:blipFill>
                      </a:tcPr>
                    </a:tc>
                    <a:tc>
                      <a:txBody>
                        <a:bodyPr/>
                        <a:lstStyle/>
                        <a:p>
                          <a:endParaRPr lang="en-US"/>
                        </a:p>
                      </a:txBody>
                      <a:tcPr>
                        <a:blipFill rotWithShape="1">
                          <a:blip r:embed="rId2"/>
                          <a:stretch>
                            <a:fillRect l="-1060870" t="-8197" r="-101087" b="-1121311"/>
                          </a:stretch>
                        </a:blipFill>
                      </a:tcPr>
                    </a:tc>
                    <a:tc>
                      <a:txBody>
                        <a:bodyPr/>
                        <a:lstStyle/>
                        <a:p>
                          <a:endParaRPr lang="en-US"/>
                        </a:p>
                      </a:txBody>
                      <a:tcPr>
                        <a:blipFill rotWithShape="1">
                          <a:blip r:embed="rId2"/>
                          <a:stretch>
                            <a:fillRect l="-1160870" t="-8197" r="-1087" b="-1121311"/>
                          </a:stretch>
                        </a:blipFill>
                      </a:tcPr>
                    </a:tc>
                  </a:tr>
                  <a:tr h="370840">
                    <a:tc>
                      <a:txBody>
                        <a:bodyPr/>
                        <a:lstStyle/>
                        <a:p>
                          <a:pPr algn="ctr"/>
                          <a:r>
                            <a:rPr lang="en-US" dirty="0" smtClean="0"/>
                            <a:t>0-9</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txBody>
                      <a:tcPr>
                        <a:lnL w="12700" cap="flat" cmpd="sng" algn="ctr">
                          <a:solidFill>
                            <a:schemeClr val="tx1"/>
                          </a:solidFill>
                          <a:prstDash val="solid"/>
                          <a:round/>
                          <a:headEnd type="none" w="med" len="med"/>
                          <a:tailEnd type="none" w="med" len="med"/>
                        </a:lnL>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r>
                            <a:rPr lang="en-US" dirty="0" smtClean="0"/>
                            <a:t>10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r>
                  <a:tr h="370840">
                    <a:tc>
                      <a:txBody>
                        <a:bodyPr/>
                        <a:lstStyle/>
                        <a:p>
                          <a:pPr algn="ctr"/>
                          <a:r>
                            <a:rPr lang="en-US" dirty="0" smtClean="0"/>
                            <a:t>12</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13</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r>
                  <a:tr h="370840">
                    <a:tc>
                      <a:txBody>
                        <a:bodyPr/>
                        <a:lstStyle/>
                        <a:p>
                          <a:pPr algn="ctr"/>
                          <a:r>
                            <a:rPr lang="en-US" dirty="0" smtClean="0"/>
                            <a:t>14</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15</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1</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1</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1</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1</a:t>
                          </a:r>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1</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1</a:t>
                          </a:r>
                          <a:endParaRPr lang="en-US" dirty="0"/>
                        </a:p>
                      </a:txBody>
                      <a:tcPr>
                        <a:lnB w="12700" cap="flat" cmpd="sng" algn="ctr">
                          <a:solidFill>
                            <a:schemeClr val="tx1"/>
                          </a:solidFill>
                          <a:prstDash val="solid"/>
                          <a:round/>
                          <a:headEnd type="none" w="med" len="med"/>
                          <a:tailEnd type="none" w="med" len="med"/>
                        </a:lnB>
                      </a:tcPr>
                    </a:tc>
                  </a:tr>
                  <a:tr h="370840">
                    <a:tc>
                      <a:txBody>
                        <a:bodyPr/>
                        <a:lstStyle/>
                        <a:p>
                          <a:pPr algn="ctr"/>
                          <a:r>
                            <a:rPr lang="en-US" dirty="0" smtClean="0"/>
                            <a:t>16</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1</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0</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0</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0</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0</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dirty="0" smtClean="0"/>
                            <a:t>0</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1</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1</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0</a:t>
                          </a:r>
                          <a:endParaRPr lang="en-US" dirty="0"/>
                        </a:p>
                      </a:txBody>
                      <a:tcPr>
                        <a:lnT w="12700" cap="flat" cmpd="sng" algn="ctr">
                          <a:solidFill>
                            <a:schemeClr val="tx1"/>
                          </a:solidFill>
                          <a:prstDash val="solid"/>
                          <a:round/>
                          <a:headEnd type="none" w="med" len="med"/>
                          <a:tailEnd type="none" w="med" len="med"/>
                        </a:lnT>
                      </a:tcPr>
                    </a:tc>
                  </a:tr>
                  <a:tr h="370840">
                    <a:tc>
                      <a:txBody>
                        <a:bodyPr/>
                        <a:lstStyle/>
                        <a:p>
                          <a:pPr algn="ctr"/>
                          <a:r>
                            <a:rPr lang="en-US" dirty="0" smtClean="0"/>
                            <a:t>17</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r>
                  <a:tr h="370840">
                    <a:tc>
                      <a:txBody>
                        <a:bodyPr/>
                        <a:lstStyle/>
                        <a:p>
                          <a:pPr algn="ctr"/>
                          <a:r>
                            <a:rPr lang="en-US" dirty="0" smtClean="0"/>
                            <a:t>18</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19</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r>
                </a:tbl>
              </a:graphicData>
            </a:graphic>
          </p:graphicFrame>
        </mc:Fallback>
      </mc:AlternateContent>
      <p:sp>
        <p:nvSpPr>
          <p:cNvPr id="5" name="TextBox 4"/>
          <p:cNvSpPr txBox="1"/>
          <p:nvPr/>
        </p:nvSpPr>
        <p:spPr>
          <a:xfrm>
            <a:off x="2743200" y="1752600"/>
            <a:ext cx="4876800" cy="369332"/>
          </a:xfrm>
          <a:prstGeom prst="rect">
            <a:avLst/>
          </a:prstGeom>
          <a:noFill/>
        </p:spPr>
        <p:txBody>
          <a:bodyPr wrap="square" rtlCol="0">
            <a:spAutoFit/>
          </a:bodyPr>
          <a:lstStyle/>
          <a:p>
            <a:pPr algn="ctr"/>
            <a:r>
              <a:rPr lang="en-US" dirty="0" smtClean="0"/>
              <a:t>---------Same-----------</a:t>
            </a:r>
            <a:endParaRPr lang="en-US" dirty="0"/>
          </a:p>
        </p:txBody>
      </p:sp>
      <mc:AlternateContent xmlns:mc="http://schemas.openxmlformats.org/markup-compatibility/2006" xmlns:a14="http://schemas.microsoft.com/office/drawing/2010/main">
        <mc:Choice Requires="a14">
          <p:sp>
            <p:nvSpPr>
              <p:cNvPr id="6" name="Rounded Rectangular Callout 5"/>
              <p:cNvSpPr/>
              <p:nvPr/>
            </p:nvSpPr>
            <p:spPr>
              <a:xfrm>
                <a:off x="7848600" y="1219200"/>
                <a:ext cx="1066800" cy="902732"/>
              </a:xfrm>
              <a:prstGeom prst="wedgeRoundRectCallout">
                <a:avLst>
                  <a:gd name="adj1" fmla="val -297976"/>
                  <a:gd name="adj2" fmla="val 202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b="0" i="1" smtClean="0">
                            <a:latin typeface="Cambria Math"/>
                          </a:rPr>
                        </m:ctrlPr>
                      </m:sSubPr>
                      <m:e>
                        <m:r>
                          <a:rPr lang="en-US" b="0" i="1" smtClean="0">
                            <a:latin typeface="Cambria Math"/>
                          </a:rPr>
                          <m:t>𝐶</m:t>
                        </m:r>
                      </m:e>
                      <m:sub>
                        <m:r>
                          <a:rPr lang="en-US" b="0" i="1" smtClean="0">
                            <a:latin typeface="Cambria Math"/>
                          </a:rPr>
                          <m:t>𝑜𝑢𝑡</m:t>
                        </m:r>
                      </m:sub>
                    </m:sSub>
                  </m:oMath>
                </a14:m>
                <a:r>
                  <a:rPr lang="en-US" dirty="0" smtClean="0"/>
                  <a:t> is set to 0</a:t>
                </a:r>
                <a:endParaRPr lang="en-US" dirty="0"/>
              </a:p>
            </p:txBody>
          </p:sp>
        </mc:Choice>
        <mc:Fallback xmlns="">
          <p:sp>
            <p:nvSpPr>
              <p:cNvPr id="6" name="Rounded Rectangular Callout 5"/>
              <p:cNvSpPr>
                <a:spLocks noRot="1" noChangeAspect="1" noMove="1" noResize="1" noEditPoints="1" noAdjustHandles="1" noChangeArrowheads="1" noChangeShapeType="1" noTextEdit="1"/>
              </p:cNvSpPr>
              <p:nvPr/>
            </p:nvSpPr>
            <p:spPr>
              <a:xfrm>
                <a:off x="7848600" y="1219200"/>
                <a:ext cx="1066800" cy="902732"/>
              </a:xfrm>
              <a:prstGeom prst="wedgeRoundRectCallout">
                <a:avLst>
                  <a:gd name="adj1" fmla="val -297976"/>
                  <a:gd name="adj2" fmla="val 20295"/>
                  <a:gd name="adj3" fmla="val 16667"/>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5059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Decimal Adder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No correction needed when the decimal sum is between 0-9.  </a:t>
                </a:r>
              </a:p>
              <a:p>
                <a:r>
                  <a:rPr lang="en-US" dirty="0" smtClean="0"/>
                  <a:t>Must apply a correction when the sum is between 10-19.</a:t>
                </a:r>
              </a:p>
              <a:p>
                <a:r>
                  <a:rPr lang="en-US" dirty="0" smtClean="0"/>
                  <a:t>Case 1:</a:t>
                </a:r>
              </a:p>
              <a:p>
                <a:pPr lvl="1"/>
                <a:r>
                  <a:rPr lang="en-US" dirty="0" smtClean="0"/>
                  <a:t>16-19:  K is set to 1.  Add binary quantity 0110 to </a:t>
                </a:r>
                <a14:m>
                  <m:oMath xmlns:m="http://schemas.openxmlformats.org/officeDocument/2006/math">
                    <m:sSub>
                      <m:sSubPr>
                        <m:ctrlPr>
                          <a:rPr lang="en-US" b="0" i="1" smtClean="0">
                            <a:latin typeface="Cambria Math"/>
                          </a:rPr>
                        </m:ctrlPr>
                      </m:sSubPr>
                      <m:e>
                        <m:r>
                          <a:rPr lang="en-US" b="0" i="1" smtClean="0">
                            <a:latin typeface="Cambria Math"/>
                          </a:rPr>
                          <m:t>𝑃</m:t>
                        </m:r>
                      </m:e>
                      <m:sub>
                        <m:r>
                          <a:rPr lang="en-US" b="0" i="1" smtClean="0">
                            <a:latin typeface="Cambria Math"/>
                          </a:rPr>
                          <m:t>3</m:t>
                        </m:r>
                      </m:sub>
                    </m:sSub>
                    <m:sSub>
                      <m:sSubPr>
                        <m:ctrlPr>
                          <a:rPr lang="en-US" b="0" i="1" smtClean="0">
                            <a:latin typeface="Cambria Math"/>
                          </a:rPr>
                        </m:ctrlPr>
                      </m:sSubPr>
                      <m:e>
                        <m:r>
                          <a:rPr lang="en-US" b="0" i="1" smtClean="0">
                            <a:latin typeface="Cambria Math"/>
                          </a:rPr>
                          <m:t>𝑃</m:t>
                        </m:r>
                      </m:e>
                      <m:sub>
                        <m:r>
                          <a:rPr lang="en-US" b="0" i="1" smtClean="0">
                            <a:latin typeface="Cambria Math"/>
                          </a:rPr>
                          <m:t>2</m:t>
                        </m:r>
                      </m:sub>
                    </m:sSub>
                    <m:sSub>
                      <m:sSubPr>
                        <m:ctrlPr>
                          <a:rPr lang="en-US" b="0" i="1" smtClean="0">
                            <a:latin typeface="Cambria Math"/>
                          </a:rPr>
                        </m:ctrlPr>
                      </m:sSubPr>
                      <m:e>
                        <m:r>
                          <a:rPr lang="en-US" b="0" i="1" smtClean="0">
                            <a:latin typeface="Cambria Math"/>
                          </a:rPr>
                          <m:t>𝑃</m:t>
                        </m:r>
                      </m:e>
                      <m:sub>
                        <m:r>
                          <a:rPr lang="en-US" b="0" i="1" smtClean="0">
                            <a:latin typeface="Cambria Math"/>
                          </a:rPr>
                          <m:t>1</m:t>
                        </m:r>
                      </m:sub>
                    </m:sSub>
                    <m:sSub>
                      <m:sSubPr>
                        <m:ctrlPr>
                          <a:rPr lang="en-US" b="0" i="1" smtClean="0">
                            <a:latin typeface="Cambria Math"/>
                          </a:rPr>
                        </m:ctrlPr>
                      </m:sSubPr>
                      <m:e>
                        <m:r>
                          <a:rPr lang="en-US" b="0" i="1" smtClean="0">
                            <a:latin typeface="Cambria Math"/>
                          </a:rPr>
                          <m:t>𝑃</m:t>
                        </m:r>
                      </m:e>
                      <m:sub>
                        <m:r>
                          <a:rPr lang="en-US" b="0" i="1" smtClean="0">
                            <a:latin typeface="Cambria Math"/>
                          </a:rPr>
                          <m:t>0</m:t>
                        </m:r>
                      </m:sub>
                    </m:sSub>
                  </m:oMath>
                </a14:m>
                <a:r>
                  <a:rPr lang="en-US" dirty="0" smtClean="0"/>
                  <a:t>.</a:t>
                </a:r>
              </a:p>
              <a:p>
                <a:pPr lvl="1"/>
                <a:r>
                  <a:rPr lang="en-US" dirty="0" smtClean="0"/>
                  <a:t>10-15:  </a:t>
                </a:r>
                <a14:m>
                  <m:oMath xmlns:m="http://schemas.openxmlformats.org/officeDocument/2006/math">
                    <m:r>
                      <a:rPr lang="en-US" b="0" i="1" smtClean="0">
                        <a:latin typeface="Cambria Math"/>
                      </a:rPr>
                      <m:t>𝐾</m:t>
                    </m:r>
                    <m:sSub>
                      <m:sSubPr>
                        <m:ctrlPr>
                          <a:rPr lang="en-US" b="0" i="1" smtClean="0">
                            <a:latin typeface="Cambria Math"/>
                          </a:rPr>
                        </m:ctrlPr>
                      </m:sSubPr>
                      <m:e>
                        <m:r>
                          <a:rPr lang="en-US" b="0" i="1" smtClean="0">
                            <a:latin typeface="Cambria Math"/>
                          </a:rPr>
                          <m:t>𝑃</m:t>
                        </m:r>
                      </m:e>
                      <m:sub>
                        <m:r>
                          <a:rPr lang="en-US" b="0" i="1" smtClean="0">
                            <a:latin typeface="Cambria Math"/>
                          </a:rPr>
                          <m:t>3</m:t>
                        </m:r>
                      </m:sub>
                    </m:sSub>
                    <m:sSub>
                      <m:sSubPr>
                        <m:ctrlPr>
                          <a:rPr lang="en-US" b="0" i="1" smtClean="0">
                            <a:latin typeface="Cambria Math"/>
                          </a:rPr>
                        </m:ctrlPr>
                      </m:sSubPr>
                      <m:e>
                        <m:r>
                          <a:rPr lang="en-US" b="0" i="1" smtClean="0">
                            <a:latin typeface="Cambria Math"/>
                          </a:rPr>
                          <m:t>𝑃</m:t>
                        </m:r>
                      </m:e>
                      <m:sub>
                        <m:r>
                          <a:rPr lang="en-US" b="0" i="1" smtClean="0">
                            <a:latin typeface="Cambria Math"/>
                          </a:rPr>
                          <m:t>2</m:t>
                        </m:r>
                      </m:sub>
                    </m:sSub>
                    <m:sSub>
                      <m:sSubPr>
                        <m:ctrlPr>
                          <a:rPr lang="en-US" b="0" i="1" smtClean="0">
                            <a:latin typeface="Cambria Math"/>
                          </a:rPr>
                        </m:ctrlPr>
                      </m:sSubPr>
                      <m:e>
                        <m:r>
                          <a:rPr lang="en-US" b="0" i="1" smtClean="0">
                            <a:latin typeface="Cambria Math"/>
                          </a:rPr>
                          <m:t>𝑃</m:t>
                        </m:r>
                      </m:e>
                      <m:sub>
                        <m:r>
                          <a:rPr lang="en-US" b="0" i="1" smtClean="0">
                            <a:latin typeface="Cambria Math"/>
                          </a:rPr>
                          <m:t>1</m:t>
                        </m:r>
                      </m:sub>
                    </m:sSub>
                    <m:sSub>
                      <m:sSubPr>
                        <m:ctrlPr>
                          <a:rPr lang="en-US" b="0" i="1" smtClean="0">
                            <a:latin typeface="Cambria Math"/>
                          </a:rPr>
                        </m:ctrlPr>
                      </m:sSubPr>
                      <m:e>
                        <m:r>
                          <a:rPr lang="en-US" b="0" i="1" smtClean="0">
                            <a:latin typeface="Cambria Math"/>
                          </a:rPr>
                          <m:t>𝑃</m:t>
                        </m:r>
                      </m:e>
                      <m:sub>
                        <m:r>
                          <a:rPr lang="en-US" b="0" i="1" smtClean="0">
                            <a:latin typeface="Cambria Math"/>
                          </a:rPr>
                          <m:t>0</m:t>
                        </m:r>
                      </m:sub>
                    </m:sSub>
                  </m:oMath>
                </a14:m>
                <a:r>
                  <a:rPr lang="en-US" dirty="0" smtClean="0"/>
                  <a:t> are set to 01010, 01011, . . , 01111.   Need to add 6</a:t>
                </a:r>
                <a14:m>
                  <m:oMath xmlns:m="http://schemas.openxmlformats.org/officeDocument/2006/math">
                    <m:r>
                      <a:rPr lang="en-US" b="0" i="1" smtClean="0">
                        <a:latin typeface="Cambria Math"/>
                      </a:rPr>
                      <m:t>.</m:t>
                    </m:r>
                  </m:oMath>
                </a14:m>
                <a:r>
                  <a:rPr lang="en-US" dirty="0" smtClean="0"/>
                  <a:t>  Use a K-map to obtain a Boolean expression to detect these six binary combinations.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3504"/>
                </a:stretch>
              </a:blipFill>
            </p:spPr>
            <p:txBody>
              <a:bodyPr/>
              <a:lstStyle/>
              <a:p>
                <a:r>
                  <a:rPr lang="en-US">
                    <a:noFill/>
                  </a:rPr>
                  <a:t> </a:t>
                </a:r>
              </a:p>
            </p:txBody>
          </p:sp>
        </mc:Fallback>
      </mc:AlternateContent>
    </p:spTree>
    <p:extLst>
      <p:ext uri="{BB962C8B-B14F-4D97-AF65-F5344CB8AC3E}">
        <p14:creationId xmlns:p14="http://schemas.microsoft.com/office/powerpoint/2010/main" val="415621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single-decade BCD Adder</a:t>
            </a:r>
            <a:endParaRPr lang="en-US" dirty="0"/>
          </a:p>
        </p:txBody>
      </p:sp>
      <p:sp>
        <p:nvSpPr>
          <p:cNvPr id="4" name="TextBox 3"/>
          <p:cNvSpPr txBox="1"/>
          <p:nvPr/>
        </p:nvSpPr>
        <p:spPr>
          <a:xfrm>
            <a:off x="3200400" y="6400800"/>
            <a:ext cx="1981200" cy="369332"/>
          </a:xfrm>
          <a:prstGeom prst="rect">
            <a:avLst/>
          </a:prstGeom>
          <a:solidFill>
            <a:schemeClr val="bg1"/>
          </a:solidFill>
        </p:spPr>
        <p:txBody>
          <a:bodyPr wrap="square" rtlCol="0">
            <a:spAutoFit/>
          </a:bodyPr>
          <a:lstStyle/>
          <a:p>
            <a:endParaRPr lang="en-US" dirty="0"/>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014481">
            <a:off x="2189318" y="800065"/>
            <a:ext cx="4755214" cy="6143099"/>
          </a:xfrm>
          <a:prstGeom prst="rect">
            <a:avLst/>
          </a:prstGeom>
          <a:noFill/>
          <a:ln>
            <a:noFill/>
          </a:ln>
          <a:scene3d>
            <a:camera prst="orthographicFront">
              <a:rot lat="0" lon="0" rev="21522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45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Comparators</a:t>
            </a:r>
            <a:endParaRPr lang="en-US" dirty="0"/>
          </a:p>
        </p:txBody>
      </p:sp>
      <p:sp>
        <p:nvSpPr>
          <p:cNvPr id="3" name="Content Placeholder 2"/>
          <p:cNvSpPr>
            <a:spLocks noGrp="1"/>
          </p:cNvSpPr>
          <p:nvPr>
            <p:ph idx="1"/>
          </p:nvPr>
        </p:nvSpPr>
        <p:spPr/>
        <p:txBody>
          <a:bodyPr/>
          <a:lstStyle/>
          <a:p>
            <a:r>
              <a:rPr lang="en-US" dirty="0" smtClean="0"/>
              <a:t>Compare the magnitude of two binary numbers for the purpose of establishing whether one is greater than, equal to, or less than the other.</a:t>
            </a:r>
          </a:p>
          <a:p>
            <a:r>
              <a:rPr lang="en-US" dirty="0" smtClean="0"/>
              <a:t>A comparator makes use of a cascade connection of identical </a:t>
            </a:r>
            <a:r>
              <a:rPr lang="en-US" dirty="0" err="1" smtClean="0"/>
              <a:t>subnetworks</a:t>
            </a:r>
            <a:r>
              <a:rPr lang="en-US" dirty="0" smtClean="0"/>
              <a:t> similar to the case of the parallel adder.</a:t>
            </a:r>
            <a:endParaRPr lang="en-US" dirty="0"/>
          </a:p>
        </p:txBody>
      </p:sp>
    </p:spTree>
    <p:extLst>
      <p:ext uri="{BB962C8B-B14F-4D97-AF65-F5344CB8AC3E}">
        <p14:creationId xmlns:p14="http://schemas.microsoft.com/office/powerpoint/2010/main" val="19955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8968</TotalTime>
  <Words>1712</Words>
  <Application>Microsoft Office PowerPoint</Application>
  <PresentationFormat>On-screen Show (4:3)</PresentationFormat>
  <Paragraphs>284</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Digital Logic Design</vt:lpstr>
      <vt:lpstr>Announcements</vt:lpstr>
      <vt:lpstr>Agenda</vt:lpstr>
      <vt:lpstr>Decimal Adders</vt:lpstr>
      <vt:lpstr>Decimal Adder</vt:lpstr>
      <vt:lpstr>Comparing Binary and BCD Sums</vt:lpstr>
      <vt:lpstr>Decimal Adder</vt:lpstr>
      <vt:lpstr>A single-decade BCD Adder</vt:lpstr>
      <vt:lpstr>Comparators</vt:lpstr>
      <vt:lpstr>Comparators</vt:lpstr>
      <vt:lpstr>Comparators</vt:lpstr>
      <vt:lpstr>Comparators</vt:lpstr>
      <vt:lpstr>Comparators</vt:lpstr>
      <vt:lpstr>Comparators</vt:lpstr>
      <vt:lpstr>Comparators</vt:lpstr>
      <vt:lpstr>Decoder</vt:lpstr>
      <vt:lpstr>Realization</vt:lpstr>
      <vt:lpstr>Decoder</vt:lpstr>
      <vt:lpstr>Other types of Decoders</vt:lpstr>
      <vt:lpstr>Logic Design Using Decoders</vt:lpstr>
      <vt:lpstr>Minterms using OR Gates</vt:lpstr>
      <vt:lpstr>Minterms using NOR Gates</vt:lpstr>
      <vt:lpstr>Implementing a Decoder using NAND </vt:lpstr>
      <vt:lpstr>Minterms using AND gates</vt:lpstr>
      <vt:lpstr>Decoders with an Enable Input</vt:lpstr>
      <vt:lpstr>Decoders with enable inputs</vt:lpstr>
      <vt:lpstr>Constructing Larger Decoders</vt:lpstr>
      <vt:lpstr>Encoders</vt:lpstr>
      <vt:lpstr>Encoders</vt:lpstr>
      <vt:lpstr>Priority Encoder</vt:lpstr>
      <vt:lpstr>Priority Encoder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 Dachman-Soled</dc:creator>
  <cp:lastModifiedBy>Dana Dachman-Soled</cp:lastModifiedBy>
  <cp:revision>18</cp:revision>
  <cp:lastPrinted>2014-11-04T16:18:46Z</cp:lastPrinted>
  <dcterms:created xsi:type="dcterms:W3CDTF">2014-10-31T03:00:44Z</dcterms:created>
  <dcterms:modified xsi:type="dcterms:W3CDTF">2014-11-06T18:10:16Z</dcterms:modified>
</cp:coreProperties>
</file>