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76" r:id="rId7"/>
    <p:sldId id="280" r:id="rId8"/>
    <p:sldId id="277" r:id="rId9"/>
    <p:sldId id="278" r:id="rId10"/>
    <p:sldId id="279" r:id="rId11"/>
    <p:sldId id="265" r:id="rId12"/>
    <p:sldId id="264" r:id="rId13"/>
    <p:sldId id="260" r:id="rId14"/>
    <p:sldId id="261" r:id="rId15"/>
    <p:sldId id="262" r:id="rId16"/>
    <p:sldId id="269" r:id="rId17"/>
    <p:sldId id="271" r:id="rId18"/>
    <p:sldId id="272" r:id="rId19"/>
    <p:sldId id="273" r:id="rId20"/>
    <p:sldId id="263" r:id="rId21"/>
    <p:sldId id="274" r:id="rId22"/>
    <p:sldId id="275" r:id="rId23"/>
    <p:sldId id="293" r:id="rId24"/>
    <p:sldId id="286" r:id="rId25"/>
    <p:sldId id="288" r:id="rId26"/>
    <p:sldId id="287" r:id="rId27"/>
    <p:sldId id="289" r:id="rId28"/>
    <p:sldId id="290" r:id="rId29"/>
    <p:sldId id="291" r:id="rId30"/>
    <p:sldId id="292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0A9F-6BBF-465F-AE15-AA251C7E3EC4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C547A-9F10-4A7A-A4BF-C79349591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8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0A9F-6BBF-465F-AE15-AA251C7E3EC4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C547A-9F10-4A7A-A4BF-C79349591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189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0A9F-6BBF-465F-AE15-AA251C7E3EC4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C547A-9F10-4A7A-A4BF-C79349591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99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0A9F-6BBF-465F-AE15-AA251C7E3EC4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C547A-9F10-4A7A-A4BF-C79349591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0A9F-6BBF-465F-AE15-AA251C7E3EC4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C547A-9F10-4A7A-A4BF-C79349591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76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0A9F-6BBF-465F-AE15-AA251C7E3EC4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C547A-9F10-4A7A-A4BF-C79349591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28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0A9F-6BBF-465F-AE15-AA251C7E3EC4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C547A-9F10-4A7A-A4BF-C79349591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0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0A9F-6BBF-465F-AE15-AA251C7E3EC4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C547A-9F10-4A7A-A4BF-C79349591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74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0A9F-6BBF-465F-AE15-AA251C7E3EC4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C547A-9F10-4A7A-A4BF-C79349591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81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0A9F-6BBF-465F-AE15-AA251C7E3EC4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C547A-9F10-4A7A-A4BF-C79349591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61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0A9F-6BBF-465F-AE15-AA251C7E3EC4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C547A-9F10-4A7A-A4BF-C79349591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7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10A9F-6BBF-465F-AE15-AA251C7E3EC4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C547A-9F10-4A7A-A4BF-C79349591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69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Digital Logic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84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4478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Step 3:  Add prime </a:t>
            </a:r>
            <a:r>
              <a:rPr lang="en-US" sz="2400" dirty="0" err="1" smtClean="0"/>
              <a:t>implicants</a:t>
            </a:r>
            <a:r>
              <a:rPr lang="en-US" sz="2400" dirty="0" smtClean="0"/>
              <a:t> to cover all 1-cells (discount don’t care cells)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534198"/>
              </p:ext>
            </p:extLst>
          </p:nvPr>
        </p:nvGraphicFramePr>
        <p:xfrm>
          <a:off x="2819400" y="2983468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alpha val="49000"/>
                      </a:schemeClr>
                    </a:solidFill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--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--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9624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9530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9436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28700" y="4183558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700" y="4183558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133600" y="30552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133600" y="38172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133600" y="45792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133600" y="52650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267200" y="20574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05740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ounded Rectangle 2"/>
          <p:cNvSpPr/>
          <p:nvPr/>
        </p:nvSpPr>
        <p:spPr>
          <a:xfrm>
            <a:off x="2895600" y="3055203"/>
            <a:ext cx="1752600" cy="4616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895600" y="3055203"/>
            <a:ext cx="838200" cy="60239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2895600" y="5188803"/>
            <a:ext cx="838200" cy="60239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5867400" y="3048000"/>
            <a:ext cx="838200" cy="60239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5791200" y="5188803"/>
            <a:ext cx="838200" cy="60239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3886200" y="3810000"/>
            <a:ext cx="1752600" cy="4616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4876800" y="3805535"/>
            <a:ext cx="1752600" cy="4616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5791200" y="3048000"/>
            <a:ext cx="838200" cy="12308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876800" y="3810000"/>
            <a:ext cx="838200" cy="12308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886200" y="3048000"/>
            <a:ext cx="838200" cy="12308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838200" y="6107668"/>
                <a:ext cx="7315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Final minimal DNF: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+ </m:t>
                    </m:r>
                    <m:r>
                      <a:rPr lang="en-US" b="0" i="1" smtClean="0">
                        <a:latin typeface="Cambria Math"/>
                      </a:rPr>
                      <m:t>𝑥𝑦𝑧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e>
                    </m:ba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𝑧</m:t>
                    </m:r>
                  </m:oMath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6107668"/>
                <a:ext cx="7315200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75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282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and Six Variable K-Maps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1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Five Variable K-Maps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We can visualize five-variable map in two different ways: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28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Variable K-Maps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573587"/>
              </p:ext>
            </p:extLst>
          </p:nvPr>
        </p:nvGraphicFramePr>
        <p:xfrm>
          <a:off x="1866899" y="2438398"/>
          <a:ext cx="2510120" cy="2281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7530"/>
                <a:gridCol w="627530"/>
                <a:gridCol w="627530"/>
                <a:gridCol w="627530"/>
              </a:tblGrid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</a:tr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/>
                </a:tc>
              </a:tr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26</a:t>
                      </a:r>
                      <a:endParaRPr lang="en-US" sz="1800" dirty="0"/>
                    </a:p>
                  </a:txBody>
                  <a:tcPr/>
                </a:tc>
              </a:tr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18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43037" y="1893332"/>
            <a:ext cx="595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28837" y="1893332"/>
            <a:ext cx="595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189333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011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86200" y="1893332"/>
            <a:ext cx="631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010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234593" y="1447800"/>
                <a:ext cx="5660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𝑥𝑦𝑧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4593" y="1447800"/>
                <a:ext cx="566007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53193" y="3276600"/>
                <a:ext cx="5660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𝑣𝑤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193" y="3276600"/>
                <a:ext cx="566007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181101" y="2510135"/>
            <a:ext cx="442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81101" y="3048000"/>
            <a:ext cx="442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81101" y="3657600"/>
            <a:ext cx="442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181101" y="4191000"/>
            <a:ext cx="442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r>
              <a:rPr lang="en-US" dirty="0" smtClean="0"/>
              <a:t>0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016361"/>
              </p:ext>
            </p:extLst>
          </p:nvPr>
        </p:nvGraphicFramePr>
        <p:xfrm>
          <a:off x="4805080" y="2438400"/>
          <a:ext cx="2510120" cy="2281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7530"/>
                <a:gridCol w="627530"/>
                <a:gridCol w="627530"/>
                <a:gridCol w="627530"/>
              </a:tblGrid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</a:tr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</a:t>
                      </a:r>
                      <a:endParaRPr lang="en-US" sz="1800" dirty="0"/>
                    </a:p>
                  </a:txBody>
                  <a:tcPr/>
                </a:tc>
              </a:tr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28</a:t>
                      </a:r>
                      <a:endParaRPr lang="en-US" sz="1800" dirty="0"/>
                    </a:p>
                  </a:txBody>
                  <a:tcPr/>
                </a:tc>
              </a:tr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62000" y="5029200"/>
                <a:ext cx="7772400" cy="9282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Subcubes: Two </a:t>
                </a:r>
                <a:r>
                  <a:rPr lang="en-US" dirty="0" err="1" smtClean="0"/>
                  <a:t>subcubes</a:t>
                </a:r>
                <a:r>
                  <a:rPr lang="en-US" dirty="0" smtClean="0"/>
                  <a:t> are possible about the mirror-image line.  If there are two rectangular groupings of the same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en-US" dirty="0" smtClean="0"/>
                  <a:t> dimensions on both halves and the two groupings are the mirror image of each other.</a:t>
                </a:r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5029200"/>
                <a:ext cx="7772400" cy="928267"/>
              </a:xfrm>
              <a:prstGeom prst="rect">
                <a:avLst/>
              </a:prstGeom>
              <a:blipFill rotWithShape="1">
                <a:blip r:embed="rId4"/>
                <a:stretch>
                  <a:fillRect l="-627" t="-3289" b="-98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4800600" y="1905000"/>
            <a:ext cx="631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464604" y="1905000"/>
            <a:ext cx="631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074204" y="1905000"/>
            <a:ext cx="631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en-US" dirty="0"/>
              <a:t>0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705600" y="1905000"/>
            <a:ext cx="631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r>
              <a:rPr lang="en-US" dirty="0"/>
              <a:t>0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1981200" y="2510135"/>
            <a:ext cx="381000" cy="3693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6858000" y="2514600"/>
            <a:ext cx="381000" cy="3693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886200" y="2514600"/>
            <a:ext cx="1371600" cy="3693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2590800" y="3048000"/>
            <a:ext cx="1066800" cy="9789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5562600" y="3048000"/>
            <a:ext cx="1066800" cy="9789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971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Variable K-Maps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975477"/>
              </p:ext>
            </p:extLst>
          </p:nvPr>
        </p:nvGraphicFramePr>
        <p:xfrm>
          <a:off x="1447800" y="1905000"/>
          <a:ext cx="2510120" cy="2281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7530"/>
                <a:gridCol w="627530"/>
                <a:gridCol w="627530"/>
                <a:gridCol w="627530"/>
              </a:tblGrid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</a:tr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</a:tr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14</a:t>
                      </a:r>
                      <a:endParaRPr lang="en-US" sz="1800" dirty="0"/>
                    </a:p>
                  </a:txBody>
                  <a:tcPr/>
                </a:tc>
              </a:tr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280865"/>
              </p:ext>
            </p:extLst>
          </p:nvPr>
        </p:nvGraphicFramePr>
        <p:xfrm>
          <a:off x="4648200" y="3352800"/>
          <a:ext cx="2510120" cy="2281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7530"/>
                <a:gridCol w="627530"/>
                <a:gridCol w="627530"/>
                <a:gridCol w="627530"/>
              </a:tblGrid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18</a:t>
                      </a:r>
                      <a:endParaRPr lang="en-US" sz="1800" dirty="0"/>
                    </a:p>
                  </a:txBody>
                  <a:tcPr/>
                </a:tc>
              </a:tr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22</a:t>
                      </a:r>
                      <a:endParaRPr lang="en-US" sz="1800" dirty="0"/>
                    </a:p>
                  </a:txBody>
                  <a:tcPr/>
                </a:tc>
              </a:tr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</a:t>
                      </a:r>
                      <a:endParaRPr lang="en-US" sz="1800" dirty="0"/>
                    </a:p>
                  </a:txBody>
                  <a:tcPr/>
                </a:tc>
              </a:tr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26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14400" y="5726668"/>
                <a:ext cx="7467600" cy="9519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Subcubes: If each layer contains 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subcube</a:t>
                </a:r>
                <a:r>
                  <a:rPr lang="en-US" dirty="0" smtClean="0"/>
                  <a:t> such that they can be viewed as being directly above and below each other, then the two </a:t>
                </a:r>
                <a:r>
                  <a:rPr lang="en-US" dirty="0" err="1" smtClean="0"/>
                  <a:t>subcubes</a:t>
                </a:r>
                <a:r>
                  <a:rPr lang="en-US" dirty="0" smtClean="0"/>
                  <a:t> collectively form a single </a:t>
                </a:r>
                <a:r>
                  <a:rPr lang="en-US" dirty="0" err="1" smtClean="0"/>
                  <a:t>subcube</a:t>
                </a:r>
                <a:r>
                  <a:rPr lang="en-US" dirty="0" smtClean="0"/>
                  <a:t> consisting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US" dirty="0" smtClean="0"/>
                  <a:t> cells.  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5726668"/>
                <a:ext cx="7467600" cy="951927"/>
              </a:xfrm>
              <a:prstGeom prst="rect">
                <a:avLst/>
              </a:prstGeom>
              <a:blipFill rotWithShape="1">
                <a:blip r:embed="rId2"/>
                <a:stretch>
                  <a:fillRect l="-653" t="-2548" b="-70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1447800" y="4191000"/>
            <a:ext cx="3200400" cy="14478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3"/>
          </p:cNvCxnSpPr>
          <p:nvPr/>
        </p:nvCxnSpPr>
        <p:spPr>
          <a:xfrm>
            <a:off x="3957920" y="3045768"/>
            <a:ext cx="690280" cy="307032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62400" y="1905000"/>
            <a:ext cx="3200400" cy="14478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62400" y="4191000"/>
            <a:ext cx="3200400" cy="14478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29393" y="2743199"/>
                <a:ext cx="5660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393" y="2743199"/>
                <a:ext cx="566007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929793" y="4355068"/>
                <a:ext cx="5660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9793" y="4355068"/>
                <a:ext cx="566007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057400" y="1215080"/>
                <a:ext cx="914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i="1" dirty="0" smtClean="0">
                    <a:latin typeface="Cambria Math"/>
                  </a:rPr>
                  <a:t>v=0</a:t>
                </a:r>
                <a:endParaRPr lang="en-US" b="0" i="1" dirty="0" smtClean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1215080"/>
                <a:ext cx="914400" cy="646331"/>
              </a:xfrm>
              <a:prstGeom prst="rect">
                <a:avLst/>
              </a:prstGeom>
              <a:blipFill rotWithShape="1">
                <a:blip r:embed="rId5"/>
                <a:stretch>
                  <a:fillRect t="-5660" b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876800" y="2630269"/>
                <a:ext cx="914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i="1" dirty="0" smtClean="0">
                    <a:latin typeface="Cambria Math"/>
                  </a:rPr>
                  <a:t>v=1</a:t>
                </a:r>
                <a:endParaRPr lang="en-US" b="0" i="1" dirty="0" smtClean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630269"/>
                <a:ext cx="914400" cy="646331"/>
              </a:xfrm>
              <a:prstGeom prst="rect">
                <a:avLst/>
              </a:prstGeom>
              <a:blipFill rotWithShape="1">
                <a:blip r:embed="rId6"/>
                <a:stretch>
                  <a:fillRect t="-5607" b="-18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084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38200" y="1443335"/>
                <a:ext cx="785593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𝑤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=∑</m:t>
                      </m:r>
                      <m:r>
                        <a:rPr lang="en-US" sz="2400" b="0" i="1" smtClean="0">
                          <a:latin typeface="Cambria Math"/>
                        </a:rPr>
                        <m:t>𝑚</m:t>
                      </m:r>
                      <m:r>
                        <a:rPr lang="en-US" sz="2400" b="0" i="1" smtClean="0">
                          <a:latin typeface="Cambria Math"/>
                        </a:rPr>
                        <m:t>(1,5,9,11,13,20,21,26,27,28,29,30,31)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443335"/>
                <a:ext cx="7855933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426055"/>
              </p:ext>
            </p:extLst>
          </p:nvPr>
        </p:nvGraphicFramePr>
        <p:xfrm>
          <a:off x="1667665" y="2605045"/>
          <a:ext cx="2510120" cy="2281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7530"/>
                <a:gridCol w="627530"/>
                <a:gridCol w="627530"/>
                <a:gridCol w="627530"/>
              </a:tblGrid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351311"/>
              </p:ext>
            </p:extLst>
          </p:nvPr>
        </p:nvGraphicFramePr>
        <p:xfrm>
          <a:off x="4881280" y="4119264"/>
          <a:ext cx="2510120" cy="2281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7530"/>
                <a:gridCol w="627530"/>
                <a:gridCol w="627530"/>
                <a:gridCol w="627530"/>
              </a:tblGrid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</a:tr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29393" y="3352799"/>
                <a:ext cx="5660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393" y="3352799"/>
                <a:ext cx="566007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29793" y="4964668"/>
                <a:ext cx="5660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9793" y="4964668"/>
                <a:ext cx="566007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057400" y="1824680"/>
                <a:ext cx="914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i="1" dirty="0" smtClean="0">
                    <a:latin typeface="Cambria Math"/>
                  </a:rPr>
                  <a:t>v=0</a:t>
                </a:r>
                <a:endParaRPr lang="en-US" b="0" i="1" dirty="0" smtClean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1824680"/>
                <a:ext cx="914400" cy="646331"/>
              </a:xfrm>
              <a:prstGeom prst="rect">
                <a:avLst/>
              </a:prstGeom>
              <a:blipFill rotWithShape="1">
                <a:blip r:embed="rId5"/>
                <a:stretch>
                  <a:fillRect t="-5660" b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876800" y="3239869"/>
                <a:ext cx="914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i="1" dirty="0" smtClean="0">
                    <a:latin typeface="Cambria Math"/>
                  </a:rPr>
                  <a:t>v=1</a:t>
                </a:r>
                <a:endParaRPr lang="en-US" b="0" i="1" dirty="0" smtClean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239869"/>
                <a:ext cx="914400" cy="646331"/>
              </a:xfrm>
              <a:prstGeom prst="rect">
                <a:avLst/>
              </a:prstGeom>
              <a:blipFill rotWithShape="1">
                <a:blip r:embed="rId6"/>
                <a:stretch>
                  <a:fillRect t="-5607" b="-18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764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443335"/>
            <a:ext cx="4310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Step 1:  Find all Prime </a:t>
            </a:r>
            <a:r>
              <a:rPr lang="en-US" sz="2400" dirty="0" err="1" smtClean="0"/>
              <a:t>Implicants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458369"/>
              </p:ext>
            </p:extLst>
          </p:nvPr>
        </p:nvGraphicFramePr>
        <p:xfrm>
          <a:off x="1680880" y="2590800"/>
          <a:ext cx="2510120" cy="2281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7530"/>
                <a:gridCol w="627530"/>
                <a:gridCol w="627530"/>
                <a:gridCol w="627530"/>
              </a:tblGrid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543309"/>
              </p:ext>
            </p:extLst>
          </p:nvPr>
        </p:nvGraphicFramePr>
        <p:xfrm>
          <a:off x="4881280" y="4038600"/>
          <a:ext cx="2510120" cy="2281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7530"/>
                <a:gridCol w="627530"/>
                <a:gridCol w="627530"/>
                <a:gridCol w="627530"/>
              </a:tblGrid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</a:tr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2438400" y="2662536"/>
            <a:ext cx="381000" cy="2133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438400" y="3195936"/>
            <a:ext cx="381000" cy="1066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638800" y="4643736"/>
            <a:ext cx="381000" cy="1066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876800" y="4643736"/>
            <a:ext cx="1219200" cy="10668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248400" y="5177136"/>
            <a:ext cx="1066800" cy="1066800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362200" y="4338936"/>
            <a:ext cx="1066800" cy="381000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993213" y="4338936"/>
            <a:ext cx="435787" cy="3810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269813" y="5786736"/>
            <a:ext cx="435787" cy="3810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29393" y="3352799"/>
                <a:ext cx="5660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393" y="3352799"/>
                <a:ext cx="566007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929793" y="4964668"/>
                <a:ext cx="5660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9793" y="4964668"/>
                <a:ext cx="566007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057400" y="1824680"/>
                <a:ext cx="914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i="1" dirty="0" smtClean="0">
                    <a:latin typeface="Cambria Math"/>
                  </a:rPr>
                  <a:t>v=0</a:t>
                </a:r>
                <a:endParaRPr lang="en-US" b="0" i="1" dirty="0" smtClean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1824680"/>
                <a:ext cx="914400" cy="646331"/>
              </a:xfrm>
              <a:prstGeom prst="rect">
                <a:avLst/>
              </a:prstGeom>
              <a:blipFill rotWithShape="1">
                <a:blip r:embed="rId4"/>
                <a:stretch>
                  <a:fillRect t="-5660" b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876800" y="3239869"/>
                <a:ext cx="914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i="1" dirty="0" smtClean="0">
                    <a:latin typeface="Cambria Math"/>
                  </a:rPr>
                  <a:t>v=1</a:t>
                </a:r>
                <a:endParaRPr lang="en-US" b="0" i="1" dirty="0" smtClean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239869"/>
                <a:ext cx="914400" cy="646331"/>
              </a:xfrm>
              <a:prstGeom prst="rect">
                <a:avLst/>
              </a:prstGeom>
              <a:blipFill rotWithShape="1">
                <a:blip r:embed="rId5"/>
                <a:stretch>
                  <a:fillRect t="-5607" b="-18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993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443335"/>
            <a:ext cx="5474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Step 2:  Find all Essential Prime </a:t>
            </a:r>
            <a:r>
              <a:rPr lang="en-US" sz="2400" dirty="0" err="1" smtClean="0"/>
              <a:t>Implicants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281785"/>
              </p:ext>
            </p:extLst>
          </p:nvPr>
        </p:nvGraphicFramePr>
        <p:xfrm>
          <a:off x="1680880" y="2595264"/>
          <a:ext cx="2510120" cy="2281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7530"/>
                <a:gridCol w="627530"/>
                <a:gridCol w="627530"/>
                <a:gridCol w="627530"/>
              </a:tblGrid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>
                    <a:solidFill>
                      <a:schemeClr val="accent1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270825"/>
              </p:ext>
            </p:extLst>
          </p:nvPr>
        </p:nvGraphicFramePr>
        <p:xfrm>
          <a:off x="4881280" y="4043064"/>
          <a:ext cx="2510120" cy="2281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7530"/>
                <a:gridCol w="627530"/>
                <a:gridCol w="627530"/>
                <a:gridCol w="627530"/>
              </a:tblGrid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>
                    <a:solidFill>
                      <a:schemeClr val="accent1"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>
                    <a:solidFill>
                      <a:schemeClr val="accent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>
                    <a:solidFill>
                      <a:schemeClr val="accent1">
                        <a:alpha val="51000"/>
                      </a:schemeClr>
                    </a:solidFill>
                  </a:tcPr>
                </a:tc>
              </a:tr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>
                    <a:solidFill>
                      <a:schemeClr val="accent1">
                        <a:alpha val="51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2438400" y="2667000"/>
            <a:ext cx="381000" cy="2133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438400" y="3200400"/>
            <a:ext cx="381000" cy="1066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638800" y="4648200"/>
            <a:ext cx="381000" cy="1066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876800" y="4648200"/>
            <a:ext cx="1219200" cy="10668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248400" y="5181600"/>
            <a:ext cx="1066800" cy="1066800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362200" y="4343400"/>
            <a:ext cx="1066800" cy="381000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993213" y="4343400"/>
            <a:ext cx="435787" cy="3810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269813" y="5791200"/>
            <a:ext cx="435787" cy="3810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ounded Rectangle 13"/>
              <p:cNvSpPr/>
              <p:nvPr/>
            </p:nvSpPr>
            <p:spPr>
              <a:xfrm>
                <a:off x="381000" y="5181600"/>
                <a:ext cx="4114800" cy="12954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Essential Prime </a:t>
                </a:r>
                <a:r>
                  <a:rPr lang="en-US" dirty="0" err="1" smtClean="0"/>
                  <a:t>Implicants</a:t>
                </a:r>
                <a:r>
                  <a:rPr lang="en-US" dirty="0" smtClean="0"/>
                  <a:t>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</m:ba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en-US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𝑣𝑥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</m:oMath>
                  </m:oMathPara>
                </a14:m>
                <a:endParaRPr lang="en-US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𝑣𝑤𝑦</m:t>
                      </m:r>
                    </m:oMath>
                  </m:oMathPara>
                </a14:m>
                <a:endParaRPr lang="en-US" dirty="0" smtClean="0"/>
              </a:p>
              <a:p>
                <a:pPr algn="ctr"/>
                <a:endParaRPr lang="en-US" dirty="0"/>
              </a:p>
            </p:txBody>
          </p:sp>
        </mc:Choice>
        <mc:Fallback xmlns="">
          <p:sp>
            <p:nvSpPr>
              <p:cNvPr id="14" name="Rounded 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181600"/>
                <a:ext cx="4114800" cy="1295400"/>
              </a:xfrm>
              <a:prstGeom prst="roundRect">
                <a:avLst/>
              </a:prstGeom>
              <a:blipFill rotWithShape="1">
                <a:blip r:embed="rId2"/>
                <a:stretch>
                  <a:fillRect t="-7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57200" y="3352799"/>
                <a:ext cx="5660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352799"/>
                <a:ext cx="566007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234593" y="4800600"/>
                <a:ext cx="5660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4593" y="4800600"/>
                <a:ext cx="566007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057400" y="1824680"/>
                <a:ext cx="914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i="1" dirty="0" smtClean="0">
                    <a:latin typeface="Cambria Math"/>
                  </a:rPr>
                  <a:t>v=0</a:t>
                </a:r>
                <a:endParaRPr lang="en-US" b="0" i="1" dirty="0" smtClean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1824680"/>
                <a:ext cx="914400" cy="646331"/>
              </a:xfrm>
              <a:prstGeom prst="rect">
                <a:avLst/>
              </a:prstGeom>
              <a:blipFill rotWithShape="1">
                <a:blip r:embed="rId5"/>
                <a:stretch>
                  <a:fillRect t="-5660" b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876800" y="3239869"/>
                <a:ext cx="914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i="1" dirty="0" smtClean="0">
                    <a:latin typeface="Cambria Math"/>
                  </a:rPr>
                  <a:t>v=1</a:t>
                </a:r>
                <a:endParaRPr lang="en-US" b="0" i="1" dirty="0" smtClean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239869"/>
                <a:ext cx="914400" cy="646331"/>
              </a:xfrm>
              <a:prstGeom prst="rect">
                <a:avLst/>
              </a:prstGeom>
              <a:blipFill rotWithShape="1">
                <a:blip r:embed="rId6"/>
                <a:stretch>
                  <a:fillRect t="-5607" b="-18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1181101" y="2674203"/>
            <a:ext cx="442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181101" y="3212068"/>
            <a:ext cx="442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181101" y="3821668"/>
            <a:ext cx="442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81101" y="4355068"/>
            <a:ext cx="442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r>
              <a:rPr lang="en-US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380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443335"/>
            <a:ext cx="5474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Step 2:  Find all Essential Prime </a:t>
            </a:r>
            <a:r>
              <a:rPr lang="en-US" sz="2400" dirty="0" err="1" smtClean="0"/>
              <a:t>Implicants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149603"/>
              </p:ext>
            </p:extLst>
          </p:nvPr>
        </p:nvGraphicFramePr>
        <p:xfrm>
          <a:off x="1680880" y="2595264"/>
          <a:ext cx="2510120" cy="2281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7530"/>
                <a:gridCol w="627530"/>
                <a:gridCol w="627530"/>
                <a:gridCol w="627530"/>
              </a:tblGrid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>
                    <a:solidFill>
                      <a:schemeClr val="accent1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360502"/>
              </p:ext>
            </p:extLst>
          </p:nvPr>
        </p:nvGraphicFramePr>
        <p:xfrm>
          <a:off x="4881280" y="4043064"/>
          <a:ext cx="2510120" cy="2281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7530"/>
                <a:gridCol w="627530"/>
                <a:gridCol w="627530"/>
                <a:gridCol w="627530"/>
              </a:tblGrid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>
                    <a:solidFill>
                      <a:schemeClr val="accent1"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>
                    <a:solidFill>
                      <a:schemeClr val="accent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>
                    <a:solidFill>
                      <a:schemeClr val="accent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>
                    <a:solidFill>
                      <a:schemeClr val="accent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>
                    <a:solidFill>
                      <a:schemeClr val="accent1">
                        <a:alpha val="51000"/>
                      </a:schemeClr>
                    </a:solidFill>
                  </a:tcPr>
                </a:tc>
              </a:tr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>
                    <a:solidFill>
                      <a:schemeClr val="accent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>
                    <a:solidFill>
                      <a:schemeClr val="accent1">
                        <a:alpha val="51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2438400" y="2667000"/>
            <a:ext cx="381000" cy="2133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438400" y="3200400"/>
            <a:ext cx="381000" cy="1066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638800" y="4648200"/>
            <a:ext cx="381000" cy="1066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876800" y="4648200"/>
            <a:ext cx="1219200" cy="10668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248400" y="5181600"/>
            <a:ext cx="1066800" cy="1066800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362200" y="4343400"/>
            <a:ext cx="1066800" cy="381000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993213" y="4343400"/>
            <a:ext cx="435787" cy="3810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269813" y="5791200"/>
            <a:ext cx="435787" cy="3810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ounded Rectangle 13"/>
              <p:cNvSpPr/>
              <p:nvPr/>
            </p:nvSpPr>
            <p:spPr>
              <a:xfrm>
                <a:off x="381000" y="5181600"/>
                <a:ext cx="4114800" cy="12954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Essential Prime </a:t>
                </a:r>
                <a:r>
                  <a:rPr lang="en-US" dirty="0" err="1" smtClean="0"/>
                  <a:t>Implicants</a:t>
                </a:r>
                <a:r>
                  <a:rPr lang="en-US" dirty="0" smtClean="0"/>
                  <a:t>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</m:ba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en-US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𝑣𝑥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</m:oMath>
                  </m:oMathPara>
                </a14:m>
                <a:endParaRPr lang="en-US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𝑣𝑤𝑦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14" name="Rounded 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181600"/>
                <a:ext cx="4114800" cy="1295400"/>
              </a:xfrm>
              <a:prstGeom prst="round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29393" y="3352799"/>
                <a:ext cx="5660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393" y="3352799"/>
                <a:ext cx="566007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929793" y="4964668"/>
                <a:ext cx="5660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9793" y="4964668"/>
                <a:ext cx="566007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057400" y="1824680"/>
                <a:ext cx="914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i="1" dirty="0" smtClean="0">
                    <a:latin typeface="Cambria Math"/>
                  </a:rPr>
                  <a:t>v=0</a:t>
                </a:r>
                <a:endParaRPr lang="en-US" b="0" i="1" dirty="0" smtClean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1824680"/>
                <a:ext cx="914400" cy="646331"/>
              </a:xfrm>
              <a:prstGeom prst="rect">
                <a:avLst/>
              </a:prstGeom>
              <a:blipFill rotWithShape="1">
                <a:blip r:embed="rId5"/>
                <a:stretch>
                  <a:fillRect t="-5660" b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876800" y="3239869"/>
                <a:ext cx="914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i="1" dirty="0" smtClean="0">
                    <a:latin typeface="Cambria Math"/>
                  </a:rPr>
                  <a:t>v=1</a:t>
                </a:r>
                <a:endParaRPr lang="en-US" b="0" i="1" dirty="0" smtClean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239869"/>
                <a:ext cx="914400" cy="646331"/>
              </a:xfrm>
              <a:prstGeom prst="rect">
                <a:avLst/>
              </a:prstGeom>
              <a:blipFill rotWithShape="1">
                <a:blip r:embed="rId6"/>
                <a:stretch>
                  <a:fillRect t="-5607" b="-18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241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443335"/>
            <a:ext cx="5474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Step 2:  Find all Essential Prime </a:t>
            </a:r>
            <a:r>
              <a:rPr lang="en-US" sz="2400" dirty="0" err="1" smtClean="0"/>
              <a:t>Implicants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620134"/>
              </p:ext>
            </p:extLst>
          </p:nvPr>
        </p:nvGraphicFramePr>
        <p:xfrm>
          <a:off x="1680880" y="2595264"/>
          <a:ext cx="2510120" cy="2281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7530"/>
                <a:gridCol w="627530"/>
                <a:gridCol w="627530"/>
                <a:gridCol w="627530"/>
              </a:tblGrid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>
                    <a:solidFill>
                      <a:schemeClr val="accent1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88008"/>
              </p:ext>
            </p:extLst>
          </p:nvPr>
        </p:nvGraphicFramePr>
        <p:xfrm>
          <a:off x="4881280" y="4043064"/>
          <a:ext cx="2510120" cy="2281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7530"/>
                <a:gridCol w="627530"/>
                <a:gridCol w="627530"/>
                <a:gridCol w="627530"/>
              </a:tblGrid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>
                    <a:solidFill>
                      <a:schemeClr val="accent1"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>
                    <a:solidFill>
                      <a:schemeClr val="accent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>
                    <a:solidFill>
                      <a:schemeClr val="accent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>
                    <a:solidFill>
                      <a:schemeClr val="accent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>
                    <a:solidFill>
                      <a:schemeClr val="accent1">
                        <a:alpha val="51000"/>
                      </a:schemeClr>
                    </a:solidFill>
                  </a:tcPr>
                </a:tc>
              </a:tr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>
                    <a:solidFill>
                      <a:schemeClr val="accent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>
                    <a:solidFill>
                      <a:schemeClr val="accent1">
                        <a:alpha val="51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2438400" y="2667000"/>
            <a:ext cx="381000" cy="2133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438400" y="3200400"/>
            <a:ext cx="381000" cy="1066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638800" y="4648200"/>
            <a:ext cx="381000" cy="1066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876800" y="4648200"/>
            <a:ext cx="1219200" cy="10668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248400" y="5181600"/>
            <a:ext cx="1066800" cy="1066800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362200" y="4343400"/>
            <a:ext cx="1066800" cy="381000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993213" y="4343400"/>
            <a:ext cx="435787" cy="3810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269813" y="5791200"/>
            <a:ext cx="435787" cy="3810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ounded Rectangle 13"/>
              <p:cNvSpPr/>
              <p:nvPr/>
            </p:nvSpPr>
            <p:spPr>
              <a:xfrm>
                <a:off x="381000" y="5334000"/>
                <a:ext cx="4114800" cy="1143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Final minimal DNF: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</m:ba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𝑣𝑥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  <m:r>
                        <a:rPr lang="en-US" b="0" i="0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𝑣𝑤𝑦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𝑤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bar>
                      <m:r>
                        <a:rPr lang="en-US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dirty="0" smtClean="0"/>
              </a:p>
              <a:p>
                <a:pPr algn="ctr"/>
                <a:endParaRPr lang="en-US" dirty="0"/>
              </a:p>
            </p:txBody>
          </p:sp>
        </mc:Choice>
        <mc:Fallback xmlns="">
          <p:sp>
            <p:nvSpPr>
              <p:cNvPr id="14" name="Rounded 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334000"/>
                <a:ext cx="4114800" cy="1143000"/>
              </a:xfrm>
              <a:prstGeom prst="round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29393" y="3352799"/>
                <a:ext cx="5660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393" y="3352799"/>
                <a:ext cx="566007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929793" y="4964668"/>
                <a:ext cx="5660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9793" y="4964668"/>
                <a:ext cx="566007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057400" y="1824680"/>
                <a:ext cx="914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i="1" dirty="0" smtClean="0">
                    <a:latin typeface="Cambria Math"/>
                  </a:rPr>
                  <a:t>v=0</a:t>
                </a:r>
                <a:endParaRPr lang="en-US" b="0" i="1" dirty="0" smtClean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1824680"/>
                <a:ext cx="914400" cy="646331"/>
              </a:xfrm>
              <a:prstGeom prst="rect">
                <a:avLst/>
              </a:prstGeom>
              <a:blipFill rotWithShape="1">
                <a:blip r:embed="rId5"/>
                <a:stretch>
                  <a:fillRect t="-5660" b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876800" y="3239869"/>
                <a:ext cx="914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i="1" dirty="0" smtClean="0">
                    <a:latin typeface="Cambria Math"/>
                  </a:rPr>
                  <a:t>v=1</a:t>
                </a:r>
                <a:endParaRPr lang="en-US" b="0" i="1" dirty="0" smtClean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239869"/>
                <a:ext cx="914400" cy="646331"/>
              </a:xfrm>
              <a:prstGeom prst="rect">
                <a:avLst/>
              </a:prstGeom>
              <a:blipFill rotWithShape="1">
                <a:blip r:embed="rId6"/>
                <a:stretch>
                  <a:fillRect t="-5607" b="-18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827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HW5 up on course webpage.  Due on </a:t>
            </a:r>
            <a:r>
              <a:rPr lang="en-US" dirty="0" smtClean="0">
                <a:solidFill>
                  <a:srgbClr val="FF0000"/>
                </a:solidFill>
              </a:rPr>
              <a:t>Tuesday</a:t>
            </a:r>
            <a:r>
              <a:rPr lang="en-US" dirty="0" smtClean="0"/>
              <a:t>, 10/21 in class.</a:t>
            </a:r>
          </a:p>
          <a:p>
            <a:r>
              <a:rPr lang="en-US" dirty="0" smtClean="0"/>
              <a:t>Upcoming:  Exam on October 28.  Will cover material from Chapter 4.  Details to follow soon.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64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Variable K-Maps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visualize a six-variable map in two different ways: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03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Variable K-Maps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314452"/>
              </p:ext>
            </p:extLst>
          </p:nvPr>
        </p:nvGraphicFramePr>
        <p:xfrm>
          <a:off x="2400299" y="1828800"/>
          <a:ext cx="1943100" cy="17526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5775"/>
                <a:gridCol w="485775"/>
                <a:gridCol w="485775"/>
                <a:gridCol w="485775"/>
              </a:tblGrid>
              <a:tr h="43815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</a:tr>
              <a:tr h="43815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/>
                </a:tc>
              </a:tr>
              <a:tr h="43815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26</a:t>
                      </a:r>
                      <a:endParaRPr lang="en-US" sz="1800" dirty="0"/>
                    </a:p>
                  </a:txBody>
                  <a:tcPr/>
                </a:tc>
              </a:tr>
              <a:tr h="43815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18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684181"/>
              </p:ext>
            </p:extLst>
          </p:nvPr>
        </p:nvGraphicFramePr>
        <p:xfrm>
          <a:off x="4610100" y="1828802"/>
          <a:ext cx="1943100" cy="17526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5775"/>
                <a:gridCol w="485775"/>
                <a:gridCol w="485775"/>
                <a:gridCol w="485775"/>
              </a:tblGrid>
              <a:tr h="43815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</a:tr>
              <a:tr h="43815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</a:t>
                      </a:r>
                      <a:endParaRPr lang="en-US" sz="1800" dirty="0"/>
                    </a:p>
                  </a:txBody>
                  <a:tcPr/>
                </a:tc>
              </a:tr>
              <a:tr h="43815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28</a:t>
                      </a:r>
                      <a:endParaRPr lang="en-US" sz="1800" dirty="0"/>
                    </a:p>
                  </a:txBody>
                  <a:tcPr/>
                </a:tc>
              </a:tr>
              <a:tr h="43815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992446"/>
              </p:ext>
            </p:extLst>
          </p:nvPr>
        </p:nvGraphicFramePr>
        <p:xfrm>
          <a:off x="2400300" y="3733798"/>
          <a:ext cx="1943100" cy="17526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5775"/>
                <a:gridCol w="485775"/>
                <a:gridCol w="485775"/>
                <a:gridCol w="485775"/>
              </a:tblGrid>
              <a:tr h="43815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50</a:t>
                      </a:r>
                      <a:endParaRPr lang="en-US" sz="1800" dirty="0"/>
                    </a:p>
                  </a:txBody>
                  <a:tcPr/>
                </a:tc>
              </a:tr>
              <a:tr h="43815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58</a:t>
                      </a:r>
                      <a:endParaRPr lang="en-US" sz="1800" dirty="0"/>
                    </a:p>
                  </a:txBody>
                  <a:tcPr/>
                </a:tc>
              </a:tr>
              <a:tr h="43815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42</a:t>
                      </a:r>
                      <a:endParaRPr lang="en-US" sz="1800" dirty="0"/>
                    </a:p>
                  </a:txBody>
                  <a:tcPr/>
                </a:tc>
              </a:tr>
              <a:tr h="43815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34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008571"/>
              </p:ext>
            </p:extLst>
          </p:nvPr>
        </p:nvGraphicFramePr>
        <p:xfrm>
          <a:off x="4610100" y="3733802"/>
          <a:ext cx="1943100" cy="17526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5775"/>
                <a:gridCol w="485775"/>
                <a:gridCol w="485775"/>
                <a:gridCol w="485775"/>
              </a:tblGrid>
              <a:tr h="43815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52</a:t>
                      </a:r>
                      <a:endParaRPr lang="en-US" sz="1800" dirty="0"/>
                    </a:p>
                  </a:txBody>
                  <a:tcPr/>
                </a:tc>
              </a:tr>
              <a:tr h="43815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60</a:t>
                      </a:r>
                      <a:endParaRPr lang="en-US" sz="1800" dirty="0"/>
                    </a:p>
                  </a:txBody>
                  <a:tcPr/>
                </a:tc>
              </a:tr>
              <a:tr h="43815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44</a:t>
                      </a:r>
                      <a:endParaRPr lang="en-US" sz="1800" dirty="0"/>
                    </a:p>
                  </a:txBody>
                  <a:tcPr/>
                </a:tc>
              </a:tr>
              <a:tr h="43815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36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376437" y="1447800"/>
            <a:ext cx="595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33637" y="1447800"/>
            <a:ext cx="595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352800" y="1447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011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86200" y="1447800"/>
            <a:ext cx="631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010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234593" y="1143000"/>
                <a:ext cx="5660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𝑥𝑦𝑧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4593" y="1143000"/>
                <a:ext cx="566007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53193" y="2971800"/>
                <a:ext cx="5660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𝑢𝑣𝑤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193" y="2971800"/>
                <a:ext cx="566007" cy="369332"/>
              </a:xfrm>
              <a:prstGeom prst="rect">
                <a:avLst/>
              </a:prstGeom>
              <a:blipFill rotWithShape="1">
                <a:blip r:embed="rId3"/>
                <a:stretch>
                  <a:fillRect r="-43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776464" y="1828800"/>
            <a:ext cx="661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790701" y="2209800"/>
            <a:ext cx="647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790701" y="2667000"/>
            <a:ext cx="647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011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766837" y="3124200"/>
            <a:ext cx="671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010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572000" y="1447800"/>
            <a:ext cx="631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05400" y="1447800"/>
            <a:ext cx="631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562600" y="1447800"/>
            <a:ext cx="631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en-US" dirty="0"/>
              <a:t>0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019800" y="1447800"/>
            <a:ext cx="631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r>
              <a:rPr lang="en-US" dirty="0"/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62227" y="3745468"/>
            <a:ext cx="661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en-US" dirty="0"/>
              <a:t>1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776464" y="4126468"/>
            <a:ext cx="647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en-US" dirty="0"/>
              <a:t>1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776464" y="4583668"/>
            <a:ext cx="647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en-US" dirty="0"/>
              <a:t>0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752600" y="5040868"/>
            <a:ext cx="671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en-US" dirty="0"/>
              <a:t>0</a:t>
            </a:r>
            <a:r>
              <a:rPr lang="en-US" dirty="0" smtClean="0"/>
              <a:t>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62000" y="5638800"/>
                <a:ext cx="7772400" cy="9282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Subcubes: If each quadrant has a rectangular grouping of dimensions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en-US" dirty="0" smtClean="0"/>
                  <a:t> and each grouping is a mirror image of the other about both the horizontal and vertical mirror-image lines.</a:t>
                </a:r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5638800"/>
                <a:ext cx="7772400" cy="928267"/>
              </a:xfrm>
              <a:prstGeom prst="rect">
                <a:avLst/>
              </a:prstGeom>
              <a:blipFill rotWithShape="1">
                <a:blip r:embed="rId4"/>
                <a:stretch>
                  <a:fillRect l="-627" t="-2632" b="-98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6116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Variable K-Maps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461000"/>
              </p:ext>
            </p:extLst>
          </p:nvPr>
        </p:nvGraphicFramePr>
        <p:xfrm>
          <a:off x="571500" y="1828796"/>
          <a:ext cx="1943100" cy="17526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5775"/>
                <a:gridCol w="485775"/>
                <a:gridCol w="485775"/>
                <a:gridCol w="485775"/>
              </a:tblGrid>
              <a:tr h="43815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</a:tr>
              <a:tr h="43815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</a:tr>
              <a:tr h="43815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14</a:t>
                      </a:r>
                      <a:endParaRPr lang="en-US" sz="1800" dirty="0"/>
                    </a:p>
                  </a:txBody>
                  <a:tcPr/>
                </a:tc>
              </a:tr>
              <a:tr h="43815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102338"/>
              </p:ext>
            </p:extLst>
          </p:nvPr>
        </p:nvGraphicFramePr>
        <p:xfrm>
          <a:off x="2705100" y="2438400"/>
          <a:ext cx="1943100" cy="17526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5775"/>
                <a:gridCol w="485775"/>
                <a:gridCol w="485775"/>
                <a:gridCol w="485775"/>
              </a:tblGrid>
              <a:tr h="43814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18</a:t>
                      </a:r>
                      <a:endParaRPr lang="en-US" sz="1800" dirty="0"/>
                    </a:p>
                  </a:txBody>
                  <a:tcPr/>
                </a:tc>
              </a:tr>
              <a:tr h="43815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22</a:t>
                      </a:r>
                      <a:endParaRPr lang="en-US" sz="1800" dirty="0"/>
                    </a:p>
                  </a:txBody>
                  <a:tcPr/>
                </a:tc>
              </a:tr>
              <a:tr h="43815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</a:t>
                      </a:r>
                      <a:endParaRPr lang="en-US" sz="1800" dirty="0"/>
                    </a:p>
                  </a:txBody>
                  <a:tcPr/>
                </a:tc>
              </a:tr>
              <a:tr h="43815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26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335852"/>
              </p:ext>
            </p:extLst>
          </p:nvPr>
        </p:nvGraphicFramePr>
        <p:xfrm>
          <a:off x="4838700" y="3047996"/>
          <a:ext cx="1943100" cy="17526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5775"/>
                <a:gridCol w="485775"/>
                <a:gridCol w="485775"/>
                <a:gridCol w="485775"/>
              </a:tblGrid>
              <a:tr h="43815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50</a:t>
                      </a:r>
                      <a:endParaRPr lang="en-US" sz="1800" dirty="0"/>
                    </a:p>
                  </a:txBody>
                  <a:tcPr/>
                </a:tc>
              </a:tr>
              <a:tr h="43815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54</a:t>
                      </a:r>
                      <a:endParaRPr lang="en-US" sz="1800" dirty="0"/>
                    </a:p>
                  </a:txBody>
                  <a:tcPr/>
                </a:tc>
              </a:tr>
              <a:tr h="43815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62</a:t>
                      </a:r>
                      <a:endParaRPr lang="en-US" sz="1800" dirty="0"/>
                    </a:p>
                  </a:txBody>
                  <a:tcPr/>
                </a:tc>
              </a:tr>
              <a:tr h="43815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58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25441"/>
              </p:ext>
            </p:extLst>
          </p:nvPr>
        </p:nvGraphicFramePr>
        <p:xfrm>
          <a:off x="6972300" y="3810000"/>
          <a:ext cx="1943100" cy="17526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5775"/>
                <a:gridCol w="485775"/>
                <a:gridCol w="485775"/>
                <a:gridCol w="485775"/>
              </a:tblGrid>
              <a:tr h="43815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34</a:t>
                      </a:r>
                      <a:endParaRPr lang="en-US" sz="1800" dirty="0"/>
                    </a:p>
                  </a:txBody>
                  <a:tcPr/>
                </a:tc>
              </a:tr>
              <a:tr h="43815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38</a:t>
                      </a:r>
                      <a:endParaRPr lang="en-US" sz="1800" dirty="0"/>
                    </a:p>
                  </a:txBody>
                  <a:tcPr/>
                </a:tc>
              </a:tr>
              <a:tr h="43815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46</a:t>
                      </a:r>
                      <a:endParaRPr lang="en-US" sz="1800" dirty="0"/>
                    </a:p>
                  </a:txBody>
                  <a:tcPr/>
                </a:tc>
              </a:tr>
              <a:tr h="43815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42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3593" y="2590800"/>
                <a:ext cx="5660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93" y="2590800"/>
                <a:ext cx="566007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177193" y="3745468"/>
                <a:ext cx="5660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7193" y="3745468"/>
                <a:ext cx="566007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310793" y="4431268"/>
                <a:ext cx="5660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793" y="4431268"/>
                <a:ext cx="566007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444393" y="5193268"/>
                <a:ext cx="5660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393" y="5193268"/>
                <a:ext cx="566007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066800" y="1143000"/>
                <a:ext cx="914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i="1" dirty="0" err="1" smtClean="0">
                    <a:latin typeface="Cambria Math"/>
                  </a:rPr>
                  <a:t>uv</a:t>
                </a:r>
                <a:r>
                  <a:rPr lang="en-US" i="1" dirty="0" smtClean="0">
                    <a:latin typeface="Cambria Math"/>
                  </a:rPr>
                  <a:t>=00</a:t>
                </a:r>
                <a:endParaRPr lang="en-US" b="0" i="1" dirty="0" smtClean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43000"/>
                <a:ext cx="914400" cy="646331"/>
              </a:xfrm>
              <a:prstGeom prst="rect">
                <a:avLst/>
              </a:prstGeom>
              <a:blipFill rotWithShape="1">
                <a:blip r:embed="rId5"/>
                <a:stretch>
                  <a:fillRect l="-2000" t="-5660" r="-2000" b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200400" y="1792069"/>
                <a:ext cx="914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i="1" dirty="0" err="1" smtClean="0">
                    <a:latin typeface="Cambria Math"/>
                  </a:rPr>
                  <a:t>uv</a:t>
                </a:r>
                <a:r>
                  <a:rPr lang="en-US" i="1" dirty="0" smtClean="0">
                    <a:latin typeface="Cambria Math"/>
                  </a:rPr>
                  <a:t>=01</a:t>
                </a:r>
                <a:endParaRPr lang="en-US" b="0" i="1" dirty="0" smtClean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1792069"/>
                <a:ext cx="914400" cy="646331"/>
              </a:xfrm>
              <a:prstGeom prst="rect">
                <a:avLst/>
              </a:prstGeom>
              <a:blipFill rotWithShape="1">
                <a:blip r:embed="rId6"/>
                <a:stretch>
                  <a:fillRect l="-2000" t="-5660" r="-2000" b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334000" y="2401669"/>
                <a:ext cx="914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i="1" dirty="0" err="1" smtClean="0">
                    <a:latin typeface="Cambria Math"/>
                  </a:rPr>
                  <a:t>uv</a:t>
                </a:r>
                <a:r>
                  <a:rPr lang="en-US" i="1" dirty="0" smtClean="0">
                    <a:latin typeface="Cambria Math"/>
                  </a:rPr>
                  <a:t>=11</a:t>
                </a:r>
                <a:endParaRPr lang="en-US" b="0" i="1" dirty="0" smtClean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401669"/>
                <a:ext cx="914400" cy="646331"/>
              </a:xfrm>
              <a:prstGeom prst="rect">
                <a:avLst/>
              </a:prstGeom>
              <a:blipFill rotWithShape="1">
                <a:blip r:embed="rId7"/>
                <a:stretch>
                  <a:fillRect l="-2000" t="-5660" r="-2000" b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467600" y="3124200"/>
                <a:ext cx="914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i="1" dirty="0" err="1" smtClean="0">
                    <a:latin typeface="Cambria Math"/>
                  </a:rPr>
                  <a:t>uv</a:t>
                </a:r>
                <a:r>
                  <a:rPr lang="en-US" i="1" dirty="0" smtClean="0">
                    <a:latin typeface="Cambria Math"/>
                  </a:rPr>
                  <a:t>=10</a:t>
                </a:r>
                <a:endParaRPr lang="en-US" b="0" i="1" dirty="0" smtClean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3124200"/>
                <a:ext cx="914400" cy="646331"/>
              </a:xfrm>
              <a:prstGeom prst="rect">
                <a:avLst/>
              </a:prstGeom>
              <a:blipFill rotWithShape="1">
                <a:blip r:embed="rId8"/>
                <a:stretch>
                  <a:fillRect l="-2000" t="-5660" r="-2000" b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762000" y="5701133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Subcubes: </a:t>
            </a:r>
            <a:r>
              <a:rPr lang="en-US" dirty="0" err="1" smtClean="0"/>
              <a:t>Subcubes</a:t>
            </a:r>
            <a:r>
              <a:rPr lang="en-US" dirty="0" smtClean="0"/>
              <a:t> occurring in corresponding positions on all four layers collectively form a single </a:t>
            </a:r>
            <a:r>
              <a:rPr lang="en-US" dirty="0" err="1" smtClean="0"/>
              <a:t>subcube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875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Algorithm for the Final Step in Expression Minimization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9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Petrick’s</a:t>
            </a:r>
            <a:r>
              <a:rPr lang="en-US" dirty="0" smtClean="0"/>
              <a:t> Method of Determining Irredundant Expressions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63466913"/>
                  </p:ext>
                </p:extLst>
              </p:nvPr>
            </p:nvGraphicFramePr>
            <p:xfrm>
              <a:off x="1371600" y="1981200"/>
              <a:ext cx="6431709" cy="3708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4182"/>
                    <a:gridCol w="889889"/>
                    <a:gridCol w="554182"/>
                    <a:gridCol w="554182"/>
                    <a:gridCol w="554182"/>
                    <a:gridCol w="554182"/>
                    <a:gridCol w="554182"/>
                    <a:gridCol w="554182"/>
                    <a:gridCol w="554182"/>
                    <a:gridCol w="554182"/>
                    <a:gridCol w="554182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𝟒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𝟗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𝟏𝟒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𝟐𝟕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𝟑𝟎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𝑧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𝑤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𝑧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𝑤𝑦𝑧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D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𝑤𝑥𝑦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𝑣𝑤𝑦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𝑤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𝑧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G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𝑤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H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I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𝑤𝑥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63466913"/>
                  </p:ext>
                </p:extLst>
              </p:nvPr>
            </p:nvGraphicFramePr>
            <p:xfrm>
              <a:off x="1371600" y="1981200"/>
              <a:ext cx="6431709" cy="3708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4182"/>
                    <a:gridCol w="889889"/>
                    <a:gridCol w="554182"/>
                    <a:gridCol w="554182"/>
                    <a:gridCol w="554182"/>
                    <a:gridCol w="554182"/>
                    <a:gridCol w="554182"/>
                    <a:gridCol w="554182"/>
                    <a:gridCol w="554182"/>
                    <a:gridCol w="554182"/>
                    <a:gridCol w="554182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60440" r="-800000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60440" r="-700000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60440" r="-600000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66667" r="-506667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59341" r="-401099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759341" r="-301099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859341" r="-201099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959341" r="-101099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59341" r="-1099" b="-92131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2329" t="-100000" r="-560959" b="-8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2329" t="-203333" r="-560959" b="-73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2329" t="-298361" r="-560959" b="-6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D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2329" t="-398361" r="-560959" b="-5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2329" t="-498361" r="-560959" b="-4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2329" t="-598361" r="-560959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G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2329" t="-710000" r="-560959" b="-22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H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2329" t="-796721" r="-560959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I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2329" t="-896721" r="-560959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TextBox 4"/>
          <p:cNvSpPr txBox="1"/>
          <p:nvPr/>
        </p:nvSpPr>
        <p:spPr>
          <a:xfrm>
            <a:off x="533400" y="5867400"/>
            <a:ext cx="838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covering problem:  Determine a subset of prime </a:t>
            </a:r>
            <a:r>
              <a:rPr lang="en-US" dirty="0" err="1" smtClean="0"/>
              <a:t>implicants</a:t>
            </a:r>
            <a:r>
              <a:rPr lang="en-US" dirty="0" smtClean="0"/>
              <a:t> that covers the table.</a:t>
            </a:r>
          </a:p>
          <a:p>
            <a:r>
              <a:rPr lang="en-US" dirty="0" smtClean="0"/>
              <a:t>A minimal cover is an irredundant cover that corresponds to a minimal sum of the function.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23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Petrick’s</a:t>
            </a:r>
            <a:r>
              <a:rPr lang="en-US" dirty="0" smtClean="0"/>
              <a:t> Method of Determining Irredundant Expressions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44654528"/>
                  </p:ext>
                </p:extLst>
              </p:nvPr>
            </p:nvGraphicFramePr>
            <p:xfrm>
              <a:off x="1371600" y="1981200"/>
              <a:ext cx="6431709" cy="3708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4182"/>
                    <a:gridCol w="889889"/>
                    <a:gridCol w="554182"/>
                    <a:gridCol w="554182"/>
                    <a:gridCol w="554182"/>
                    <a:gridCol w="554182"/>
                    <a:gridCol w="554182"/>
                    <a:gridCol w="554182"/>
                    <a:gridCol w="554182"/>
                    <a:gridCol w="554182"/>
                    <a:gridCol w="554182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𝟒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𝟗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𝟏𝟒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𝟐𝟕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𝟑𝟎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𝑧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𝑤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𝑧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𝑤𝑦𝑧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D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𝑤𝑥𝑦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𝑣𝑤𝑦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𝑤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𝑧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G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𝑤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H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I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𝑤𝑥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44654528"/>
                  </p:ext>
                </p:extLst>
              </p:nvPr>
            </p:nvGraphicFramePr>
            <p:xfrm>
              <a:off x="1371600" y="1981200"/>
              <a:ext cx="6431709" cy="3708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4182"/>
                    <a:gridCol w="889889"/>
                    <a:gridCol w="554182"/>
                    <a:gridCol w="554182"/>
                    <a:gridCol w="554182"/>
                    <a:gridCol w="554182"/>
                    <a:gridCol w="554182"/>
                    <a:gridCol w="554182"/>
                    <a:gridCol w="554182"/>
                    <a:gridCol w="554182"/>
                    <a:gridCol w="554182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60440" r="-800000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60440" r="-700000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60440" r="-600000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66667" r="-506667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59341" r="-401099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759341" r="-301099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859341" r="-201099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959341" r="-101099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59341" r="-1099" b="-92131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2329" t="-100000" r="-560959" b="-8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2329" t="-203333" r="-560959" b="-73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2329" t="-298361" r="-560959" b="-6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D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2329" t="-398361" r="-560959" b="-5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2329" t="-498361" r="-560959" b="-4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2329" t="-598361" r="-560959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G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2329" t="-710000" r="-560959" b="-22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H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2329" t="-796721" r="-560959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I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2329" t="-896721" r="-560959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TextBox 4"/>
          <p:cNvSpPr txBox="1"/>
          <p:nvPr/>
        </p:nvSpPr>
        <p:spPr>
          <a:xfrm>
            <a:off x="533400" y="59436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p-expression:  (G+H)(F+G)(A+B)(B+C)(H+I)(D+I)(C+D)(B+C+E)(D+E)</a:t>
            </a:r>
          </a:p>
          <a:p>
            <a:r>
              <a:rPr lang="en-US" dirty="0" smtClean="0"/>
              <a:t>The p-expression equals 1 </a:t>
            </a:r>
            <a:r>
              <a:rPr lang="en-US" dirty="0" err="1" smtClean="0"/>
              <a:t>iff</a:t>
            </a:r>
            <a:r>
              <a:rPr lang="en-US" dirty="0" smtClean="0"/>
              <a:t> a sufficient subset of prime </a:t>
            </a:r>
            <a:r>
              <a:rPr lang="en-US" dirty="0" err="1" smtClean="0"/>
              <a:t>implicants</a:t>
            </a:r>
            <a:r>
              <a:rPr lang="en-US" dirty="0" smtClean="0"/>
              <a:t> is selected.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01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If a p-expression is manipulated into its sum-of-products form using the distributive law, duplicate literals deleted in each resulting product term and subsuming product </a:t>
            </a:r>
            <a:r>
              <a:rPr lang="en-US" dirty="0" err="1" smtClean="0"/>
              <a:t>temrms</a:t>
            </a:r>
            <a:r>
              <a:rPr lang="en-US" dirty="0" smtClean="0"/>
              <a:t> deleted, then each remaining product term represents an irredundant cover of the prime </a:t>
            </a:r>
            <a:r>
              <a:rPr lang="en-US" dirty="0" err="1" smtClean="0"/>
              <a:t>implicant</a:t>
            </a:r>
            <a:r>
              <a:rPr lang="en-US" dirty="0" smtClean="0"/>
              <a:t> table.</a:t>
            </a:r>
          </a:p>
          <a:p>
            <a:r>
              <a:rPr lang="en-US" dirty="0" smtClean="0"/>
              <a:t>Since all subsuming product terms have been deleted, the resulting product terms must each describe an irredundant cover.</a:t>
            </a:r>
          </a:p>
          <a:p>
            <a:r>
              <a:rPr lang="en-US" dirty="0" smtClean="0"/>
              <a:t>The irredundant DNF is obtained by summing the prime </a:t>
            </a:r>
            <a:r>
              <a:rPr lang="en-US" dirty="0" err="1" smtClean="0"/>
              <a:t>implicants</a:t>
            </a:r>
            <a:r>
              <a:rPr lang="en-US" dirty="0" smtClean="0"/>
              <a:t> indicated by the variables in a product term.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36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Simplifying p-expressions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53000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𝑝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n-US" dirty="0" smtClean="0"/>
                        <m:t>(</m:t>
                      </m:r>
                      <m:r>
                        <m:rPr>
                          <m:nor/>
                        </m:rPr>
                        <a:rPr lang="en-US" dirty="0" smtClean="0"/>
                        <m:t>G</m:t>
                      </m:r>
                      <m:r>
                        <m:rPr>
                          <m:nor/>
                        </m:rPr>
                        <a:rPr lang="en-US" dirty="0" smtClean="0"/>
                        <m:t>+</m:t>
                      </m:r>
                      <m:r>
                        <m:rPr>
                          <m:nor/>
                        </m:rPr>
                        <a:rPr lang="en-US" dirty="0" smtClean="0"/>
                        <m:t>H</m:t>
                      </m:r>
                      <m:r>
                        <m:rPr>
                          <m:nor/>
                        </m:rPr>
                        <a:rPr lang="en-US" dirty="0" smtClean="0"/>
                        <m:t>)(</m:t>
                      </m:r>
                      <m:r>
                        <m:rPr>
                          <m:nor/>
                        </m:rPr>
                        <a:rPr lang="en-US" dirty="0" smtClean="0"/>
                        <m:t>F</m:t>
                      </m:r>
                      <m:r>
                        <m:rPr>
                          <m:nor/>
                        </m:rPr>
                        <a:rPr lang="en-US" dirty="0" smtClean="0"/>
                        <m:t>+</m:t>
                      </m:r>
                      <m:r>
                        <m:rPr>
                          <m:nor/>
                        </m:rPr>
                        <a:rPr lang="en-US" dirty="0" smtClean="0"/>
                        <m:t>G</m:t>
                      </m:r>
                      <m:r>
                        <m:rPr>
                          <m:nor/>
                        </m:rPr>
                        <a:rPr lang="en-US" dirty="0" smtClean="0"/>
                        <m:t>)(</m:t>
                      </m:r>
                      <m:r>
                        <m:rPr>
                          <m:nor/>
                        </m:rPr>
                        <a:rPr lang="en-US" dirty="0" smtClean="0"/>
                        <m:t>A</m:t>
                      </m:r>
                      <m:r>
                        <m:rPr>
                          <m:nor/>
                        </m:rPr>
                        <a:rPr lang="en-US" dirty="0" smtClean="0"/>
                        <m:t>+</m:t>
                      </m:r>
                      <m:r>
                        <m:rPr>
                          <m:nor/>
                        </m:rPr>
                        <a:rPr lang="en-US" dirty="0" smtClean="0"/>
                        <m:t>B</m:t>
                      </m:r>
                      <m:r>
                        <m:rPr>
                          <m:nor/>
                        </m:rPr>
                        <a:rPr lang="en-US" dirty="0" smtClean="0"/>
                        <m:t>)(</m:t>
                      </m:r>
                      <m:r>
                        <m:rPr>
                          <m:nor/>
                        </m:rPr>
                        <a:rPr lang="en-US" dirty="0" smtClean="0"/>
                        <m:t>B</m:t>
                      </m:r>
                      <m:r>
                        <m:rPr>
                          <m:nor/>
                        </m:rPr>
                        <a:rPr lang="en-US" dirty="0" smtClean="0"/>
                        <m:t>+</m:t>
                      </m:r>
                      <m:r>
                        <m:rPr>
                          <m:nor/>
                        </m:rPr>
                        <a:rPr lang="en-US" dirty="0" smtClean="0"/>
                        <m:t>C</m:t>
                      </m:r>
                      <m:r>
                        <m:rPr>
                          <m:nor/>
                        </m:rPr>
                        <a:rPr lang="en-US" dirty="0" smtClean="0"/>
                        <m:t>)(</m:t>
                      </m:r>
                      <m:r>
                        <m:rPr>
                          <m:nor/>
                        </m:rPr>
                        <a:rPr lang="en-US" dirty="0" smtClean="0"/>
                        <m:t>H</m:t>
                      </m:r>
                      <m:r>
                        <m:rPr>
                          <m:nor/>
                        </m:rPr>
                        <a:rPr lang="en-US" dirty="0" smtClean="0"/>
                        <m:t>+</m:t>
                      </m:r>
                      <m:r>
                        <m:rPr>
                          <m:nor/>
                        </m:rPr>
                        <a:rPr lang="en-US" dirty="0" smtClean="0"/>
                        <m:t>I</m:t>
                      </m:r>
                      <m:r>
                        <m:rPr>
                          <m:nor/>
                        </m:rPr>
                        <a:rPr lang="en-US" dirty="0" smtClean="0"/>
                        <m:t>)(</m:t>
                      </m:r>
                      <m:r>
                        <m:rPr>
                          <m:nor/>
                        </m:rPr>
                        <a:rPr lang="en-US" dirty="0" smtClean="0"/>
                        <m:t>D</m:t>
                      </m:r>
                      <m:r>
                        <m:rPr>
                          <m:nor/>
                        </m:rPr>
                        <a:rPr lang="en-US" dirty="0" smtClean="0"/>
                        <m:t>+</m:t>
                      </m:r>
                      <m:r>
                        <m:rPr>
                          <m:nor/>
                        </m:rPr>
                        <a:rPr lang="en-US" dirty="0" smtClean="0"/>
                        <m:t>I</m:t>
                      </m:r>
                      <m:r>
                        <m:rPr>
                          <m:nor/>
                        </m:rPr>
                        <a:rPr lang="en-US" dirty="0" smtClean="0"/>
                        <m:t>)(</m:t>
                      </m:r>
                      <m:r>
                        <m:rPr>
                          <m:nor/>
                        </m:rPr>
                        <a:rPr lang="en-US" dirty="0" smtClean="0"/>
                        <m:t>C</m:t>
                      </m:r>
                      <m:r>
                        <m:rPr>
                          <m:nor/>
                        </m:rPr>
                        <a:rPr lang="en-US" dirty="0" smtClean="0"/>
                        <m:t>+</m:t>
                      </m:r>
                      <m:r>
                        <m:rPr>
                          <m:nor/>
                        </m:rPr>
                        <a:rPr lang="en-US" dirty="0" smtClean="0"/>
                        <m:t>D</m:t>
                      </m:r>
                      <m:r>
                        <m:rPr>
                          <m:nor/>
                        </m:rPr>
                        <a:rPr lang="en-US" dirty="0" smtClean="0"/>
                        <m:t>)(</m:t>
                      </m:r>
                      <m:r>
                        <m:rPr>
                          <m:nor/>
                        </m:rPr>
                        <a:rPr lang="en-US" dirty="0" smtClean="0"/>
                        <m:t>B</m:t>
                      </m:r>
                      <m:r>
                        <m:rPr>
                          <m:nor/>
                        </m:rPr>
                        <a:rPr lang="en-US" dirty="0" smtClean="0"/>
                        <m:t>+</m:t>
                      </m:r>
                      <m:r>
                        <m:rPr>
                          <m:nor/>
                        </m:rPr>
                        <a:rPr lang="en-US" dirty="0" smtClean="0"/>
                        <m:t>C</m:t>
                      </m:r>
                      <m:r>
                        <m:rPr>
                          <m:nor/>
                        </m:rPr>
                        <a:rPr lang="en-US" dirty="0" smtClean="0"/>
                        <m:t>+</m:t>
                      </m:r>
                      <m:r>
                        <m:rPr>
                          <m:nor/>
                        </m:rPr>
                        <a:rPr lang="en-US" dirty="0" smtClean="0"/>
                        <m:t>E</m:t>
                      </m:r>
                      <m:r>
                        <m:rPr>
                          <m:nor/>
                        </m:rPr>
                        <a:rPr lang="en-US" dirty="0" smtClean="0"/>
                        <m:t>)(</m:t>
                      </m:r>
                      <m:r>
                        <m:rPr>
                          <m:nor/>
                        </m:rPr>
                        <a:rPr lang="en-US" dirty="0" smtClean="0"/>
                        <m:t>D</m:t>
                      </m:r>
                      <m:r>
                        <m:rPr>
                          <m:nor/>
                        </m:rPr>
                        <a:rPr lang="en-US" dirty="0" smtClean="0"/>
                        <m:t>+</m:t>
                      </m:r>
                      <m:r>
                        <m:rPr>
                          <m:nor/>
                        </m:rPr>
                        <a:rPr lang="en-US" dirty="0" smtClean="0"/>
                        <m:t>E</m:t>
                      </m:r>
                      <m:r>
                        <m:rPr>
                          <m:nor/>
                        </m:rPr>
                        <a:rPr lang="en-US" dirty="0" smtClean="0"/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n-US" dirty="0" smtClean="0"/>
                        <m:t>(</m:t>
                      </m:r>
                      <m:r>
                        <m:rPr>
                          <m:nor/>
                        </m:rPr>
                        <a:rPr lang="en-US" dirty="0" smtClean="0"/>
                        <m:t>G</m:t>
                      </m:r>
                      <m:r>
                        <m:rPr>
                          <m:nor/>
                        </m:rPr>
                        <a:rPr lang="en-US" dirty="0" smtClean="0"/>
                        <m:t>+</m:t>
                      </m:r>
                      <m:r>
                        <m:rPr>
                          <m:nor/>
                        </m:rPr>
                        <a:rPr lang="en-US" dirty="0" smtClean="0"/>
                        <m:t>H</m:t>
                      </m:r>
                      <m:r>
                        <m:rPr>
                          <m:nor/>
                        </m:rPr>
                        <a:rPr lang="en-US" dirty="0" smtClean="0"/>
                        <m:t>)(</m:t>
                      </m:r>
                      <m:r>
                        <m:rPr>
                          <m:nor/>
                        </m:rPr>
                        <a:rPr lang="en-US" dirty="0" smtClean="0"/>
                        <m:t>F</m:t>
                      </m:r>
                      <m:r>
                        <m:rPr>
                          <m:nor/>
                        </m:rPr>
                        <a:rPr lang="en-US" dirty="0" smtClean="0"/>
                        <m:t>+</m:t>
                      </m:r>
                      <m:r>
                        <m:rPr>
                          <m:nor/>
                        </m:rPr>
                        <a:rPr lang="en-US" dirty="0" smtClean="0"/>
                        <m:t>G</m:t>
                      </m:r>
                      <m:r>
                        <m:rPr>
                          <m:nor/>
                        </m:rPr>
                        <a:rPr lang="en-US" dirty="0" smtClean="0"/>
                        <m:t>)(</m:t>
                      </m:r>
                      <m:r>
                        <m:rPr>
                          <m:nor/>
                        </m:rPr>
                        <a:rPr lang="en-US" dirty="0" smtClean="0"/>
                        <m:t>A</m:t>
                      </m:r>
                      <m:r>
                        <m:rPr>
                          <m:nor/>
                        </m:rPr>
                        <a:rPr lang="en-US" dirty="0" smtClean="0"/>
                        <m:t>+</m:t>
                      </m:r>
                      <m:r>
                        <m:rPr>
                          <m:nor/>
                        </m:rPr>
                        <a:rPr lang="en-US" dirty="0" smtClean="0"/>
                        <m:t>B</m:t>
                      </m:r>
                      <m:r>
                        <m:rPr>
                          <m:nor/>
                        </m:rPr>
                        <a:rPr lang="en-US" dirty="0" smtClean="0"/>
                        <m:t>)(</m:t>
                      </m:r>
                      <m:r>
                        <m:rPr>
                          <m:nor/>
                        </m:rPr>
                        <a:rPr lang="en-US" dirty="0" smtClean="0"/>
                        <m:t>B</m:t>
                      </m:r>
                      <m:r>
                        <m:rPr>
                          <m:nor/>
                        </m:rPr>
                        <a:rPr lang="en-US" dirty="0" smtClean="0"/>
                        <m:t>+</m:t>
                      </m:r>
                      <m:r>
                        <m:rPr>
                          <m:nor/>
                        </m:rPr>
                        <a:rPr lang="en-US" dirty="0" smtClean="0"/>
                        <m:t>C</m:t>
                      </m:r>
                      <m:r>
                        <m:rPr>
                          <m:nor/>
                        </m:rPr>
                        <a:rPr lang="en-US" dirty="0" smtClean="0"/>
                        <m:t>)(</m:t>
                      </m:r>
                      <m:r>
                        <m:rPr>
                          <m:nor/>
                        </m:rPr>
                        <a:rPr lang="en-US" dirty="0" smtClean="0"/>
                        <m:t>H</m:t>
                      </m:r>
                      <m:r>
                        <m:rPr>
                          <m:nor/>
                        </m:rPr>
                        <a:rPr lang="en-US" dirty="0" smtClean="0"/>
                        <m:t>+</m:t>
                      </m:r>
                      <m:r>
                        <m:rPr>
                          <m:nor/>
                        </m:rPr>
                        <a:rPr lang="en-US" dirty="0" smtClean="0"/>
                        <m:t>I</m:t>
                      </m:r>
                      <m:r>
                        <m:rPr>
                          <m:nor/>
                        </m:rPr>
                        <a:rPr lang="en-US" dirty="0" smtClean="0"/>
                        <m:t>)(</m:t>
                      </m:r>
                      <m:r>
                        <m:rPr>
                          <m:nor/>
                        </m:rPr>
                        <a:rPr lang="en-US" dirty="0" smtClean="0"/>
                        <m:t>D</m:t>
                      </m:r>
                      <m:r>
                        <m:rPr>
                          <m:nor/>
                        </m:rPr>
                        <a:rPr lang="en-US" dirty="0" smtClean="0"/>
                        <m:t>+</m:t>
                      </m:r>
                      <m:r>
                        <m:rPr>
                          <m:nor/>
                        </m:rPr>
                        <a:rPr lang="en-US" dirty="0" smtClean="0"/>
                        <m:t>I</m:t>
                      </m:r>
                      <m:r>
                        <m:rPr>
                          <m:nor/>
                        </m:rPr>
                        <a:rPr lang="en-US" dirty="0" smtClean="0"/>
                        <m:t>)(</m:t>
                      </m:r>
                      <m:r>
                        <m:rPr>
                          <m:nor/>
                        </m:rPr>
                        <a:rPr lang="en-US" dirty="0" smtClean="0"/>
                        <m:t>C</m:t>
                      </m:r>
                      <m:r>
                        <m:rPr>
                          <m:nor/>
                        </m:rPr>
                        <a:rPr lang="en-US" dirty="0" smtClean="0"/>
                        <m:t>+</m:t>
                      </m:r>
                      <m:r>
                        <m:rPr>
                          <m:nor/>
                        </m:rPr>
                        <a:rPr lang="en-US" dirty="0" smtClean="0"/>
                        <m:t>D</m:t>
                      </m:r>
                      <m:r>
                        <m:rPr>
                          <m:nor/>
                        </m:rPr>
                        <a:rPr lang="en-US" dirty="0" smtClean="0"/>
                        <m:t>)(</m:t>
                      </m:r>
                      <m:r>
                        <m:rPr>
                          <m:nor/>
                        </m:rPr>
                        <a:rPr lang="en-US" dirty="0" smtClean="0"/>
                        <m:t>D</m:t>
                      </m:r>
                      <m:r>
                        <m:rPr>
                          <m:nor/>
                        </m:rPr>
                        <a:rPr lang="en-US" dirty="0" smtClean="0"/>
                        <m:t>+</m:t>
                      </m:r>
                      <m:r>
                        <m:rPr>
                          <m:nor/>
                        </m:rPr>
                        <a:rPr lang="en-US" dirty="0" smtClean="0"/>
                        <m:t>E</m:t>
                      </m:r>
                      <m:r>
                        <m:rPr>
                          <m:nor/>
                        </m:rPr>
                        <a:rPr lang="en-US" dirty="0" smtClean="0"/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n-US" dirty="0" smtClean="0"/>
                        <m:t>(</m:t>
                      </m:r>
                      <m:r>
                        <m:rPr>
                          <m:nor/>
                        </m:rPr>
                        <a:rPr lang="en-US" dirty="0" smtClean="0"/>
                        <m:t>G</m:t>
                      </m:r>
                      <m:r>
                        <m:rPr>
                          <m:nor/>
                        </m:rPr>
                        <a:rPr lang="en-US" dirty="0" smtClean="0"/>
                        <m:t>+</m:t>
                      </m:r>
                      <m:r>
                        <m:rPr>
                          <m:nor/>
                        </m:rPr>
                        <a:rPr lang="en-US" dirty="0" smtClean="0"/>
                        <m:t>HF</m:t>
                      </m:r>
                      <m:r>
                        <m:rPr>
                          <m:nor/>
                        </m:rPr>
                        <a:rPr lang="en-US" dirty="0" smtClean="0"/>
                        <m:t>)(</m:t>
                      </m:r>
                      <m:r>
                        <m:rPr>
                          <m:nor/>
                        </m:rPr>
                        <a:rPr lang="en-US" dirty="0" smtClean="0"/>
                        <m:t>B</m:t>
                      </m:r>
                      <m:r>
                        <m:rPr>
                          <m:nor/>
                        </m:rPr>
                        <a:rPr lang="en-US" b="0" i="0" dirty="0" smtClean="0"/>
                        <m:t>+</m:t>
                      </m:r>
                      <m:r>
                        <m:rPr>
                          <m:nor/>
                        </m:rPr>
                        <a:rPr lang="en-US" b="0" i="0" dirty="0" smtClean="0"/>
                        <m:t>AC</m:t>
                      </m:r>
                      <m:r>
                        <m:rPr>
                          <m:nor/>
                        </m:rPr>
                        <a:rPr lang="en-US" dirty="0" smtClean="0"/>
                        <m:t>)(</m:t>
                      </m:r>
                      <m:r>
                        <m:rPr>
                          <m:nor/>
                        </m:rPr>
                        <a:rPr lang="en-US" b="0" i="0" dirty="0" smtClean="0"/>
                        <m:t>I</m:t>
                      </m:r>
                      <m:r>
                        <m:rPr>
                          <m:nor/>
                        </m:rPr>
                        <a:rPr lang="en-US" b="0" i="0" dirty="0" smtClean="0"/>
                        <m:t> + </m:t>
                      </m:r>
                      <m:r>
                        <m:rPr>
                          <m:nor/>
                        </m:rPr>
                        <a:rPr lang="en-US" b="0" i="0" dirty="0" smtClean="0"/>
                        <m:t>DH</m:t>
                      </m:r>
                      <m:r>
                        <m:rPr>
                          <m:nor/>
                        </m:rPr>
                        <a:rPr lang="en-US" dirty="0" smtClean="0"/>
                        <m:t>)(</m:t>
                      </m:r>
                      <m:r>
                        <m:rPr>
                          <m:nor/>
                        </m:rPr>
                        <a:rPr lang="en-US" dirty="0" smtClean="0"/>
                        <m:t>D</m:t>
                      </m:r>
                      <m:r>
                        <m:rPr>
                          <m:nor/>
                        </m:rPr>
                        <a:rPr lang="en-US" b="0" i="0" dirty="0" smtClean="0"/>
                        <m:t>+</m:t>
                      </m:r>
                      <m:r>
                        <m:rPr>
                          <m:nor/>
                        </m:rPr>
                        <a:rPr lang="en-US" b="0" i="0" dirty="0" smtClean="0"/>
                        <m:t>CE</m:t>
                      </m:r>
                      <m:r>
                        <m:rPr>
                          <m:nor/>
                        </m:rPr>
                        <a:rPr lang="en-US" dirty="0" smtClean="0"/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n-US" dirty="0" smtClean="0"/>
                        <m:t>(</m:t>
                      </m:r>
                      <m:r>
                        <m:rPr>
                          <m:nor/>
                        </m:rPr>
                        <a:rPr lang="en-US" b="0" i="0" dirty="0" smtClean="0"/>
                        <m:t>BG</m:t>
                      </m:r>
                      <m:r>
                        <m:rPr>
                          <m:nor/>
                        </m:rPr>
                        <a:rPr lang="en-US" b="0" i="0" dirty="0" smtClean="0"/>
                        <m:t> + </m:t>
                      </m:r>
                      <m:r>
                        <m:rPr>
                          <m:nor/>
                        </m:rPr>
                        <a:rPr lang="en-US" b="0" i="0" dirty="0" smtClean="0"/>
                        <m:t>ACG</m:t>
                      </m:r>
                      <m:r>
                        <m:rPr>
                          <m:nor/>
                        </m:rPr>
                        <a:rPr lang="en-US" b="0" i="0" dirty="0" smtClean="0"/>
                        <m:t> + </m:t>
                      </m:r>
                      <m:r>
                        <m:rPr>
                          <m:nor/>
                        </m:rPr>
                        <a:rPr lang="en-US" b="0" i="0" dirty="0" smtClean="0"/>
                        <m:t>BFH</m:t>
                      </m:r>
                      <m:r>
                        <m:rPr>
                          <m:nor/>
                        </m:rPr>
                        <a:rPr lang="en-US" b="0" i="0" dirty="0" smtClean="0"/>
                        <m:t> + </m:t>
                      </m:r>
                      <m:r>
                        <m:rPr>
                          <m:nor/>
                        </m:rPr>
                        <a:rPr lang="en-US" b="0" i="0" dirty="0" smtClean="0"/>
                        <m:t>ACFH</m:t>
                      </m:r>
                      <m:r>
                        <m:rPr>
                          <m:nor/>
                        </m:rPr>
                        <a:rPr lang="en-US" dirty="0" smtClean="0"/>
                        <m:t>)(</m:t>
                      </m:r>
                      <m:r>
                        <m:rPr>
                          <m:nor/>
                        </m:rPr>
                        <a:rPr lang="en-US" b="0" i="0" dirty="0" smtClean="0"/>
                        <m:t>DI</m:t>
                      </m:r>
                      <m:r>
                        <m:rPr>
                          <m:nor/>
                        </m:rPr>
                        <a:rPr lang="en-US" b="0" i="0" dirty="0" smtClean="0"/>
                        <m:t> + </m:t>
                      </m:r>
                      <m:r>
                        <m:rPr>
                          <m:nor/>
                        </m:rPr>
                        <a:rPr lang="en-US" b="0" i="0" dirty="0" smtClean="0"/>
                        <m:t>CEI</m:t>
                      </m:r>
                      <m:r>
                        <m:rPr>
                          <m:nor/>
                        </m:rPr>
                        <a:rPr lang="en-US" b="0" i="0" dirty="0" smtClean="0"/>
                        <m:t> + </m:t>
                      </m:r>
                      <m:r>
                        <m:rPr>
                          <m:nor/>
                        </m:rPr>
                        <a:rPr lang="en-US" b="0" i="0" dirty="0" smtClean="0"/>
                        <m:t>DH</m:t>
                      </m:r>
                      <m:r>
                        <m:rPr>
                          <m:nor/>
                        </m:rPr>
                        <a:rPr lang="en-US" b="0" i="0" dirty="0" smtClean="0"/>
                        <m:t> + </m:t>
                      </m:r>
                      <m:r>
                        <m:rPr>
                          <m:nor/>
                        </m:rPr>
                        <a:rPr lang="en-US" b="0" i="0" dirty="0" smtClean="0"/>
                        <m:t>CDEH</m:t>
                      </m:r>
                      <m:r>
                        <m:rPr>
                          <m:nor/>
                        </m:rPr>
                        <a:rPr lang="en-US" dirty="0" smtClean="0"/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n-US" dirty="0" smtClean="0"/>
                        <m:t>(</m:t>
                      </m:r>
                      <m:r>
                        <m:rPr>
                          <m:nor/>
                        </m:rPr>
                        <a:rPr lang="en-US" b="0" i="0" dirty="0" smtClean="0"/>
                        <m:t>BG</m:t>
                      </m:r>
                      <m:r>
                        <m:rPr>
                          <m:nor/>
                        </m:rPr>
                        <a:rPr lang="en-US" b="0" i="0" dirty="0" smtClean="0"/>
                        <m:t> + </m:t>
                      </m:r>
                      <m:r>
                        <m:rPr>
                          <m:nor/>
                        </m:rPr>
                        <a:rPr lang="en-US" b="0" i="0" dirty="0" smtClean="0"/>
                        <m:t>ACG</m:t>
                      </m:r>
                      <m:r>
                        <m:rPr>
                          <m:nor/>
                        </m:rPr>
                        <a:rPr lang="en-US" b="0" i="0" dirty="0" smtClean="0"/>
                        <m:t> + </m:t>
                      </m:r>
                      <m:r>
                        <m:rPr>
                          <m:nor/>
                        </m:rPr>
                        <a:rPr lang="en-US" b="0" i="0" dirty="0" smtClean="0"/>
                        <m:t>BFH</m:t>
                      </m:r>
                      <m:r>
                        <m:rPr>
                          <m:nor/>
                        </m:rPr>
                        <a:rPr lang="en-US" b="0" i="0" dirty="0" smtClean="0"/>
                        <m:t> + </m:t>
                      </m:r>
                      <m:r>
                        <m:rPr>
                          <m:nor/>
                        </m:rPr>
                        <a:rPr lang="en-US" b="0" i="0" dirty="0" smtClean="0"/>
                        <m:t>ACFH</m:t>
                      </m:r>
                      <m:r>
                        <m:rPr>
                          <m:nor/>
                        </m:rPr>
                        <a:rPr lang="en-US" dirty="0" smtClean="0"/>
                        <m:t>)(</m:t>
                      </m:r>
                      <m:r>
                        <m:rPr>
                          <m:nor/>
                        </m:rPr>
                        <a:rPr lang="en-US" b="0" i="0" dirty="0" smtClean="0"/>
                        <m:t>DI</m:t>
                      </m:r>
                      <m:r>
                        <m:rPr>
                          <m:nor/>
                        </m:rPr>
                        <a:rPr lang="en-US" b="0" i="0" dirty="0" smtClean="0"/>
                        <m:t> + </m:t>
                      </m:r>
                      <m:r>
                        <m:rPr>
                          <m:nor/>
                        </m:rPr>
                        <a:rPr lang="en-US" b="0" i="0" dirty="0" smtClean="0"/>
                        <m:t>CEI</m:t>
                      </m:r>
                      <m:r>
                        <m:rPr>
                          <m:nor/>
                        </m:rPr>
                        <a:rPr lang="en-US" b="0" i="0" dirty="0" smtClean="0"/>
                        <m:t> + </m:t>
                      </m:r>
                      <m:r>
                        <m:rPr>
                          <m:nor/>
                        </m:rPr>
                        <a:rPr lang="en-US" b="0" i="0" dirty="0" smtClean="0"/>
                        <m:t>DH</m:t>
                      </m:r>
                      <m:r>
                        <m:rPr>
                          <m:nor/>
                        </m:rPr>
                        <a:rPr lang="en-US" dirty="0" smtClean="0"/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n-US" b="0" i="0" dirty="0" smtClean="0"/>
                        <m:t>BDGI</m:t>
                      </m:r>
                      <m:r>
                        <m:rPr>
                          <m:nor/>
                        </m:rPr>
                        <a:rPr lang="en-US" b="0" i="0" dirty="0" smtClean="0"/>
                        <m:t> + </m:t>
                      </m:r>
                      <m:r>
                        <m:rPr>
                          <m:nor/>
                        </m:rPr>
                        <a:rPr lang="en-US" b="0" i="0" dirty="0" smtClean="0"/>
                        <m:t>BCEGI</m:t>
                      </m:r>
                      <m:r>
                        <m:rPr>
                          <m:nor/>
                        </m:rPr>
                        <a:rPr lang="en-US" b="0" i="0" dirty="0" smtClean="0"/>
                        <m:t> + </m:t>
                      </m:r>
                      <m:r>
                        <m:rPr>
                          <m:nor/>
                        </m:rPr>
                        <a:rPr lang="en-US" b="0" i="0" dirty="0" smtClean="0"/>
                        <m:t>BDGH</m:t>
                      </m:r>
                      <m:r>
                        <m:rPr>
                          <m:nor/>
                        </m:rPr>
                        <a:rPr lang="en-US" b="0" i="0" dirty="0" smtClean="0"/>
                        <m:t> + </m:t>
                      </m:r>
                      <m:r>
                        <m:rPr>
                          <m:nor/>
                        </m:rPr>
                        <a:rPr lang="en-US" b="0" i="0" dirty="0" smtClean="0"/>
                        <m:t>ACDGI</m:t>
                      </m:r>
                      <m:r>
                        <m:rPr>
                          <m:nor/>
                        </m:rPr>
                        <a:rPr lang="en-US" b="0" i="0" dirty="0" smtClean="0"/>
                        <m:t> +</m:t>
                      </m:r>
                      <m:r>
                        <m:rPr>
                          <m:nor/>
                        </m:rPr>
                        <a:rPr lang="en-US" b="0" i="0" dirty="0" smtClean="0"/>
                        <m:t>ACEGI</m:t>
                      </m:r>
                      <m:r>
                        <m:rPr>
                          <m:nor/>
                        </m:rPr>
                        <a:rPr lang="en-US" b="0" i="0" dirty="0" smtClean="0"/>
                        <m:t> + </m:t>
                      </m:r>
                      <m:r>
                        <m:rPr>
                          <m:nor/>
                        </m:rPr>
                        <a:rPr lang="en-US" b="0" i="0" dirty="0" smtClean="0"/>
                        <m:t>ACDGH</m:t>
                      </m:r>
                      <m:r>
                        <m:rPr>
                          <m:nor/>
                        </m:rPr>
                        <a:rPr lang="en-US" b="0" i="0" dirty="0" smtClean="0"/>
                        <m:t> + </m:t>
                      </m:r>
                      <m:r>
                        <m:rPr>
                          <m:nor/>
                        </m:rPr>
                        <a:rPr lang="en-US" b="0" i="0" dirty="0" smtClean="0"/>
                        <m:t>BDFHI</m:t>
                      </m:r>
                      <m:r>
                        <m:rPr>
                          <m:nor/>
                        </m:rPr>
                        <a:rPr lang="en-US" b="0" i="0" dirty="0" smtClean="0"/>
                        <m:t> + </m:t>
                      </m:r>
                      <m:r>
                        <m:rPr>
                          <m:nor/>
                        </m:rPr>
                        <a:rPr lang="en-US" b="0" i="0" dirty="0" smtClean="0"/>
                        <m:t>BCEFHI</m:t>
                      </m:r>
                      <m:r>
                        <m:rPr>
                          <m:nor/>
                        </m:rPr>
                        <a:rPr lang="en-US" b="0" i="0" dirty="0" smtClean="0"/>
                        <m:t> + </m:t>
                      </m:r>
                      <m:r>
                        <m:rPr>
                          <m:nor/>
                        </m:rPr>
                        <a:rPr lang="en-US" b="0" i="0" dirty="0" smtClean="0"/>
                        <m:t>BDFH</m:t>
                      </m:r>
                      <m:r>
                        <m:rPr>
                          <m:nor/>
                        </m:rPr>
                        <a:rPr lang="en-US" b="0" i="0" dirty="0" smtClean="0"/>
                        <m:t> + </m:t>
                      </m:r>
                      <m:r>
                        <m:rPr>
                          <m:nor/>
                        </m:rPr>
                        <a:rPr lang="en-US" b="0" i="0" dirty="0" smtClean="0"/>
                        <m:t>ACDFHI</m:t>
                      </m:r>
                      <m:r>
                        <m:rPr>
                          <m:nor/>
                        </m:rPr>
                        <a:rPr lang="en-US" b="0" i="0" dirty="0" smtClean="0"/>
                        <m:t> + </m:t>
                      </m:r>
                      <m:r>
                        <m:rPr>
                          <m:nor/>
                        </m:rPr>
                        <a:rPr lang="en-US" b="0" i="0" dirty="0" smtClean="0"/>
                        <m:t>ACEFHI</m:t>
                      </m:r>
                      <m:r>
                        <m:rPr>
                          <m:nor/>
                        </m:rPr>
                        <a:rPr lang="en-US" b="0" i="0" dirty="0" smtClean="0"/>
                        <m:t> + </m:t>
                      </m:r>
                      <m:r>
                        <m:rPr>
                          <m:nor/>
                        </m:rPr>
                        <a:rPr lang="en-US" b="0" i="0" dirty="0" smtClean="0"/>
                        <m:t>ACDFH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n-US" b="0" i="0" dirty="0" smtClean="0"/>
                        <m:t>BDGI</m:t>
                      </m:r>
                      <m:r>
                        <m:rPr>
                          <m:nor/>
                        </m:rPr>
                        <a:rPr lang="en-US" b="0" i="0" dirty="0" smtClean="0"/>
                        <m:t> + </m:t>
                      </m:r>
                      <m:r>
                        <m:rPr>
                          <m:nor/>
                        </m:rPr>
                        <a:rPr lang="en-US" b="0" i="0" dirty="0" smtClean="0"/>
                        <m:t>BCEGI</m:t>
                      </m:r>
                      <m:r>
                        <m:rPr>
                          <m:nor/>
                        </m:rPr>
                        <a:rPr lang="en-US" b="0" i="0" dirty="0" smtClean="0"/>
                        <m:t> + </m:t>
                      </m:r>
                      <m:r>
                        <m:rPr>
                          <m:nor/>
                        </m:rPr>
                        <a:rPr lang="en-US" b="0" i="0" dirty="0" smtClean="0"/>
                        <m:t>BDGH</m:t>
                      </m:r>
                      <m:r>
                        <m:rPr>
                          <m:nor/>
                        </m:rPr>
                        <a:rPr lang="en-US" b="0" i="0" dirty="0" smtClean="0"/>
                        <m:t> + </m:t>
                      </m:r>
                      <m:r>
                        <m:rPr>
                          <m:nor/>
                        </m:rPr>
                        <a:rPr lang="en-US" b="0" i="0" dirty="0" smtClean="0"/>
                        <m:t>ACDGI</m:t>
                      </m:r>
                      <m:r>
                        <m:rPr>
                          <m:nor/>
                        </m:rPr>
                        <a:rPr lang="en-US" b="0" i="0" dirty="0" smtClean="0"/>
                        <m:t> +</m:t>
                      </m:r>
                      <m:r>
                        <m:rPr>
                          <m:nor/>
                        </m:rPr>
                        <a:rPr lang="en-US" b="0" i="0" dirty="0" smtClean="0"/>
                        <m:t>ACEGI</m:t>
                      </m:r>
                      <m:r>
                        <m:rPr>
                          <m:nor/>
                        </m:rPr>
                        <a:rPr lang="en-US" b="0" i="0" dirty="0" smtClean="0"/>
                        <m:t> + </m:t>
                      </m:r>
                      <m:r>
                        <m:rPr>
                          <m:nor/>
                        </m:rPr>
                        <a:rPr lang="en-US" b="0" i="0" dirty="0" smtClean="0"/>
                        <m:t>ACDGH</m:t>
                      </m:r>
                      <m:r>
                        <m:rPr>
                          <m:nor/>
                        </m:rPr>
                        <a:rPr lang="en-US" b="0" i="0" dirty="0" smtClean="0"/>
                        <m:t> + </m:t>
                      </m:r>
                      <m:r>
                        <m:rPr>
                          <m:nor/>
                        </m:rPr>
                        <a:rPr lang="en-US" b="0" i="0" dirty="0" smtClean="0"/>
                        <m:t>BCEFHI</m:t>
                      </m:r>
                      <m:r>
                        <m:rPr>
                          <m:nor/>
                        </m:rPr>
                        <a:rPr lang="en-US" b="0" i="0" dirty="0" smtClean="0"/>
                        <m:t> + </m:t>
                      </m:r>
                      <m:r>
                        <m:rPr>
                          <m:nor/>
                        </m:rPr>
                        <a:rPr lang="en-US" b="0" i="0" dirty="0" smtClean="0"/>
                        <m:t>BDFH</m:t>
                      </m:r>
                      <m:r>
                        <m:rPr>
                          <m:nor/>
                        </m:rPr>
                        <a:rPr lang="en-US" b="0" i="0" dirty="0" smtClean="0"/>
                        <m:t> + </m:t>
                      </m:r>
                      <m:r>
                        <m:rPr>
                          <m:nor/>
                        </m:rPr>
                        <a:rPr lang="en-US" b="0" i="0" dirty="0" smtClean="0"/>
                        <m:t>ACEFHI</m:t>
                      </m:r>
                      <m:r>
                        <m:rPr>
                          <m:nor/>
                        </m:rPr>
                        <a:rPr lang="en-US" b="0" i="0" dirty="0" smtClean="0"/>
                        <m:t> + </m:t>
                      </m:r>
                      <m:r>
                        <m:rPr>
                          <m:nor/>
                        </m:rPr>
                        <a:rPr lang="en-US" b="0" i="0" dirty="0" smtClean="0"/>
                        <m:t>ACDFH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530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V="1">
            <a:off x="6553200" y="1752600"/>
            <a:ext cx="1066800" cy="304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752600" y="4191000"/>
            <a:ext cx="914400" cy="304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7086600" y="2895600"/>
            <a:ext cx="914400" cy="304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486400" y="4114800"/>
            <a:ext cx="914400" cy="304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412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Minimal Sums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dirty="0" smtClean="0"/>
                        <m:t>BDGI</m:t>
                      </m:r>
                      <m:r>
                        <m:rPr>
                          <m:nor/>
                        </m:rPr>
                        <a:rPr lang="en-US" b="0" i="0" dirty="0" smtClean="0"/>
                        <m:t> + </m:t>
                      </m:r>
                      <m:r>
                        <m:rPr>
                          <m:nor/>
                        </m:rPr>
                        <a:rPr lang="en-US" b="0" i="0" dirty="0" smtClean="0"/>
                        <m:t>BCEGI</m:t>
                      </m:r>
                      <m:r>
                        <m:rPr>
                          <m:nor/>
                        </m:rPr>
                        <a:rPr lang="en-US" b="0" i="0" dirty="0" smtClean="0"/>
                        <m:t> + </m:t>
                      </m:r>
                      <m:r>
                        <m:rPr>
                          <m:nor/>
                        </m:rPr>
                        <a:rPr lang="en-US" b="0" i="0" dirty="0" smtClean="0"/>
                        <m:t>BDGH</m:t>
                      </m:r>
                      <m:r>
                        <m:rPr>
                          <m:nor/>
                        </m:rPr>
                        <a:rPr lang="en-US" b="0" i="0" dirty="0" smtClean="0"/>
                        <m:t> + </m:t>
                      </m:r>
                      <m:r>
                        <m:rPr>
                          <m:nor/>
                        </m:rPr>
                        <a:rPr lang="en-US" b="0" i="0" dirty="0" smtClean="0"/>
                        <m:t>ACDGI</m:t>
                      </m:r>
                      <m:r>
                        <m:rPr>
                          <m:nor/>
                        </m:rPr>
                        <a:rPr lang="en-US" b="0" i="0" dirty="0" smtClean="0"/>
                        <m:t> +</m:t>
                      </m:r>
                      <m:r>
                        <m:rPr>
                          <m:nor/>
                        </m:rPr>
                        <a:rPr lang="en-US" b="0" i="0" dirty="0" smtClean="0"/>
                        <m:t>ACEGI</m:t>
                      </m:r>
                      <m:r>
                        <m:rPr>
                          <m:nor/>
                        </m:rPr>
                        <a:rPr lang="en-US" b="0" i="0" dirty="0" smtClean="0"/>
                        <m:t> + </m:t>
                      </m:r>
                      <m:r>
                        <m:rPr>
                          <m:nor/>
                        </m:rPr>
                        <a:rPr lang="en-US" b="0" i="0" dirty="0" smtClean="0"/>
                        <m:t>ACDGH</m:t>
                      </m:r>
                      <m:r>
                        <m:rPr>
                          <m:nor/>
                        </m:rPr>
                        <a:rPr lang="en-US" b="0" i="0" dirty="0" smtClean="0"/>
                        <m:t> + </m:t>
                      </m:r>
                      <m:r>
                        <m:rPr>
                          <m:nor/>
                        </m:rPr>
                        <a:rPr lang="en-US" b="0" i="0" dirty="0" smtClean="0"/>
                        <m:t>BCEFHI</m:t>
                      </m:r>
                      <m:r>
                        <m:rPr>
                          <m:nor/>
                        </m:rPr>
                        <a:rPr lang="en-US" b="0" i="0" dirty="0" smtClean="0"/>
                        <m:t> + </m:t>
                      </m:r>
                      <m:r>
                        <m:rPr>
                          <m:nor/>
                        </m:rPr>
                        <a:rPr lang="en-US" b="0" i="0" dirty="0" smtClean="0"/>
                        <m:t>BDFH</m:t>
                      </m:r>
                      <m:r>
                        <m:rPr>
                          <m:nor/>
                        </m:rPr>
                        <a:rPr lang="en-US" b="0" i="0" dirty="0" smtClean="0"/>
                        <m:t> + </m:t>
                      </m:r>
                      <m:r>
                        <m:rPr>
                          <m:nor/>
                        </m:rPr>
                        <a:rPr lang="en-US" b="0" i="0" dirty="0" smtClean="0"/>
                        <m:t>ACEFHI</m:t>
                      </m:r>
                      <m:r>
                        <m:rPr>
                          <m:nor/>
                        </m:rPr>
                        <a:rPr lang="en-US" b="0" i="0" dirty="0" smtClean="0"/>
                        <m:t> + </m:t>
                      </m:r>
                      <m:r>
                        <m:rPr>
                          <m:nor/>
                        </m:rPr>
                        <a:rPr lang="en-US" b="0" i="0" dirty="0" smtClean="0"/>
                        <m:t>ACDFH</m:t>
                      </m:r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There are 10 irredundant expressions</a:t>
                </a:r>
              </a:p>
              <a:p>
                <a:r>
                  <a:rPr lang="en-US" dirty="0" smtClean="0"/>
                  <a:t>Evaluate each one by the cost criteria to find the minimal sum.</a:t>
                </a:r>
              </a:p>
              <a:p>
                <a:r>
                  <a:rPr lang="en-US" dirty="0" smtClean="0"/>
                  <a:t>Minimal DNFs correspond to the first, third and eighth terms.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533400" y="1676400"/>
            <a:ext cx="914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24200" y="1676400"/>
            <a:ext cx="1066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76600" y="22098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3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7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Last time</a:t>
            </a:r>
          </a:p>
          <a:p>
            <a:pPr lvl="1"/>
            <a:r>
              <a:rPr lang="en-US" dirty="0" smtClean="0"/>
              <a:t>Using 3,4 variable K-Maps to find minimal expressions (4.5)</a:t>
            </a:r>
          </a:p>
          <a:p>
            <a:pPr lvl="1"/>
            <a:endParaRPr lang="en-US" dirty="0"/>
          </a:p>
          <a:p>
            <a:r>
              <a:rPr lang="en-US" dirty="0" smtClean="0"/>
              <a:t>This time</a:t>
            </a:r>
          </a:p>
          <a:p>
            <a:pPr lvl="1"/>
            <a:r>
              <a:rPr lang="en-US" dirty="0" smtClean="0"/>
              <a:t>Minimal expressions for incomplete Boolean functions (4.6)</a:t>
            </a:r>
          </a:p>
          <a:p>
            <a:pPr lvl="1"/>
            <a:r>
              <a:rPr lang="en-US" dirty="0" smtClean="0"/>
              <a:t>5 and 6 variable K-Maps (4.7)</a:t>
            </a:r>
          </a:p>
          <a:p>
            <a:pPr lvl="1"/>
            <a:r>
              <a:rPr lang="en-US" dirty="0" err="1" smtClean="0"/>
              <a:t>Petrick’s</a:t>
            </a:r>
            <a:r>
              <a:rPr lang="en-US" dirty="0" smtClean="0"/>
              <a:t> method of determining irredundant expressions (4.9)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4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94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0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Minimal Expressions of Incomplete Boolean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an incomplete Boolean function has a truth table which contains dashed functional entries indicating don’t-care conditions.</a:t>
            </a:r>
          </a:p>
          <a:p>
            <a:r>
              <a:rPr lang="en-US" dirty="0" smtClean="0"/>
              <a:t>Idea:  Can replace don’t-care entries with either 0s or 1s in order to form the largest possible </a:t>
            </a:r>
            <a:r>
              <a:rPr lang="en-US" dirty="0" err="1" smtClean="0"/>
              <a:t>subcubes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56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38200" y="1447800"/>
                <a:ext cx="7620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𝑤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=∑</m:t>
                      </m:r>
                      <m:r>
                        <a:rPr lang="en-US" sz="2400" b="0" i="1" smtClean="0">
                          <a:latin typeface="Cambria Math"/>
                        </a:rPr>
                        <m:t>𝑚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0,1,2,5,8,15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𝑑𝑐</m:t>
                      </m:r>
                      <m:r>
                        <a:rPr lang="en-US" sz="2400" b="0" i="1" smtClean="0">
                          <a:latin typeface="Cambria Math"/>
                        </a:rPr>
                        <m:t>(6,7,10)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447800"/>
                <a:ext cx="7620000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7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541890"/>
              </p:ext>
            </p:extLst>
          </p:nvPr>
        </p:nvGraphicFramePr>
        <p:xfrm>
          <a:off x="2819400" y="2983468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9624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9530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9436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28700" y="4183558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700" y="4183558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133600" y="30552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133600" y="38172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133600" y="45792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133600" y="52650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267200" y="20574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057400"/>
                <a:ext cx="876300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801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38200" y="1447800"/>
                <a:ext cx="7620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𝑤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=∑</m:t>
                      </m:r>
                      <m:r>
                        <a:rPr lang="en-US" sz="2400" b="0" i="1" smtClean="0">
                          <a:latin typeface="Cambria Math"/>
                        </a:rPr>
                        <m:t>𝑚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0,1,2,5,8,15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𝑑𝑐</m:t>
                      </m:r>
                      <m:r>
                        <a:rPr lang="en-US" sz="2400" b="0" i="1" smtClean="0">
                          <a:latin typeface="Cambria Math"/>
                        </a:rPr>
                        <m:t>(6,7,10)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447800"/>
                <a:ext cx="7620000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7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150367"/>
              </p:ext>
            </p:extLst>
          </p:nvPr>
        </p:nvGraphicFramePr>
        <p:xfrm>
          <a:off x="2819400" y="2983468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--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--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9624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9530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9436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28700" y="4183558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700" y="4183558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133600" y="30552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133600" y="38172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133600" y="45792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133600" y="52650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267200" y="20574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057400"/>
                <a:ext cx="876300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327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4478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Step 1:  Find prime </a:t>
            </a:r>
            <a:r>
              <a:rPr lang="en-US" sz="2400" dirty="0" err="1" smtClean="0"/>
              <a:t>implicants</a:t>
            </a:r>
            <a:r>
              <a:rPr lang="en-US" sz="2400" dirty="0" smtClean="0"/>
              <a:t> (pretend don’t care cells set to 1)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916926"/>
              </p:ext>
            </p:extLst>
          </p:nvPr>
        </p:nvGraphicFramePr>
        <p:xfrm>
          <a:off x="2819400" y="2983468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--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--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9624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9530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9436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28700" y="4183558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700" y="4183558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133600" y="30552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133600" y="38172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133600" y="45792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133600" y="52650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267200" y="20574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05740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ounded Rectangle 2"/>
          <p:cNvSpPr/>
          <p:nvPr/>
        </p:nvSpPr>
        <p:spPr>
          <a:xfrm>
            <a:off x="2895600" y="3043192"/>
            <a:ext cx="1752600" cy="4616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895600" y="3055203"/>
            <a:ext cx="838200" cy="60239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2895600" y="5188803"/>
            <a:ext cx="838200" cy="60239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5867400" y="3048000"/>
            <a:ext cx="838200" cy="60239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5791200" y="5188803"/>
            <a:ext cx="838200" cy="60239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3886200" y="3810000"/>
            <a:ext cx="1752600" cy="4616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4876800" y="3805535"/>
            <a:ext cx="1752600" cy="4616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5791200" y="3048000"/>
            <a:ext cx="838200" cy="12308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876800" y="3810000"/>
            <a:ext cx="838200" cy="12308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886200" y="3048000"/>
            <a:ext cx="838200" cy="12308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02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4478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Step 2:  Find essential prime </a:t>
            </a:r>
            <a:r>
              <a:rPr lang="en-US" sz="2400" dirty="0" err="1" smtClean="0"/>
              <a:t>implicants</a:t>
            </a:r>
            <a:r>
              <a:rPr lang="en-US" sz="2400" dirty="0" smtClean="0"/>
              <a:t> (discount don’t care cells)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9600"/>
              </p:ext>
            </p:extLst>
          </p:nvPr>
        </p:nvGraphicFramePr>
        <p:xfrm>
          <a:off x="2819400" y="2983468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alpha val="49000"/>
                      </a:schemeClr>
                    </a:solidFill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--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--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9624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9530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9436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28700" y="4183558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700" y="4183558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133600" y="30552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133600" y="38172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133600" y="45792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133600" y="52650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267200" y="20574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05740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ounded Rectangle 2"/>
          <p:cNvSpPr/>
          <p:nvPr/>
        </p:nvSpPr>
        <p:spPr>
          <a:xfrm>
            <a:off x="2895600" y="3055203"/>
            <a:ext cx="1752600" cy="4616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895600" y="3055203"/>
            <a:ext cx="838200" cy="60239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2895600" y="5188803"/>
            <a:ext cx="838200" cy="60239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5867400" y="3048000"/>
            <a:ext cx="838200" cy="60239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5791200" y="5188803"/>
            <a:ext cx="838200" cy="60239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3886200" y="3810000"/>
            <a:ext cx="1752600" cy="4616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4876800" y="3805535"/>
            <a:ext cx="1752600" cy="4616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5791200" y="3048000"/>
            <a:ext cx="838200" cy="12308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876800" y="3810000"/>
            <a:ext cx="838200" cy="12308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886200" y="3048000"/>
            <a:ext cx="838200" cy="12308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838200" y="6019800"/>
                <a:ext cx="7315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Essential prime </a:t>
                </a:r>
                <a:r>
                  <a:rPr lang="en-US" dirty="0" err="1" smtClean="0"/>
                  <a:t>implicants</a:t>
                </a:r>
                <a:r>
                  <a:rPr lang="en-US" dirty="0" smtClean="0"/>
                  <a:t>: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𝑥𝑦𝑧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6019800"/>
                <a:ext cx="7315200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750" t="-8333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598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4478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Step 3:  Add prime </a:t>
            </a:r>
            <a:r>
              <a:rPr lang="en-US" sz="2400" dirty="0" err="1" smtClean="0"/>
              <a:t>implicants</a:t>
            </a:r>
            <a:r>
              <a:rPr lang="en-US" sz="2400" dirty="0" smtClean="0"/>
              <a:t> to cover all 1-cells (discount don’t care cells)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148112"/>
              </p:ext>
            </p:extLst>
          </p:nvPr>
        </p:nvGraphicFramePr>
        <p:xfrm>
          <a:off x="2819400" y="2983468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alpha val="49000"/>
                      </a:schemeClr>
                    </a:solidFill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--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--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9624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9530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9436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28700" y="4183558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700" y="4183558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133600" y="30552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133600" y="38172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133600" y="45792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133600" y="52650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267200" y="20574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05740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ounded Rectangle 2"/>
          <p:cNvSpPr/>
          <p:nvPr/>
        </p:nvSpPr>
        <p:spPr>
          <a:xfrm>
            <a:off x="2895600" y="3055203"/>
            <a:ext cx="1752600" cy="4616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895600" y="3055203"/>
            <a:ext cx="838200" cy="60239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2895600" y="5188803"/>
            <a:ext cx="838200" cy="60239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5867400" y="3048000"/>
            <a:ext cx="838200" cy="60239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5791200" y="5188803"/>
            <a:ext cx="838200" cy="60239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3886200" y="3810000"/>
            <a:ext cx="1752600" cy="4616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4876800" y="3805535"/>
            <a:ext cx="1752600" cy="4616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5791200" y="3048000"/>
            <a:ext cx="838200" cy="12308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876800" y="3810000"/>
            <a:ext cx="838200" cy="12308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886200" y="3048000"/>
            <a:ext cx="838200" cy="12308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838200" y="6019800"/>
                <a:ext cx="7315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Essential prime </a:t>
                </a:r>
                <a:r>
                  <a:rPr lang="en-US" dirty="0" err="1" smtClean="0"/>
                  <a:t>implicants</a:t>
                </a:r>
                <a:r>
                  <a:rPr lang="en-US" dirty="0" smtClean="0"/>
                  <a:t>: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𝑥𝑦𝑧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Add: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𝑧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6019800"/>
                <a:ext cx="7315200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750" t="-4717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86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1982</TotalTime>
  <Words>1779</Words>
  <Application>Microsoft Office PowerPoint</Application>
  <PresentationFormat>On-screen Show (4:3)</PresentationFormat>
  <Paragraphs>777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Digital Logic Design</vt:lpstr>
      <vt:lpstr>Announcements</vt:lpstr>
      <vt:lpstr>Agenda</vt:lpstr>
      <vt:lpstr>Minimal Expressions of Incomplete Boolean Functions</vt:lpstr>
      <vt:lpstr>Example</vt:lpstr>
      <vt:lpstr>Example</vt:lpstr>
      <vt:lpstr>Example</vt:lpstr>
      <vt:lpstr>Example</vt:lpstr>
      <vt:lpstr>Example</vt:lpstr>
      <vt:lpstr>Example</vt:lpstr>
      <vt:lpstr>Five and Six Variable K-Maps</vt:lpstr>
      <vt:lpstr>Five Variable K-Maps</vt:lpstr>
      <vt:lpstr>Five Variable K-Maps</vt:lpstr>
      <vt:lpstr>Five Variable K-Maps</vt:lpstr>
      <vt:lpstr>Example</vt:lpstr>
      <vt:lpstr>Example</vt:lpstr>
      <vt:lpstr>Example</vt:lpstr>
      <vt:lpstr>Example</vt:lpstr>
      <vt:lpstr>Example</vt:lpstr>
      <vt:lpstr>Six Variable K-Maps</vt:lpstr>
      <vt:lpstr>Six Variable K-Maps</vt:lpstr>
      <vt:lpstr>Six Variable K-Maps</vt:lpstr>
      <vt:lpstr>An Algorithm for the Final Step in Expression Minimization</vt:lpstr>
      <vt:lpstr>Petrick’s Method of Determining Irredundant Expressions</vt:lpstr>
      <vt:lpstr>Petrick’s Method of Determining Irredundant Expressions</vt:lpstr>
      <vt:lpstr>P-expressions</vt:lpstr>
      <vt:lpstr>Simplifying p-expressions</vt:lpstr>
      <vt:lpstr>Finding Minimal Sums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13</dc:title>
  <dc:creator>Dana Dachman-Soled</dc:creator>
  <cp:lastModifiedBy>Dana Dachman-Soled</cp:lastModifiedBy>
  <cp:revision>20</cp:revision>
  <dcterms:created xsi:type="dcterms:W3CDTF">2014-10-13T18:33:17Z</dcterms:created>
  <dcterms:modified xsi:type="dcterms:W3CDTF">2014-10-15T17:12:54Z</dcterms:modified>
</cp:coreProperties>
</file>