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65" r:id="rId2"/>
    <p:sldId id="528" r:id="rId3"/>
    <p:sldId id="543" r:id="rId4"/>
    <p:sldId id="531" r:id="rId5"/>
    <p:sldId id="546" r:id="rId6"/>
    <p:sldId id="551" r:id="rId7"/>
    <p:sldId id="529" r:id="rId8"/>
    <p:sldId id="535" r:id="rId9"/>
    <p:sldId id="539" r:id="rId10"/>
    <p:sldId id="540" r:id="rId11"/>
    <p:sldId id="541" r:id="rId12"/>
    <p:sldId id="497" r:id="rId13"/>
    <p:sldId id="547" r:id="rId14"/>
    <p:sldId id="548" r:id="rId15"/>
    <p:sldId id="549" r:id="rId16"/>
    <p:sldId id="525" r:id="rId17"/>
    <p:sldId id="542" r:id="rId18"/>
    <p:sldId id="501" r:id="rId19"/>
    <p:sldId id="504" r:id="rId20"/>
    <p:sldId id="507" r:id="rId21"/>
    <p:sldId id="509" r:id="rId22"/>
    <p:sldId id="505" r:id="rId23"/>
    <p:sldId id="506" r:id="rId24"/>
    <p:sldId id="508" r:id="rId25"/>
    <p:sldId id="544" r:id="rId26"/>
    <p:sldId id="550" r:id="rId27"/>
    <p:sldId id="521" r:id="rId28"/>
    <p:sldId id="518" r:id="rId2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buChar char="•"/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buChar char="•"/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buChar char="•"/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buChar char="•"/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buChar char="•"/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2CB4"/>
    <a:srgbClr val="FFFF99"/>
    <a:srgbClr val="2828A2"/>
    <a:srgbClr val="FF0066"/>
    <a:srgbClr val="FF0000"/>
    <a:srgbClr val="993300"/>
    <a:srgbClr val="CCCCFF"/>
    <a:srgbClr val="33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6013" autoAdjust="0"/>
  </p:normalViewPr>
  <p:slideViewPr>
    <p:cSldViewPr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01" tIns="48701" rIns="97401" bIns="48701" numCol="1" anchor="t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01" tIns="48701" rIns="97401" bIns="48701" numCol="1" anchor="t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1663"/>
            <a:ext cx="41608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01" tIns="48701" rIns="97401" bIns="48701" numCol="1" anchor="b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1663"/>
            <a:ext cx="41608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01" tIns="48701" rIns="97401" bIns="48701" numCol="1" anchor="b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913F7F8-EC02-4021-BCF1-5F4AFD3CDB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6503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01" tIns="48701" rIns="97401" bIns="48701" numCol="1" anchor="t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01" tIns="48701" rIns="97401" bIns="48701" numCol="1" anchor="t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50863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01" tIns="48701" rIns="97401" bIns="48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1663"/>
            <a:ext cx="41608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01" tIns="48701" rIns="97401" bIns="48701" numCol="1" anchor="b" anchorCtr="0" compatLnSpc="1">
            <a:prstTxWarp prst="textNoShape">
              <a:avLst/>
            </a:prstTxWarp>
          </a:bodyPr>
          <a:lstStyle>
            <a:lvl1pPr algn="l" defTabSz="974725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1663"/>
            <a:ext cx="41608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01" tIns="48701" rIns="97401" bIns="48701" numCol="1" anchor="b" anchorCtr="0" compatLnSpc="1">
            <a:prstTxWarp prst="textNoShape">
              <a:avLst/>
            </a:prstTxWarp>
          </a:bodyPr>
          <a:lstStyle>
            <a:lvl1pPr algn="r" defTabSz="974725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6612199-7B15-4B7C-8CCF-38DF61FC0A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4233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4725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defTabSz="974725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974725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974725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974725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defTabSz="974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defTabSz="974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defTabSz="974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defTabSz="974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AEC1587E-EFA3-46F7-BA25-44D78B5B1DE9}" type="slidenum">
              <a:rPr lang="zh-CN" altLang="en-US" sz="1300" smtClean="0">
                <a:latin typeface="Times New Roman" pitchFamily="18" charset="0"/>
              </a:rPr>
              <a:pPr eaLnBrk="1" hangingPunct="1"/>
              <a:t>1</a:t>
            </a:fld>
            <a:endParaRPr lang="en-US" altLang="zh-CN" sz="130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" descr="inform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60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7"/>
          <p:cNvSpPr>
            <a:spLocks noChangeShapeType="1"/>
          </p:cNvSpPr>
          <p:nvPr userDrawn="1"/>
        </p:nvSpPr>
        <p:spPr bwMode="auto">
          <a:xfrm>
            <a:off x="839788" y="6400800"/>
            <a:ext cx="82280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743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US" altLang="zh-CN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58"/>
          <p:cNvSpPr txBox="1">
            <a:spLocks noGrp="1" noChangeArrowheads="1"/>
          </p:cNvSpPr>
          <p:nvPr userDrawn="1">
            <p:ph type="ftr" sz="quarter" idx="10"/>
          </p:nvPr>
        </p:nvSpPr>
        <p:spPr bwMode="auto">
          <a:xfrm>
            <a:off x="914400" y="6477000"/>
            <a:ext cx="60960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Font typeface="Wingdings" pitchFamily="2" charset="2"/>
              <a:buNone/>
              <a:defRPr b="1"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212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4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90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6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74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41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6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pic>
        <p:nvPicPr>
          <p:cNvPr id="1028" name="Picture 38" descr="informa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60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1"/>
          <p:cNvSpPr>
            <a:spLocks noChangeArrowheads="1"/>
          </p:cNvSpPr>
          <p:nvPr/>
        </p:nvSpPr>
        <p:spPr bwMode="auto">
          <a:xfrm>
            <a:off x="7543800" y="6400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E4BA7FD-89FD-4404-A048-C4CB5C135E38}" type="slidenum">
              <a:rPr lang="zh-CN" altLang="en-US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zh-CN" sz="1400">
              <a:latin typeface="Times New Roman" pitchFamily="18" charset="0"/>
            </a:endParaRPr>
          </a:p>
        </p:txBody>
      </p:sp>
      <p:grpSp>
        <p:nvGrpSpPr>
          <p:cNvPr id="1030" name="Group 43"/>
          <p:cNvGrpSpPr>
            <a:grpSpLocks/>
          </p:cNvGrpSpPr>
          <p:nvPr userDrawn="1"/>
        </p:nvGrpSpPr>
        <p:grpSpPr bwMode="auto">
          <a:xfrm>
            <a:off x="533400" y="990600"/>
            <a:ext cx="8226425" cy="55563"/>
            <a:chOff x="96" y="624"/>
            <a:chExt cx="5472" cy="48"/>
          </a:xfrm>
        </p:grpSpPr>
        <p:pic>
          <p:nvPicPr>
            <p:cNvPr id="1032" name="Picture 44" descr="mdstri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24"/>
              <a:ext cx="2736" cy="4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fol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5" descr="mdstri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24"/>
              <a:ext cx="2736" cy="4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folHlin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Line 46"/>
          <p:cNvSpPr>
            <a:spLocks noChangeShapeType="1"/>
          </p:cNvSpPr>
          <p:nvPr userDrawn="1"/>
        </p:nvSpPr>
        <p:spPr bwMode="auto">
          <a:xfrm>
            <a:off x="838200" y="6421438"/>
            <a:ext cx="822801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7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5000"/>
        <a:buFont typeface="Wingdings" pitchFamily="2" charset="2"/>
        <a:buChar char="Ø"/>
        <a:defRPr sz="20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ü"/>
        <a:defRPr sz="16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wmf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1-magic.org/" TargetMode="External"/><Relationship Id="rId2" Type="http://schemas.openxmlformats.org/officeDocument/2006/relationships/hyperlink" Target="http://www.dsp.rice.edu/c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458200" cy="2743200"/>
          </a:xfrm>
        </p:spPr>
        <p:txBody>
          <a:bodyPr/>
          <a:lstStyle/>
          <a:p>
            <a:pPr eaLnBrk="1" hangingPunct="1"/>
            <a:r>
              <a:rPr lang="en-US" sz="4000" smtClean="0"/>
              <a:t>Compressive Sampling:</a:t>
            </a:r>
            <a:br>
              <a:rPr lang="en-US" sz="4000" smtClean="0"/>
            </a:br>
            <a:r>
              <a:rPr lang="en-US" sz="4000" smtClean="0"/>
              <a:t>A Brief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19600"/>
            <a:ext cx="6400800" cy="167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With slides contributed by</a:t>
            </a:r>
          </a:p>
          <a:p>
            <a:pPr eaLnBrk="1" hangingPunct="1"/>
            <a:r>
              <a:rPr lang="en-US" sz="2800" dirty="0" err="1" smtClean="0"/>
              <a:t>W.H.Chuang</a:t>
            </a:r>
            <a:r>
              <a:rPr lang="en-US" sz="2800" dirty="0" smtClean="0"/>
              <a:t> and Dr</a:t>
            </a:r>
            <a:r>
              <a:rPr lang="en-US" sz="2800" dirty="0" smtClean="0"/>
              <a:t>. </a:t>
            </a:r>
            <a:r>
              <a:rPr lang="en-US" sz="2800" dirty="0" err="1" smtClean="0"/>
              <a:t>Avinash</a:t>
            </a:r>
            <a:r>
              <a:rPr lang="en-US" sz="2800" dirty="0" smtClean="0"/>
              <a:t> L. Varna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76400" y="32766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33CC"/>
              </a:buClr>
              <a:buSzPct val="70000"/>
              <a:buFont typeface="Wingdings" pitchFamily="2" charset="2"/>
              <a:buNone/>
            </a:pPr>
            <a:r>
              <a:rPr lang="en-US" sz="2800" dirty="0" smtClean="0"/>
              <a:t>Ravi </a:t>
            </a:r>
            <a:r>
              <a:rPr lang="en-US" sz="2800" dirty="0" err="1" smtClean="0"/>
              <a:t>Garg</a:t>
            </a:r>
            <a:endParaRPr lang="en-US" sz="2800" dirty="0"/>
          </a:p>
        </p:txBody>
      </p:sp>
    </p:spTree>
  </p:cSld>
  <p:clrMapOvr>
    <a:masterClrMapping/>
  </p:clrMapOvr>
  <p:transition advTm="506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Reconstruction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5626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Perfect</a:t>
            </a:r>
            <a:r>
              <a:rPr lang="en-US" smtClean="0"/>
              <a:t> signal reconstruction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493" r="3749"/>
          <a:stretch>
            <a:fillRect/>
          </a:stretch>
        </p:blipFill>
        <p:spPr bwMode="auto">
          <a:xfrm>
            <a:off x="152400" y="1295400"/>
            <a:ext cx="4329113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493" r="5624"/>
          <a:stretch>
            <a:fillRect/>
          </a:stretch>
        </p:blipFill>
        <p:spPr bwMode="auto">
          <a:xfrm>
            <a:off x="4581525" y="1371600"/>
            <a:ext cx="4237038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38200" y="4906963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/>
              <a:t>Recovered signal in Fourier domain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029200" y="4905375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/>
              <a:t>Recovered signal in time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Reconstruction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>
            <a:fillRect/>
          </a:stretch>
        </p:blipFill>
        <p:spPr bwMode="auto">
          <a:xfrm>
            <a:off x="1931988" y="1076325"/>
            <a:ext cx="2106612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152525"/>
            <a:ext cx="19986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3922713"/>
            <a:ext cx="1998662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1998663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895475" y="324485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Original Phantom Image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5410200" y="3230563"/>
            <a:ext cx="205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Fourier Sampling Mask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1981200" y="5942013"/>
            <a:ext cx="205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Min Energy Solution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5105400" y="59436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L-1 norm minimization of gradient</a:t>
            </a: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1905000" y="6477000"/>
            <a:ext cx="472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From Notes with the l-1magic source package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Problem Statement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Suppose we are given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M</a:t>
            </a:r>
            <a:r>
              <a:rPr lang="en-US" dirty="0" smtClean="0"/>
              <a:t> linear measurements of </a:t>
            </a:r>
            <a:r>
              <a:rPr lang="en-US" b="1" dirty="0" smtClean="0">
                <a:latin typeface="Times New Roman" pitchFamily="18" charset="0"/>
              </a:rPr>
              <a:t>x</a:t>
            </a:r>
            <a:endParaRPr lang="en-US" dirty="0" smtClean="0"/>
          </a:p>
          <a:p>
            <a:pPr lvl="3" eaLnBrk="1" hangingPunct="1"/>
            <a:endParaRPr lang="en-US" dirty="0" smtClean="0"/>
          </a:p>
          <a:p>
            <a:pPr lvl="3" eaLnBrk="1" hangingPunct="1"/>
            <a:endParaRPr lang="en-US" dirty="0" smtClean="0"/>
          </a:p>
          <a:p>
            <a:pPr eaLnBrk="1" hangingPunct="1"/>
            <a:endParaRPr lang="en-US" sz="400" dirty="0" smtClean="0"/>
          </a:p>
          <a:p>
            <a:pPr eaLnBrk="1" hangingPunct="1"/>
            <a:endParaRPr lang="en-US" sz="400" dirty="0" smtClean="0"/>
          </a:p>
          <a:p>
            <a:pPr eaLnBrk="1" hangingPunct="1"/>
            <a:endParaRPr lang="en-US" sz="400" dirty="0" smtClean="0"/>
          </a:p>
          <a:p>
            <a:pPr eaLnBrk="1" hangingPunct="1"/>
            <a:endParaRPr lang="en-US" sz="400" dirty="0" smtClean="0"/>
          </a:p>
          <a:p>
            <a:pPr eaLnBrk="1" hangingPunct="1"/>
            <a:endParaRPr lang="en-US" sz="400" dirty="0" smtClean="0"/>
          </a:p>
          <a:p>
            <a:pPr eaLnBrk="1" hangingPunct="1"/>
            <a:endParaRPr lang="en-US" sz="400" dirty="0" smtClean="0"/>
          </a:p>
          <a:p>
            <a:pPr eaLnBrk="1" hangingPunct="1"/>
            <a:endParaRPr lang="en-US" sz="400" dirty="0" smtClean="0"/>
          </a:p>
          <a:p>
            <a:pPr eaLnBrk="1" hangingPunct="1"/>
            <a:endParaRPr lang="en-US" sz="400" dirty="0" smtClean="0"/>
          </a:p>
          <a:p>
            <a:pPr eaLnBrk="1" hangingPunct="1"/>
            <a:r>
              <a:rPr lang="en-US" dirty="0" smtClean="0"/>
              <a:t>Is it possible to recover </a:t>
            </a:r>
            <a:r>
              <a:rPr lang="en-US" b="1" dirty="0" smtClean="0">
                <a:latin typeface="Times New Roman" pitchFamily="18" charset="0"/>
              </a:rPr>
              <a:t>x </a:t>
            </a:r>
            <a:r>
              <a:rPr lang="en-US" dirty="0" smtClean="0"/>
              <a:t>? How large should </a:t>
            </a:r>
            <a:r>
              <a:rPr lang="en-US" i="1" dirty="0">
                <a:latin typeface="Times New Roman" pitchFamily="18" charset="0"/>
                <a:cs typeface="Arial" charset="0"/>
              </a:rPr>
              <a:t>M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 smtClean="0"/>
              <a:t>be?</a:t>
            </a:r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447800" y="1801813"/>
          <a:ext cx="10953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Equation" r:id="rId3" imgW="482391" imgH="190417" progId="">
                  <p:embed/>
                </p:oleObj>
              </mc:Choice>
              <mc:Fallback>
                <p:oleObj name="Equation" r:id="rId3" imgW="482391" imgH="190417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01813"/>
                        <a:ext cx="109537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412875" y="2286000"/>
          <a:ext cx="29892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Equation" r:id="rId5" imgW="1256755" imgH="203112" progId="">
                  <p:embed/>
                </p:oleObj>
              </mc:Choice>
              <mc:Fallback>
                <p:oleObj name="Equation" r:id="rId5" imgW="1256755" imgH="203112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286000"/>
                        <a:ext cx="29892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838200" y="6477000"/>
            <a:ext cx="769620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Image from: Richard </a:t>
            </a:r>
            <a:r>
              <a:rPr lang="en-US" sz="1400" dirty="0" err="1"/>
              <a:t>Baraniuk</a:t>
            </a:r>
            <a:r>
              <a:rPr lang="en-US" sz="1400" dirty="0"/>
              <a:t>, Compressive Sensing</a:t>
            </a:r>
          </a:p>
        </p:txBody>
      </p:sp>
      <p:pic>
        <p:nvPicPr>
          <p:cNvPr id="12296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4413"/>
            <a:ext cx="87772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48665"/>
              </p:ext>
            </p:extLst>
          </p:nvPr>
        </p:nvGraphicFramePr>
        <p:xfrm>
          <a:off x="3317544" y="1690048"/>
          <a:ext cx="4607256" cy="61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8" imgW="2095200" imgH="279360" progId="Equation.3">
                  <p:embed/>
                </p:oleObj>
              </mc:Choice>
              <mc:Fallback>
                <p:oleObj name="Equation" r:id="rId8" imgW="2095200" imgH="27936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544" y="1690048"/>
                        <a:ext cx="4607256" cy="615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Restricted </a:t>
            </a:r>
            <a:r>
              <a:rPr lang="en-US" dirty="0" err="1" smtClean="0"/>
              <a:t>Isometry</a:t>
            </a:r>
            <a:r>
              <a:rPr lang="en-US" dirty="0" smtClean="0"/>
              <a:t> Property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If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cs typeface="Arial" charset="0"/>
              </a:rPr>
              <a:t> locations of  non-zero entries are known, then  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M ≥ K</a:t>
            </a:r>
            <a:r>
              <a:rPr lang="en-US" dirty="0" smtClean="0">
                <a:cs typeface="Arial" charset="0"/>
              </a:rPr>
              <a:t> is sufficient, if the following property </a:t>
            </a:r>
            <a:r>
              <a:rPr lang="en-US" dirty="0" smtClean="0">
                <a:cs typeface="Arial" charset="0"/>
              </a:rPr>
              <a:t>holds:</a:t>
            </a:r>
          </a:p>
          <a:p>
            <a:pPr lvl="1"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sz="2100" dirty="0" smtClean="0">
                <a:solidFill>
                  <a:srgbClr val="FF0000"/>
                </a:solidFill>
                <a:cs typeface="Arial" charset="0"/>
              </a:rPr>
              <a:t>Restricted </a:t>
            </a:r>
            <a:r>
              <a:rPr lang="en-US" sz="2100" dirty="0" err="1">
                <a:solidFill>
                  <a:srgbClr val="FF0000"/>
                </a:solidFill>
                <a:cs typeface="Arial" charset="0"/>
              </a:rPr>
              <a:t>Isometry</a:t>
            </a:r>
            <a:r>
              <a:rPr lang="en-US" sz="2100" dirty="0">
                <a:solidFill>
                  <a:srgbClr val="FF0000"/>
                </a:solidFill>
                <a:cs typeface="Arial" charset="0"/>
              </a:rPr>
              <a:t> Property (RIP): </a:t>
            </a:r>
            <a:endParaRPr lang="en-US" sz="2100" dirty="0" smtClean="0">
              <a:solidFill>
                <a:srgbClr val="FF0000"/>
              </a:solidFill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100" dirty="0" smtClean="0">
                <a:solidFill>
                  <a:schemeClr val="accent2"/>
                </a:solidFill>
                <a:cs typeface="Arial" charset="0"/>
              </a:rPr>
              <a:t>   </a:t>
            </a:r>
            <a:r>
              <a:rPr lang="en-US" sz="2100" dirty="0" smtClean="0">
                <a:cs typeface="Arial" charset="0"/>
              </a:rPr>
              <a:t>for </a:t>
            </a:r>
            <a:r>
              <a:rPr lang="en-US" sz="2100" dirty="0">
                <a:cs typeface="Arial" charset="0"/>
              </a:rPr>
              <a:t>any vector</a:t>
            </a:r>
            <a:r>
              <a:rPr lang="en-US" sz="2100" b="1" dirty="0">
                <a:latin typeface="Times New Roman" pitchFamily="18" charset="0"/>
              </a:rPr>
              <a:t> v</a:t>
            </a:r>
            <a:r>
              <a:rPr lang="en-US" sz="2100" dirty="0">
                <a:cs typeface="Arial" charset="0"/>
              </a:rPr>
              <a:t> sharing the same 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100" dirty="0">
                <a:cs typeface="Arial" charset="0"/>
              </a:rPr>
              <a:t> locations and some </a:t>
            </a:r>
            <a:r>
              <a:rPr lang="en-US" sz="2100" dirty="0" smtClean="0">
                <a:cs typeface="Arial" charset="0"/>
              </a:rPr>
              <a:t>s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100" dirty="0">
                <a:cs typeface="Arial" charset="0"/>
              </a:rPr>
              <a:t> </a:t>
            </a:r>
            <a:r>
              <a:rPr lang="en-US" sz="2100" dirty="0" smtClean="0">
                <a:cs typeface="Arial" charset="0"/>
              </a:rPr>
              <a:t>   su</a:t>
            </a:r>
            <a:r>
              <a:rPr lang="en-US" sz="2100" dirty="0" smtClean="0">
                <a:cs typeface="Arial" charset="0"/>
              </a:rPr>
              <a:t>fficiently </a:t>
            </a:r>
            <a:r>
              <a:rPr lang="en-US" sz="2100" dirty="0">
                <a:cs typeface="Arial" charset="0"/>
              </a:rPr>
              <a:t>small </a:t>
            </a:r>
            <a:r>
              <a:rPr lang="el-GR" sz="2100" dirty="0">
                <a:cs typeface="Arial" charset="0"/>
              </a:rPr>
              <a:t>δ</a:t>
            </a:r>
            <a:r>
              <a:rPr lang="en-US" sz="2100" i="1" baseline="-25000" dirty="0">
                <a:latin typeface="Times New Roman" pitchFamily="18" charset="0"/>
                <a:cs typeface="Arial" charset="0"/>
              </a:rPr>
              <a:t>K</a:t>
            </a:r>
            <a:endParaRPr lang="en-US" sz="21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 lvl="1"/>
            <a:r>
              <a:rPr lang="el-GR" sz="2100" dirty="0">
                <a:latin typeface="Times New Roman"/>
                <a:cs typeface="Times New Roman"/>
              </a:rPr>
              <a:t>Θ</a:t>
            </a:r>
            <a:r>
              <a:rPr lang="en-US" sz="2100" dirty="0">
                <a:latin typeface="Times New Roman"/>
                <a:cs typeface="Times New Roman"/>
              </a:rPr>
              <a:t>=</a:t>
            </a:r>
            <a:r>
              <a:rPr lang="el-GR" sz="2100" dirty="0">
                <a:latin typeface="Times New Roman" pitchFamily="18" charset="0"/>
                <a:cs typeface="Times New Roman" pitchFamily="18" charset="0"/>
              </a:rPr>
              <a:t> Φ Ψ </a:t>
            </a:r>
            <a:r>
              <a:rPr lang="en-US" sz="2100" dirty="0" smtClean="0">
                <a:solidFill>
                  <a:srgbClr val="FF0000"/>
                </a:solidFill>
                <a:cs typeface="Arial" charset="0"/>
              </a:rPr>
              <a:t>“</a:t>
            </a:r>
            <a:r>
              <a:rPr lang="en-US" sz="2100" dirty="0" smtClean="0">
                <a:solidFill>
                  <a:srgbClr val="FF0000"/>
                </a:solidFill>
                <a:cs typeface="Arial" charset="0"/>
              </a:rPr>
              <a:t>preserves</a:t>
            </a:r>
            <a:r>
              <a:rPr lang="en-US" sz="2100" dirty="0">
                <a:solidFill>
                  <a:srgbClr val="FF0000"/>
                </a:solidFill>
                <a:cs typeface="Arial" charset="0"/>
              </a:rPr>
              <a:t>” </a:t>
            </a:r>
            <a:r>
              <a:rPr lang="en-US" sz="2100" dirty="0" smtClean="0">
                <a:cs typeface="Arial" charset="0"/>
              </a:rPr>
              <a:t>the </a:t>
            </a:r>
            <a:r>
              <a:rPr lang="en-US" sz="2100" dirty="0">
                <a:cs typeface="Arial" charset="0"/>
              </a:rPr>
              <a:t>lengths of these sparse vectors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cs typeface="Arial" charset="0"/>
              </a:rPr>
              <a:t>RIP </a:t>
            </a:r>
            <a:r>
              <a:rPr lang="en-US" dirty="0">
                <a:cs typeface="Arial" charset="0"/>
              </a:rPr>
              <a:t>ensures that </a:t>
            </a:r>
            <a:r>
              <a:rPr lang="en-US" dirty="0">
                <a:solidFill>
                  <a:srgbClr val="2C2CB4"/>
                </a:solidFill>
                <a:cs typeface="Arial" charset="0"/>
              </a:rPr>
              <a:t>measurements</a:t>
            </a:r>
            <a:r>
              <a:rPr lang="en-US" dirty="0">
                <a:cs typeface="Arial" charset="0"/>
              </a:rPr>
              <a:t> and </a:t>
            </a:r>
            <a:r>
              <a:rPr lang="en-US" dirty="0">
                <a:solidFill>
                  <a:srgbClr val="2C2CB4"/>
                </a:solidFill>
                <a:cs typeface="Arial" charset="0"/>
              </a:rPr>
              <a:t>sparse vectors</a:t>
            </a:r>
            <a:r>
              <a:rPr lang="en-US" dirty="0">
                <a:cs typeface="Arial" charset="0"/>
              </a:rPr>
              <a:t> have good </a:t>
            </a:r>
            <a:r>
              <a:rPr lang="en-US" dirty="0" smtClean="0">
                <a:solidFill>
                  <a:srgbClr val="2C2CB4"/>
                </a:solidFill>
                <a:cs typeface="Arial" charset="0"/>
              </a:rPr>
              <a:t>correspondence</a:t>
            </a:r>
            <a:endParaRPr 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	</a:t>
            </a: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400" dirty="0" smtClean="0"/>
          </a:p>
          <a:p>
            <a:pPr eaLnBrk="1" hangingPunct="1">
              <a:lnSpc>
                <a:spcPct val="90000"/>
              </a:lnSpc>
            </a:pPr>
            <a:endParaRPr lang="en-US" sz="400" dirty="0" smtClean="0"/>
          </a:p>
          <a:p>
            <a:pPr eaLnBrk="1" hangingPunct="1">
              <a:lnSpc>
                <a:spcPct val="90000"/>
              </a:lnSpc>
            </a:pPr>
            <a:endParaRPr lang="en-US" sz="400" dirty="0" smtClean="0"/>
          </a:p>
          <a:p>
            <a:pPr eaLnBrk="1" hangingPunct="1">
              <a:lnSpc>
                <a:spcPct val="90000"/>
              </a:lnSpc>
            </a:pPr>
            <a:endParaRPr lang="en-US" sz="400" dirty="0" smtClean="0"/>
          </a:p>
          <a:p>
            <a:pPr eaLnBrk="1" hangingPunct="1">
              <a:lnSpc>
                <a:spcPct val="90000"/>
              </a:lnSpc>
            </a:pPr>
            <a:endParaRPr lang="en-US" sz="400" dirty="0" smtClean="0"/>
          </a:p>
          <a:p>
            <a:pPr eaLnBrk="1" hangingPunct="1">
              <a:lnSpc>
                <a:spcPct val="90000"/>
              </a:lnSpc>
            </a:pPr>
            <a:endParaRPr lang="en-US" sz="400" dirty="0" smtClean="0"/>
          </a:p>
          <a:p>
            <a:pPr eaLnBrk="1" hangingPunct="1">
              <a:lnSpc>
                <a:spcPct val="90000"/>
              </a:lnSpc>
            </a:pPr>
            <a:endParaRPr lang="en-US" sz="400" dirty="0" smtClean="0"/>
          </a:p>
          <a:p>
            <a:pPr eaLnBrk="1" hangingPunct="1">
              <a:lnSpc>
                <a:spcPct val="90000"/>
              </a:lnSpc>
            </a:pPr>
            <a:endParaRPr lang="en-US" sz="4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02530"/>
              </p:ext>
            </p:extLst>
          </p:nvPr>
        </p:nvGraphicFramePr>
        <p:xfrm>
          <a:off x="2819400" y="3505200"/>
          <a:ext cx="357346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Equation" r:id="rId3" imgW="1625400" imgH="495000" progId="Equation.3">
                  <p:embed/>
                </p:oleObj>
              </mc:Choice>
              <mc:Fallback>
                <p:oleObj name="Equation" r:id="rId3" imgW="1625400" imgH="4950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05200"/>
                        <a:ext cx="3573462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1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</a:t>
            </a:r>
            <a:r>
              <a:rPr lang="en-US" dirty="0" err="1"/>
              <a:t>Isometry</a:t>
            </a:r>
            <a:r>
              <a:rPr lang="en-US" dirty="0"/>
              <a:t>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locations of </a:t>
            </a:r>
            <a:r>
              <a:rPr lang="en-US" dirty="0">
                <a:cs typeface="Arial" charset="0"/>
              </a:rPr>
              <a:t>non-zero entries are </a:t>
            </a:r>
            <a:r>
              <a:rPr lang="en-US" dirty="0" smtClean="0">
                <a:cs typeface="Arial" charset="0"/>
              </a:rPr>
              <a:t>unknown</a:t>
            </a:r>
          </a:p>
          <a:p>
            <a:endParaRPr lang="en-US" sz="400" dirty="0">
              <a:cs typeface="Arial" charset="0"/>
            </a:endParaRPr>
          </a:p>
          <a:p>
            <a:endParaRPr lang="en-US" sz="400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 </a:t>
            </a:r>
            <a:r>
              <a:rPr lang="en-US" dirty="0" smtClean="0">
                <a:solidFill>
                  <a:srgbClr val="2C2CB4"/>
                </a:solidFill>
                <a:cs typeface="Arial" charset="0"/>
              </a:rPr>
              <a:t>sufficient condition </a:t>
            </a:r>
            <a:r>
              <a:rPr lang="en-US" dirty="0" smtClean="0">
                <a:cs typeface="Arial" charset="0"/>
              </a:rPr>
              <a:t>for signal recovery: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for </a:t>
            </a:r>
            <a:r>
              <a:rPr lang="en-US" dirty="0" smtClean="0">
                <a:solidFill>
                  <a:srgbClr val="2C2CB4"/>
                </a:solidFill>
                <a:cs typeface="Arial" charset="0"/>
              </a:rPr>
              <a:t>arbitrary </a:t>
            </a:r>
            <a:r>
              <a:rPr lang="en-US" i="1" dirty="0" smtClean="0">
                <a:solidFill>
                  <a:srgbClr val="2C2CB4"/>
                </a:solidFill>
                <a:latin typeface="Times New Roman" pitchFamily="18" charset="0"/>
                <a:cs typeface="Times New Roman" pitchFamily="18" charset="0"/>
              </a:rPr>
              <a:t>3K</a:t>
            </a:r>
            <a:r>
              <a:rPr lang="en-US" dirty="0" smtClean="0">
                <a:solidFill>
                  <a:srgbClr val="2C2CB4"/>
                </a:solidFill>
                <a:cs typeface="Arial" charset="0"/>
              </a:rPr>
              <a:t>–sparse </a:t>
            </a:r>
            <a:r>
              <a:rPr lang="en-US" dirty="0" smtClean="0">
                <a:cs typeface="Arial" charset="0"/>
              </a:rPr>
              <a:t>vectors</a:t>
            </a:r>
          </a:p>
          <a:p>
            <a:endParaRPr lang="en-US" sz="400" dirty="0">
              <a:cs typeface="Arial" charset="0"/>
            </a:endParaRPr>
          </a:p>
          <a:p>
            <a:endParaRPr lang="en-US" sz="400" dirty="0" smtClean="0">
              <a:cs typeface="Arial" charset="0"/>
            </a:endParaRPr>
          </a:p>
          <a:p>
            <a:endParaRPr lang="en-US" sz="400" dirty="0" smtClean="0">
              <a:cs typeface="Arial" charset="0"/>
            </a:endParaRPr>
          </a:p>
          <a:p>
            <a:r>
              <a:rPr lang="en-US" dirty="0" smtClean="0"/>
              <a:t>RIP also ensures “</a:t>
            </a:r>
            <a:r>
              <a:rPr lang="en-US" dirty="0" smtClean="0">
                <a:solidFill>
                  <a:schemeClr val="accent2"/>
                </a:solidFill>
              </a:rPr>
              <a:t>stable</a:t>
            </a:r>
            <a:r>
              <a:rPr lang="en-US" dirty="0" smtClean="0"/>
              <a:t>” signal recovery: </a:t>
            </a:r>
            <a:br>
              <a:rPr lang="en-US" dirty="0" smtClean="0"/>
            </a:br>
            <a:r>
              <a:rPr lang="en-US" dirty="0" smtClean="0"/>
              <a:t>good recovery accuracy in presence of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Non-zero small </a:t>
            </a:r>
            <a:r>
              <a:rPr lang="en-US" sz="2100" dirty="0" smtClean="0"/>
              <a:t>entries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Measurement</a:t>
            </a:r>
            <a:r>
              <a:rPr lang="en-US" sz="2100" dirty="0" smtClean="0"/>
              <a:t> errors</a:t>
            </a:r>
            <a:endParaRPr lang="en-US" sz="21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509839"/>
              </p:ext>
            </p:extLst>
          </p:nvPr>
        </p:nvGraphicFramePr>
        <p:xfrm>
          <a:off x="2722563" y="2514600"/>
          <a:ext cx="37687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3" imgW="1714320" imgH="495000" progId="Equation.3">
                  <p:embed/>
                </p:oleObj>
              </mc:Choice>
              <mc:Fallback>
                <p:oleObj name="Equation" r:id="rId3" imgW="1714320" imgH="495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2514600"/>
                        <a:ext cx="37687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Measurement Matrices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en-US" dirty="0" smtClean="0">
                <a:cs typeface="Arial" charset="0"/>
              </a:rPr>
              <a:t>In general, </a:t>
            </a:r>
            <a:r>
              <a:rPr lang="en-US" dirty="0" err="1" smtClean="0">
                <a:cs typeface="Arial" charset="0"/>
              </a:rPr>
              <a:t>sparsifying</a:t>
            </a:r>
            <a:r>
              <a:rPr lang="en-US" dirty="0" smtClean="0">
                <a:cs typeface="Arial" charset="0"/>
              </a:rPr>
              <a:t> basis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dirty="0" smtClean="0">
                <a:cs typeface="Arial" charset="0"/>
              </a:rPr>
              <a:t> may not be known</a:t>
            </a:r>
          </a:p>
          <a:p>
            <a:pPr lvl="1" eaLnBrk="1" hangingPunct="1">
              <a:spcAft>
                <a:spcPct val="15000"/>
              </a:spcAft>
            </a:pP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Arial (Body)"/>
                <a:cs typeface="Times New Roman" pitchFamily="18" charset="0"/>
              </a:rPr>
              <a:t>is </a:t>
            </a:r>
            <a:r>
              <a:rPr lang="en-US" sz="2100" dirty="0" smtClean="0">
                <a:solidFill>
                  <a:srgbClr val="FF0000"/>
                </a:solidFill>
                <a:latin typeface="Arial (Body)"/>
                <a:cs typeface="Times New Roman" pitchFamily="18" charset="0"/>
              </a:rPr>
              <a:t>non-adaptive</a:t>
            </a:r>
            <a:r>
              <a:rPr lang="en-US" sz="2100" dirty="0" smtClean="0">
                <a:latin typeface="Arial (Body)"/>
                <a:cs typeface="Times New Roman" pitchFamily="18" charset="0"/>
              </a:rPr>
              <a:t>, i.e., deterministic</a:t>
            </a:r>
            <a:endParaRPr lang="en-US" sz="2100" dirty="0" smtClean="0">
              <a:latin typeface="Arial (Body)"/>
              <a:cs typeface="Arial" charset="0"/>
            </a:endParaRPr>
          </a:p>
          <a:p>
            <a:pPr lvl="1" eaLnBrk="1" hangingPunct="1">
              <a:spcAft>
                <a:spcPct val="15000"/>
              </a:spcAft>
            </a:pPr>
            <a:r>
              <a:rPr lang="en-US" sz="2100" dirty="0" smtClean="0">
                <a:cs typeface="Arial" charset="0"/>
              </a:rPr>
              <a:t>Construction </a:t>
            </a:r>
            <a:r>
              <a:rPr lang="en-US" sz="2100" dirty="0" smtClean="0">
                <a:cs typeface="Arial" charset="0"/>
              </a:rPr>
              <a:t>of deterministic sampling matrix is difficult</a:t>
            </a:r>
          </a:p>
          <a:p>
            <a:pPr eaLnBrk="1" hangingPunct="1">
              <a:spcAft>
                <a:spcPct val="15000"/>
              </a:spcAft>
            </a:pPr>
            <a:endParaRPr lang="en-US" sz="400" dirty="0" smtClean="0">
              <a:cs typeface="Arial" charset="0"/>
            </a:endParaRPr>
          </a:p>
          <a:p>
            <a:pPr eaLnBrk="1" hangingPunct="1">
              <a:spcAft>
                <a:spcPct val="15000"/>
              </a:spcAft>
            </a:pPr>
            <a:endParaRPr lang="en-US" sz="400" dirty="0" smtClean="0">
              <a:cs typeface="Arial" charset="0"/>
            </a:endParaRPr>
          </a:p>
          <a:p>
            <a:pPr eaLnBrk="1" hangingPunct="1">
              <a:spcAft>
                <a:spcPct val="15000"/>
              </a:spcAft>
            </a:pPr>
            <a:r>
              <a:rPr lang="en-US" dirty="0" smtClean="0">
                <a:cs typeface="Arial" charset="0"/>
              </a:rPr>
              <a:t>Suppose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 smtClean="0">
                <a:cs typeface="Arial" charset="0"/>
              </a:rPr>
              <a:t> is an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M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x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cs typeface="Arial" charset="0"/>
              </a:rPr>
              <a:t> matrix with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i.i.d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.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Gaussian</a:t>
            </a:r>
            <a:r>
              <a:rPr lang="en-US" dirty="0" smtClean="0">
                <a:cs typeface="Arial" charset="0"/>
              </a:rPr>
              <a:t> entries with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M</a:t>
            </a:r>
            <a:r>
              <a:rPr lang="en-US" dirty="0" smtClean="0">
                <a:cs typeface="Arial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&gt; C K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log(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N/K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 &lt;&lt;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endParaRPr lang="en-US" i="1" dirty="0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Aft>
                <a:spcPct val="15000"/>
              </a:spcAft>
            </a:pPr>
            <a:r>
              <a:rPr lang="el-GR" sz="2100" dirty="0" smtClean="0">
                <a:latin typeface="Times New Roman" pitchFamily="18" charset="0"/>
                <a:cs typeface="Arial" charset="0"/>
              </a:rPr>
              <a:t>Φ</a:t>
            </a:r>
            <a:r>
              <a:rPr lang="en-US" sz="2100" dirty="0" smtClean="0">
                <a:latin typeface="Times New Roman" pitchFamily="18" charset="0"/>
                <a:cs typeface="Arial" charset="0"/>
              </a:rPr>
              <a:t> I = </a:t>
            </a:r>
            <a:r>
              <a:rPr lang="el-GR" sz="2100" dirty="0" smtClean="0">
                <a:latin typeface="Times New Roman" pitchFamily="18" charset="0"/>
                <a:cs typeface="Arial" charset="0"/>
              </a:rPr>
              <a:t>Φ</a:t>
            </a:r>
            <a:r>
              <a:rPr lang="en-US" sz="2100" dirty="0" smtClean="0">
                <a:cs typeface="Arial" charset="0"/>
              </a:rPr>
              <a:t> satisfies RIP with high probability</a:t>
            </a:r>
          </a:p>
          <a:p>
            <a:pPr lvl="1" eaLnBrk="1" hangingPunct="1">
              <a:spcAft>
                <a:spcPct val="15000"/>
              </a:spcAft>
            </a:pPr>
            <a:endParaRPr lang="en-US" sz="400" dirty="0" smtClean="0">
              <a:cs typeface="Arial" charset="0"/>
            </a:endParaRPr>
          </a:p>
          <a:p>
            <a:pPr lvl="1" eaLnBrk="1" hangingPunct="1">
              <a:spcAft>
                <a:spcPct val="15000"/>
              </a:spcAft>
            </a:pP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100" dirty="0" smtClean="0">
                <a:cs typeface="Arial" charset="0"/>
              </a:rPr>
              <a:t> is </a:t>
            </a:r>
            <a:r>
              <a:rPr lang="en-US" sz="2100" dirty="0" smtClean="0">
                <a:solidFill>
                  <a:srgbClr val="FF0000"/>
                </a:solidFill>
                <a:cs typeface="Arial" charset="0"/>
              </a:rPr>
              <a:t>incoherent</a:t>
            </a:r>
            <a:r>
              <a:rPr lang="en-US" sz="2100" dirty="0" smtClean="0">
                <a:cs typeface="Arial" charset="0"/>
              </a:rPr>
              <a:t> with the delta basis</a:t>
            </a:r>
          </a:p>
          <a:p>
            <a:pPr lvl="1" eaLnBrk="1" hangingPunct="1">
              <a:spcAft>
                <a:spcPct val="15000"/>
              </a:spcAft>
            </a:pPr>
            <a:endParaRPr lang="en-US" sz="400" dirty="0" smtClean="0">
              <a:cs typeface="Arial" charset="0"/>
            </a:endParaRPr>
          </a:p>
          <a:p>
            <a:pPr lvl="1" eaLnBrk="1" hangingPunct="1">
              <a:spcAft>
                <a:spcPct val="15000"/>
              </a:spcAft>
            </a:pPr>
            <a:r>
              <a:rPr lang="en-US" sz="2100" dirty="0" smtClean="0">
                <a:cs typeface="Arial" charset="0"/>
              </a:rPr>
              <a:t>Further,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Φ Ψ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cs typeface="Arial" charset="0"/>
              </a:rPr>
              <a:t>is also </a:t>
            </a:r>
            <a:r>
              <a:rPr lang="en-US" sz="2100" i="1" dirty="0" err="1" smtClean="0">
                <a:latin typeface="Times New Roman" pitchFamily="18" charset="0"/>
                <a:cs typeface="Arial" charset="0"/>
              </a:rPr>
              <a:t>i.i.d</a:t>
            </a:r>
            <a:r>
              <a:rPr lang="en-US" sz="2100" i="1" dirty="0" smtClean="0">
                <a:latin typeface="Times New Roman" pitchFamily="18" charset="0"/>
                <a:cs typeface="Arial" charset="0"/>
              </a:rPr>
              <a:t>.</a:t>
            </a:r>
            <a:r>
              <a:rPr lang="en-US" sz="2100" dirty="0" smtClean="0">
                <a:cs typeface="Arial" charset="0"/>
              </a:rPr>
              <a:t> Gaussian for any orthonormal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100" dirty="0" smtClean="0">
                <a:cs typeface="Arial" charset="0"/>
                <a:sym typeface="Wingdings" pitchFamily="2" charset="2"/>
              </a:rPr>
              <a:t>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100" dirty="0" smtClean="0">
                <a:cs typeface="Arial" charset="0"/>
              </a:rPr>
              <a:t> is incoherent with every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100" dirty="0" smtClean="0">
                <a:cs typeface="Arial" charset="0"/>
              </a:rPr>
              <a:t> with high probability</a:t>
            </a:r>
          </a:p>
          <a:p>
            <a:pPr lvl="1" eaLnBrk="1" hangingPunct="1">
              <a:spcAft>
                <a:spcPct val="15000"/>
              </a:spcAft>
            </a:pPr>
            <a:endParaRPr lang="en-US" sz="400" dirty="0" smtClean="0">
              <a:cs typeface="Arial" charset="0"/>
            </a:endParaRPr>
          </a:p>
          <a:p>
            <a:pPr lvl="1" eaLnBrk="1" hangingPunct="1">
              <a:spcAft>
                <a:spcPct val="15000"/>
              </a:spcAft>
            </a:pPr>
            <a:endParaRPr lang="en-US" sz="400" dirty="0" smtClean="0">
              <a:cs typeface="Arial" charset="0"/>
            </a:endParaRPr>
          </a:p>
          <a:p>
            <a:pPr eaLnBrk="1" hangingPunct="1">
              <a:spcAft>
                <a:spcPct val="15000"/>
              </a:spcAft>
            </a:pP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Random matrices </a:t>
            </a:r>
            <a:r>
              <a:rPr lang="en-US" dirty="0" smtClean="0">
                <a:cs typeface="Arial" charset="0"/>
              </a:rPr>
              <a:t>with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i.i.d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.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±1 </a:t>
            </a:r>
            <a:r>
              <a:rPr lang="en-US" dirty="0" smtClean="0">
                <a:cs typeface="Arial" charset="0"/>
              </a:rPr>
              <a:t>entries also have </a:t>
            </a:r>
            <a:r>
              <a:rPr lang="en-US" dirty="0" smtClean="0">
                <a:cs typeface="Arial" charset="0"/>
              </a:rPr>
              <a:t>RIP</a:t>
            </a:r>
            <a:endParaRPr lang="el-GR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Signal Reconstruction: L-2 </a:t>
            </a:r>
            <a:r>
              <a:rPr lang="en-US" dirty="0" err="1" smtClean="0"/>
              <a:t>vs</a:t>
            </a:r>
            <a:r>
              <a:rPr lang="en-US" dirty="0" smtClean="0"/>
              <a:t> L-0 </a:t>
            </a:r>
            <a:r>
              <a:rPr lang="en-US" dirty="0" err="1" smtClean="0"/>
              <a:t>vs</a:t>
            </a:r>
            <a:r>
              <a:rPr lang="en-US" dirty="0" smtClean="0"/>
              <a:t> L-1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82000" cy="5181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Minimum </a:t>
            </a:r>
            <a:r>
              <a:rPr lang="en-US" sz="2600" dirty="0" smtClean="0">
                <a:solidFill>
                  <a:schemeClr val="accent2"/>
                </a:solidFill>
              </a:rPr>
              <a:t>L-2</a:t>
            </a:r>
            <a:r>
              <a:rPr lang="en-US" sz="2600" dirty="0" smtClean="0"/>
              <a:t> norm solution</a:t>
            </a:r>
          </a:p>
          <a:p>
            <a:pPr eaLnBrk="1" hangingPunct="1"/>
            <a:endParaRPr lang="en-US" sz="400" dirty="0" smtClean="0"/>
          </a:p>
          <a:p>
            <a:pPr eaLnBrk="1" hangingPunct="1">
              <a:spcBef>
                <a:spcPts val="0"/>
              </a:spcBef>
            </a:pPr>
            <a:endParaRPr lang="en-US" sz="400" dirty="0" smtClean="0"/>
          </a:p>
          <a:p>
            <a:pPr lvl="1" eaLnBrk="1" hangingPunct="1">
              <a:spcBef>
                <a:spcPts val="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Closed form</a:t>
            </a:r>
            <a:r>
              <a:rPr lang="en-US" sz="2200" dirty="0" smtClean="0"/>
              <a:t> solution exists; Almost </a:t>
            </a:r>
            <a:r>
              <a:rPr lang="en-US" sz="2200" dirty="0" smtClean="0"/>
              <a:t>always </a:t>
            </a:r>
            <a:r>
              <a:rPr lang="en-US" sz="2200" dirty="0" smtClean="0">
                <a:solidFill>
                  <a:srgbClr val="FF0000"/>
                </a:solidFill>
              </a:rPr>
              <a:t>never</a:t>
            </a:r>
            <a:r>
              <a:rPr lang="en-US" sz="2200" dirty="0" smtClean="0"/>
              <a:t> finds </a:t>
            </a:r>
            <a:r>
              <a:rPr lang="en-US" sz="2200" dirty="0" smtClean="0">
                <a:solidFill>
                  <a:srgbClr val="FF0000"/>
                </a:solidFill>
              </a:rPr>
              <a:t>sparsest</a:t>
            </a:r>
            <a:r>
              <a:rPr lang="en-US" sz="2200" dirty="0" smtClean="0"/>
              <a:t> solution</a:t>
            </a:r>
          </a:p>
          <a:p>
            <a:pPr lvl="1" eaLnBrk="1" hangingPunct="1"/>
            <a:r>
              <a:rPr lang="en-US" sz="2200" dirty="0" smtClean="0"/>
              <a:t>Solution usually has lot of ringing</a:t>
            </a:r>
          </a:p>
          <a:p>
            <a:pPr lvl="1" eaLnBrk="1" hangingPunct="1"/>
            <a:endParaRPr lang="en-US" sz="1200" dirty="0" smtClean="0"/>
          </a:p>
          <a:p>
            <a:pPr eaLnBrk="1" hangingPunct="1">
              <a:spcBef>
                <a:spcPts val="0"/>
              </a:spcBef>
            </a:pPr>
            <a:r>
              <a:rPr lang="en-US" sz="2600" dirty="0" smtClean="0"/>
              <a:t>Minimum </a:t>
            </a:r>
            <a:r>
              <a:rPr lang="en-US" sz="2600" dirty="0" smtClean="0">
                <a:solidFill>
                  <a:schemeClr val="accent2"/>
                </a:solidFill>
              </a:rPr>
              <a:t>L-0</a:t>
            </a:r>
            <a:r>
              <a:rPr lang="en-US" sz="2600" dirty="0" smtClean="0"/>
              <a:t> norm solution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Requires </a:t>
            </a:r>
            <a:r>
              <a:rPr lang="en-US" sz="2200" dirty="0">
                <a:solidFill>
                  <a:srgbClr val="FF0000"/>
                </a:solidFill>
              </a:rPr>
              <a:t>exhaustive enumeration</a:t>
            </a:r>
            <a:r>
              <a:rPr lang="en-US" sz="2200" dirty="0"/>
              <a:t> of         possible locations of the nonzero </a:t>
            </a:r>
            <a:r>
              <a:rPr lang="en-US" sz="2200" dirty="0" smtClean="0"/>
              <a:t>entries</a:t>
            </a:r>
          </a:p>
          <a:p>
            <a:pPr lvl="1" eaLnBrk="1" hangingPunct="1"/>
            <a:r>
              <a:rPr lang="en-US" sz="2200" dirty="0" smtClean="0"/>
              <a:t>NP hard</a:t>
            </a:r>
            <a:endParaRPr lang="en-US" sz="2200" dirty="0"/>
          </a:p>
          <a:p>
            <a:pPr eaLnBrk="1" hangingPunct="1">
              <a:spcBef>
                <a:spcPts val="0"/>
              </a:spcBef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2600" dirty="0" smtClean="0"/>
              <a:t>Minimum </a:t>
            </a:r>
            <a:r>
              <a:rPr lang="en-US" sz="2600" dirty="0">
                <a:solidFill>
                  <a:schemeClr val="accent2"/>
                </a:solidFill>
              </a:rPr>
              <a:t>L-1</a:t>
            </a:r>
            <a:r>
              <a:rPr lang="en-US" sz="2600" dirty="0"/>
              <a:t> norm solution</a:t>
            </a:r>
          </a:p>
          <a:p>
            <a:pPr lvl="1" eaLnBrk="1" hangingPunct="1">
              <a:defRPr/>
            </a:pPr>
            <a:endParaRPr lang="en-US" sz="400" dirty="0" smtClean="0"/>
          </a:p>
          <a:p>
            <a:pPr lvl="1" eaLnBrk="1" hangingPunct="1">
              <a:defRPr/>
            </a:pPr>
            <a:endParaRPr lang="en-US" sz="400" dirty="0"/>
          </a:p>
          <a:p>
            <a:pPr lvl="1" eaLnBrk="1" hangingPunct="1">
              <a:defRPr/>
            </a:pPr>
            <a:endParaRPr lang="en-US" sz="400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200" dirty="0" smtClean="0"/>
              <a:t>Can </a:t>
            </a:r>
            <a:r>
              <a:rPr lang="en-US" sz="2200" dirty="0"/>
              <a:t>be reformulated as a </a:t>
            </a:r>
            <a:r>
              <a:rPr lang="en-US" sz="2200" dirty="0">
                <a:solidFill>
                  <a:srgbClr val="FF0000"/>
                </a:solidFill>
              </a:rPr>
              <a:t>linear </a:t>
            </a:r>
            <a:r>
              <a:rPr lang="en-US" sz="2200" dirty="0" smtClean="0">
                <a:solidFill>
                  <a:srgbClr val="FF0000"/>
                </a:solidFill>
              </a:rPr>
              <a:t>program</a:t>
            </a:r>
          </a:p>
          <a:p>
            <a:pPr lvl="1" eaLnBrk="1" hangingPunct="1">
              <a:defRPr/>
            </a:pPr>
            <a:r>
              <a:rPr lang="en-US" sz="2200" dirty="0" smtClean="0"/>
              <a:t>“L-1 trick”</a:t>
            </a:r>
            <a:endParaRPr lang="en-US" sz="2600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sz="400" dirty="0" smtClean="0"/>
          </a:p>
          <a:p>
            <a:pPr lvl="1" eaLnBrk="1" hangingPunct="1"/>
            <a:endParaRPr lang="en-US" sz="400" dirty="0" smtClean="0"/>
          </a:p>
        </p:txBody>
      </p:sp>
      <p:graphicFrame>
        <p:nvGraphicFramePr>
          <p:cNvPr id="133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91094"/>
              </p:ext>
            </p:extLst>
          </p:nvPr>
        </p:nvGraphicFramePr>
        <p:xfrm>
          <a:off x="5105400" y="1205552"/>
          <a:ext cx="2286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3" imgW="1015559" imgH="304668" progId="">
                  <p:embed/>
                </p:oleObj>
              </mc:Choice>
              <mc:Fallback>
                <p:oleObj name="Equation" r:id="rId3" imgW="1015559" imgH="304668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05552"/>
                        <a:ext cx="2286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163633"/>
              </p:ext>
            </p:extLst>
          </p:nvPr>
        </p:nvGraphicFramePr>
        <p:xfrm>
          <a:off x="5181600" y="2971800"/>
          <a:ext cx="2287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5" imgW="1015559" imgH="304668" progId="">
                  <p:embed/>
                </p:oleObj>
              </mc:Choice>
              <mc:Fallback>
                <p:oleObj name="Equation" r:id="rId5" imgW="1015559" imgH="304668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971800"/>
                        <a:ext cx="22875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397592"/>
              </p:ext>
            </p:extLst>
          </p:nvPr>
        </p:nvGraphicFramePr>
        <p:xfrm>
          <a:off x="6019800" y="3505200"/>
          <a:ext cx="5000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Equation" r:id="rId7" imgW="317362" imgH="457002" progId="Equation.3">
                  <p:embed/>
                </p:oleObj>
              </mc:Choice>
              <mc:Fallback>
                <p:oleObj name="Equation" r:id="rId7" imgW="317362" imgH="457002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05200"/>
                        <a:ext cx="50006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08884"/>
              </p:ext>
            </p:extLst>
          </p:nvPr>
        </p:nvGraphicFramePr>
        <p:xfrm>
          <a:off x="5257800" y="4953000"/>
          <a:ext cx="2362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Equation" r:id="rId9" imgW="1002865" imgH="304668" progId="">
                  <p:embed/>
                </p:oleObj>
              </mc:Choice>
              <mc:Fallback>
                <p:oleObj name="Equation" r:id="rId9" imgW="1002865" imgH="304668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953000"/>
                        <a:ext cx="23622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Signal Reconstruction Methods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solidFill>
                  <a:schemeClr val="accent2"/>
                </a:solidFill>
              </a:rPr>
              <a:t>Convex optimization </a:t>
            </a:r>
            <a:r>
              <a:rPr lang="en-US" sz="2600" dirty="0" smtClean="0"/>
              <a:t>with efficient algorithms</a:t>
            </a:r>
          </a:p>
          <a:p>
            <a:pPr lvl="1" eaLnBrk="1" hangingPunct="1"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Basis pursuit </a:t>
            </a:r>
            <a:r>
              <a:rPr lang="en-US" sz="2200" dirty="0" smtClean="0"/>
              <a:t>by linear programming</a:t>
            </a:r>
            <a:endParaRPr lang="en-US" sz="2200" dirty="0"/>
          </a:p>
          <a:p>
            <a:pPr lvl="1" eaLnBrk="1" hangingPunct="1">
              <a:defRPr/>
            </a:pPr>
            <a:r>
              <a:rPr lang="en-US" sz="2200" dirty="0" smtClean="0"/>
              <a:t>LASSO</a:t>
            </a:r>
          </a:p>
          <a:p>
            <a:pPr lvl="1" eaLnBrk="1" hangingPunct="1">
              <a:defRPr/>
            </a:pPr>
            <a:r>
              <a:rPr lang="en-US" sz="2200" dirty="0" smtClean="0"/>
              <a:t>Danzig selector</a:t>
            </a:r>
          </a:p>
          <a:p>
            <a:pPr lvl="1" eaLnBrk="1" hangingPunct="1">
              <a:defRPr/>
            </a:pPr>
            <a:r>
              <a:rPr lang="en-US" sz="2200" dirty="0" err="1" smtClean="0"/>
              <a:t>etc</a:t>
            </a:r>
            <a:endParaRPr lang="en-US" sz="22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600" dirty="0" smtClean="0"/>
              <a:t>Non-global optimization solutions are also available</a:t>
            </a:r>
          </a:p>
          <a:p>
            <a:pPr lvl="1" eaLnBrk="1" hangingPunct="1">
              <a:defRPr/>
            </a:pPr>
            <a:r>
              <a:rPr lang="en-US" sz="2200" dirty="0"/>
              <a:t>e</a:t>
            </a:r>
            <a:r>
              <a:rPr lang="en-US" sz="2200" dirty="0" smtClean="0"/>
              <a:t>.g.: Orthogonal Matching Pursuit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Given an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/>
              <a:t>-dimensional vector </a:t>
            </a:r>
            <a:r>
              <a:rPr lang="en-US" b="1" dirty="0" smtClean="0">
                <a:latin typeface="Times New Roman" pitchFamily="18" charset="0"/>
              </a:rPr>
              <a:t>x </a:t>
            </a:r>
            <a:r>
              <a:rPr lang="en-US" dirty="0" smtClean="0"/>
              <a:t>which is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S</a:t>
            </a:r>
            <a:r>
              <a:rPr lang="en-US" dirty="0" smtClean="0">
                <a:cs typeface="Arial" charset="0"/>
              </a:rPr>
              <a:t>-</a:t>
            </a:r>
            <a:r>
              <a:rPr lang="en-US" dirty="0" smtClean="0"/>
              <a:t>sparse in some basis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 obtain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random</a:t>
            </a:r>
            <a:r>
              <a:rPr lang="en-US" dirty="0" smtClean="0"/>
              <a:t> measurements of </a:t>
            </a:r>
            <a:r>
              <a:rPr lang="en-US" b="1" dirty="0" smtClean="0">
                <a:latin typeface="Times New Roman" pitchFamily="18" charset="0"/>
              </a:rPr>
              <a:t>x</a:t>
            </a:r>
            <a:r>
              <a:rPr lang="en-US" dirty="0" smtClean="0"/>
              <a:t> of the form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with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dirty="0" smtClean="0"/>
              <a:t>a vector with </a:t>
            </a:r>
            <a:r>
              <a:rPr lang="en-US" dirty="0" err="1" smtClean="0"/>
              <a:t>i.i.d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Gaussian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±1</a:t>
            </a:r>
            <a:r>
              <a:rPr lang="en-US" dirty="0" smtClean="0"/>
              <a:t> entries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we have sufficient measurements (</a:t>
            </a:r>
            <a:r>
              <a:rPr lang="en-US" i="1" dirty="0" smtClean="0">
                <a:latin typeface="Times New Roman" pitchFamily="18" charset="0"/>
              </a:rPr>
              <a:t>&lt;&lt;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/>
              <a:t>), then</a:t>
            </a:r>
            <a:r>
              <a:rPr lang="en-US" b="1" dirty="0" smtClean="0">
                <a:latin typeface="Times New Roman" pitchFamily="18" charset="0"/>
              </a:rPr>
              <a:t> x </a:t>
            </a:r>
            <a:r>
              <a:rPr lang="en-US" dirty="0" smtClean="0"/>
              <a:t>can be almost always perfectly reconstructed by solving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793886"/>
              </p:ext>
            </p:extLst>
          </p:nvPr>
        </p:nvGraphicFramePr>
        <p:xfrm>
          <a:off x="2133600" y="3124200"/>
          <a:ext cx="48974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3" imgW="2197100" imgH="254000" progId="">
                  <p:embed/>
                </p:oleObj>
              </mc:Choice>
              <mc:Fallback>
                <p:oleObj name="Equation" r:id="rId3" imgW="2197100" imgH="2540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489743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594100" y="5486400"/>
          <a:ext cx="22526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5" imgW="1002865" imgH="304668" progId="">
                  <p:embed/>
                </p:oleObj>
              </mc:Choice>
              <mc:Fallback>
                <p:oleObj name="Equation" r:id="rId5" imgW="1002865" imgH="304668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5486400"/>
                        <a:ext cx="22526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 Pixel Camera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81400"/>
            <a:ext cx="8229600" cy="2514600"/>
          </a:xfrm>
        </p:spPr>
        <p:txBody>
          <a:bodyPr/>
          <a:lstStyle/>
          <a:p>
            <a:pPr eaLnBrk="1" hangingPunct="1"/>
            <a:r>
              <a:rPr lang="en-US" dirty="0" smtClean="0"/>
              <a:t>Capture </a:t>
            </a:r>
            <a:r>
              <a:rPr lang="en-US" dirty="0" smtClean="0">
                <a:solidFill>
                  <a:srgbClr val="2C2CB4"/>
                </a:solidFill>
              </a:rPr>
              <a:t>Random Projections </a:t>
            </a:r>
            <a:r>
              <a:rPr lang="en-US" dirty="0" smtClean="0"/>
              <a:t>by setting the Digital </a:t>
            </a:r>
            <a:r>
              <a:rPr lang="en-US" dirty="0" err="1" smtClean="0"/>
              <a:t>Micromirror</a:t>
            </a:r>
            <a:r>
              <a:rPr lang="en-US" dirty="0" smtClean="0"/>
              <a:t> Device (DMD)</a:t>
            </a:r>
          </a:p>
          <a:p>
            <a:pPr lvl="1" eaLnBrk="1" hangingPunct="1"/>
            <a:r>
              <a:rPr lang="en-US" dirty="0" smtClean="0"/>
              <a:t>Implements a ±</a:t>
            </a:r>
            <a:r>
              <a:rPr lang="en-US" dirty="0" smtClean="0"/>
              <a:t>1 random </a:t>
            </a:r>
            <a:r>
              <a:rPr lang="en-US" dirty="0" smtClean="0"/>
              <a:t>matrix generated using a seed</a:t>
            </a:r>
          </a:p>
          <a:p>
            <a:pPr lvl="1" eaLnBrk="1" hangingPunct="1"/>
            <a:r>
              <a:rPr lang="en-US" dirty="0" smtClean="0"/>
              <a:t>Some sort of inherent </a:t>
            </a:r>
            <a:r>
              <a:rPr lang="en-US" dirty="0" smtClean="0">
                <a:solidFill>
                  <a:srgbClr val="FF0000"/>
                </a:solidFill>
              </a:rPr>
              <a:t>“security” </a:t>
            </a:r>
            <a:r>
              <a:rPr lang="en-US" dirty="0" smtClean="0"/>
              <a:t>provided by seed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Image reconstruction after obtaining sufficient number of measurements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/>
          <a:stretch>
            <a:fillRect/>
          </a:stretch>
        </p:blipFill>
        <p:spPr bwMode="auto">
          <a:xfrm>
            <a:off x="1524000" y="1109663"/>
            <a:ext cx="5943600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14400" y="6400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dirty="0"/>
              <a:t>Michael </a:t>
            </a:r>
            <a:r>
              <a:rPr lang="en-US" dirty="0" err="1"/>
              <a:t>Wakin</a:t>
            </a:r>
            <a:r>
              <a:rPr lang="en-US" dirty="0"/>
              <a:t>, Jason </a:t>
            </a:r>
            <a:r>
              <a:rPr lang="en-US" dirty="0" err="1"/>
              <a:t>Laska</a:t>
            </a:r>
            <a:r>
              <a:rPr lang="en-US" dirty="0"/>
              <a:t>, Marco Duarte, </a:t>
            </a:r>
            <a:r>
              <a:rPr lang="en-US" dirty="0" err="1"/>
              <a:t>Dror</a:t>
            </a:r>
            <a:r>
              <a:rPr lang="en-US" dirty="0"/>
              <a:t> Baron, </a:t>
            </a:r>
            <a:r>
              <a:rPr lang="en-US" dirty="0" err="1"/>
              <a:t>Shriram</a:t>
            </a:r>
            <a:r>
              <a:rPr lang="en-US" dirty="0"/>
              <a:t> </a:t>
            </a:r>
            <a:r>
              <a:rPr lang="en-US" dirty="0" err="1"/>
              <a:t>Sarvotham</a:t>
            </a:r>
            <a:r>
              <a:rPr lang="en-US" dirty="0"/>
              <a:t>, </a:t>
            </a:r>
            <a:r>
              <a:rPr lang="en-US" dirty="0" err="1"/>
              <a:t>Dharmpal</a:t>
            </a:r>
            <a:r>
              <a:rPr lang="en-US" dirty="0"/>
              <a:t> </a:t>
            </a:r>
            <a:r>
              <a:rPr lang="en-US" dirty="0" err="1"/>
              <a:t>Takhar</a:t>
            </a:r>
            <a:r>
              <a:rPr lang="en-US" dirty="0"/>
              <a:t>, Kevin Kelly, and Richard </a:t>
            </a:r>
            <a:r>
              <a:rPr lang="en-US" dirty="0" err="1"/>
              <a:t>Baraniuk</a:t>
            </a:r>
            <a:r>
              <a:rPr lang="en-US" dirty="0"/>
              <a:t>, “An architecture for compressive imaging”. </a:t>
            </a:r>
            <a:r>
              <a:rPr lang="en-US" i="1" dirty="0"/>
              <a:t>ICIP</a:t>
            </a:r>
            <a:r>
              <a:rPr lang="en-US" dirty="0"/>
              <a:t>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Sampling Theorem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6825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Sampling: record a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signal</a:t>
            </a:r>
            <a:r>
              <a:rPr lang="en-US" dirty="0" smtClean="0">
                <a:sym typeface="Wingdings" pitchFamily="2" charset="2"/>
              </a:rPr>
              <a:t> in the form of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samples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dirty="0" err="1" smtClean="0">
                <a:sym typeface="Wingdings" pitchFamily="2" charset="2"/>
              </a:rPr>
              <a:t>Nyquist</a:t>
            </a:r>
            <a:r>
              <a:rPr lang="en-US" dirty="0" smtClean="0">
                <a:sym typeface="Wingdings" pitchFamily="2" charset="2"/>
              </a:rPr>
              <a:t> Sampling Theorem: </a:t>
            </a:r>
            <a:endParaRPr lang="en-US" dirty="0" smtClean="0"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   </a:t>
            </a:r>
            <a:r>
              <a:rPr lang="en-US" sz="2300" dirty="0" smtClean="0">
                <a:sym typeface="Wingdings" pitchFamily="2" charset="2"/>
              </a:rPr>
              <a:t>Signal </a:t>
            </a:r>
            <a:r>
              <a:rPr lang="en-US" sz="2300" dirty="0" smtClean="0">
                <a:sym typeface="Wingdings" pitchFamily="2" charset="2"/>
              </a:rPr>
              <a:t>can be perfectly reconstructed from samples (i.e., </a:t>
            </a:r>
            <a:r>
              <a:rPr lang="en-US" sz="2300" dirty="0" smtClean="0">
                <a:sym typeface="Wingdings" pitchFamily="2" charset="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   </a:t>
            </a:r>
            <a:r>
              <a:rPr lang="en-US" sz="2300" dirty="0" smtClean="0">
                <a:sym typeface="Wingdings" pitchFamily="2" charset="2"/>
              </a:rPr>
              <a:t>free </a:t>
            </a:r>
            <a:r>
              <a:rPr lang="en-US" sz="2300" dirty="0" smtClean="0">
                <a:sym typeface="Wingdings" pitchFamily="2" charset="2"/>
              </a:rPr>
              <a:t>from aliasing) if </a:t>
            </a:r>
            <a:r>
              <a:rPr lang="en-US" sz="2300" dirty="0" smtClean="0">
                <a:solidFill>
                  <a:srgbClr val="FF0000"/>
                </a:solidFill>
                <a:sym typeface="Wingdings" pitchFamily="2" charset="2"/>
              </a:rPr>
              <a:t>sampling rate ≥ 2 × signal bandwidth </a:t>
            </a:r>
            <a:r>
              <a:rPr lang="en-US" sz="2300" i="1" dirty="0" smtClean="0">
                <a:solidFill>
                  <a:srgbClr val="FF0000"/>
                </a:solidFill>
                <a:sym typeface="Wingdings" pitchFamily="2" charset="2"/>
              </a:rPr>
              <a:t>B</a:t>
            </a: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Samples </a:t>
            </a:r>
            <a:r>
              <a:rPr lang="en-US" dirty="0">
                <a:sym typeface="Wingdings" pitchFamily="2" charset="2"/>
              </a:rPr>
              <a:t>are “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measurements</a:t>
            </a:r>
            <a:r>
              <a:rPr lang="en-US" dirty="0">
                <a:sym typeface="Wingdings" pitchFamily="2" charset="2"/>
              </a:rPr>
              <a:t>” of the </a:t>
            </a:r>
            <a:r>
              <a:rPr lang="en-US" dirty="0" smtClean="0">
                <a:sym typeface="Wingdings" pitchFamily="2" charset="2"/>
              </a:rPr>
              <a:t>signal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  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>
                <a:sym typeface="Wingdings" pitchFamily="2" charset="2"/>
              </a:rPr>
              <a:t>serve as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constraints</a:t>
            </a:r>
            <a:r>
              <a:rPr lang="en-US" dirty="0">
                <a:sym typeface="Wingdings" pitchFamily="2" charset="2"/>
              </a:rPr>
              <a:t> that guide the reconstruction </a:t>
            </a:r>
            <a:r>
              <a:rPr lang="en-US" dirty="0" smtClean="0">
                <a:sym typeface="Wingdings" pitchFamily="2" charset="2"/>
              </a:rPr>
              <a:t>of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 remaining </a:t>
            </a:r>
            <a:r>
              <a:rPr lang="en-US" dirty="0">
                <a:sym typeface="Wingdings" pitchFamily="2" charset="2"/>
              </a:rPr>
              <a:t>signal</a:t>
            </a: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sym typeface="Wingdings" pitchFamily="2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200400"/>
            <a:ext cx="261937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230563"/>
            <a:ext cx="566420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1"/>
          <p:cNvSpPr>
            <a:spLocks noChangeArrowheads="1"/>
          </p:cNvSpPr>
          <p:nvPr/>
        </p:nvSpPr>
        <p:spPr bwMode="auto">
          <a:xfrm>
            <a:off x="2847975" y="3705225"/>
            <a:ext cx="657225" cy="304800"/>
          </a:xfrm>
          <a:prstGeom prst="rightArrow">
            <a:avLst>
              <a:gd name="adj1" fmla="val 50000"/>
              <a:gd name="adj2" fmla="val 4999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CS camera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dirty="0" smtClean="0">
                <a:solidFill>
                  <a:srgbClr val="FF0000"/>
                </a:solidFill>
              </a:rPr>
              <a:t>Single </a:t>
            </a:r>
            <a:r>
              <a:rPr lang="en-US" dirty="0" smtClean="0"/>
              <a:t>Low cost </a:t>
            </a:r>
            <a:r>
              <a:rPr lang="en-US" dirty="0" err="1" smtClean="0"/>
              <a:t>photodetector</a:t>
            </a:r>
            <a:endParaRPr lang="en-US" dirty="0" smtClean="0"/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Can be used in wavelength ranges where difficult / expensive to build CCD / CMOS arrays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Scalable progressive reconstruction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/>
              <a:t>Image quality can be progressively refined with more measurements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Suited to distributed sensing applications (such as sensor networks) where resources are severely restricted at sensor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Has </a:t>
            </a:r>
            <a:r>
              <a:rPr lang="en-US" dirty="0" smtClean="0"/>
              <a:t>been extended to the case of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Setup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66800"/>
            <a:ext cx="44958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7432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/>
              <a:t>Images from http://www.dsp.rice.edu/cs/cscamera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Results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24000"/>
            <a:ext cx="5057775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32" name="Group 10"/>
          <p:cNvGrpSpPr>
            <a:grpSpLocks/>
          </p:cNvGrpSpPr>
          <p:nvPr/>
        </p:nvGrpSpPr>
        <p:grpSpPr bwMode="auto">
          <a:xfrm>
            <a:off x="6629400" y="1752600"/>
            <a:ext cx="1752600" cy="3505200"/>
            <a:chOff x="3984" y="1104"/>
            <a:chExt cx="1104" cy="2208"/>
          </a:xfrm>
        </p:grpSpPr>
        <p:pic>
          <p:nvPicPr>
            <p:cNvPr id="22533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256"/>
              <a:ext cx="768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104"/>
              <a:ext cx="768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Text Box 8"/>
            <p:cNvSpPr txBox="1">
              <a:spLocks noChangeArrowheads="1"/>
            </p:cNvSpPr>
            <p:nvPr/>
          </p:nvSpPr>
          <p:spPr bwMode="auto">
            <a:xfrm>
              <a:off x="3984" y="1968"/>
              <a:ext cx="10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1600 meas. (10%)</a:t>
              </a:r>
            </a:p>
          </p:txBody>
        </p:sp>
        <p:sp>
          <p:nvSpPr>
            <p:cNvPr id="22536" name="Text Box 9"/>
            <p:cNvSpPr txBox="1">
              <a:spLocks noChangeArrowheads="1"/>
            </p:cNvSpPr>
            <p:nvPr/>
          </p:nvSpPr>
          <p:spPr bwMode="auto">
            <a:xfrm>
              <a:off x="4032" y="3139"/>
              <a:ext cx="10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  <a:defRPr sz="1200"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3300 meas. (20%)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Results</a:t>
            </a:r>
          </a:p>
        </p:txBody>
      </p:sp>
      <p:pic>
        <p:nvPicPr>
          <p:cNvPr id="23557" name="Picture 7" descr="Ball_tvqc_64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Ball_tvqc_64_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1295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27"/>
          <p:cNvSpPr txBox="1">
            <a:spLocks noChangeArrowheads="1"/>
          </p:cNvSpPr>
          <p:nvPr/>
        </p:nvSpPr>
        <p:spPr bwMode="auto">
          <a:xfrm>
            <a:off x="2895600" y="25908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4096 Pixels</a:t>
            </a:r>
            <a:br>
              <a:rPr lang="en-US" b="1"/>
            </a:br>
            <a:r>
              <a:rPr lang="en-US" b="1"/>
              <a:t>800 Measurements</a:t>
            </a:r>
            <a:br>
              <a:rPr lang="en-US" b="1"/>
            </a:br>
            <a:r>
              <a:rPr lang="en-US" b="1"/>
              <a:t>(20%)</a:t>
            </a:r>
          </a:p>
        </p:txBody>
      </p:sp>
      <p:sp>
        <p:nvSpPr>
          <p:cNvPr id="23560" name="Text Box 28"/>
          <p:cNvSpPr txBox="1">
            <a:spLocks noChangeArrowheads="1"/>
          </p:cNvSpPr>
          <p:nvPr/>
        </p:nvSpPr>
        <p:spPr bwMode="auto">
          <a:xfrm>
            <a:off x="5029200" y="25908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4096 Pixels</a:t>
            </a:r>
            <a:br>
              <a:rPr lang="en-US" b="1"/>
            </a:br>
            <a:r>
              <a:rPr lang="en-US" b="1"/>
              <a:t>1600 Measurements</a:t>
            </a:r>
            <a:br>
              <a:rPr lang="en-US" b="1"/>
            </a:br>
            <a:r>
              <a:rPr lang="en-US" b="1"/>
              <a:t>(40%)</a:t>
            </a:r>
          </a:p>
        </p:txBody>
      </p:sp>
      <p:sp>
        <p:nvSpPr>
          <p:cNvPr id="23561" name="Text Box 29"/>
          <p:cNvSpPr txBox="1">
            <a:spLocks noChangeArrowheads="1"/>
          </p:cNvSpPr>
          <p:nvPr/>
        </p:nvSpPr>
        <p:spPr bwMode="auto">
          <a:xfrm>
            <a:off x="685800" y="2636043"/>
            <a:ext cx="19812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 dirty="0"/>
              <a:t>Original </a:t>
            </a:r>
            <a:r>
              <a:rPr lang="en-US" b="1" dirty="0" smtClean="0"/>
              <a:t>Object </a:t>
            </a:r>
            <a:br>
              <a:rPr lang="en-US" b="1" dirty="0" smtClean="0"/>
            </a:br>
            <a:r>
              <a:rPr lang="en-US" b="1" dirty="0" smtClean="0"/>
              <a:t>(4096 pixels)</a:t>
            </a:r>
            <a:endParaRPr lang="en-US" b="1" dirty="0"/>
          </a:p>
        </p:txBody>
      </p:sp>
      <p:pic>
        <p:nvPicPr>
          <p:cNvPr id="23562" name="Picture 31" descr="Pix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33" descr="Dice_tvqc_64_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657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5" descr="Dice_tvqc_64_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 Box 46"/>
          <p:cNvSpPr txBox="1">
            <a:spLocks noChangeArrowheads="1"/>
          </p:cNvSpPr>
          <p:nvPr/>
        </p:nvSpPr>
        <p:spPr bwMode="auto">
          <a:xfrm>
            <a:off x="3048000" y="4999038"/>
            <a:ext cx="1981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4096 Pixels</a:t>
            </a:r>
            <a:br>
              <a:rPr lang="en-US" b="1"/>
            </a:br>
            <a:r>
              <a:rPr lang="en-US" b="1"/>
              <a:t>800 Measurements</a:t>
            </a:r>
            <a:br>
              <a:rPr lang="en-US" b="1"/>
            </a:br>
            <a:r>
              <a:rPr lang="en-US" b="1"/>
              <a:t>(20%)</a:t>
            </a:r>
          </a:p>
        </p:txBody>
      </p:sp>
      <p:sp>
        <p:nvSpPr>
          <p:cNvPr id="23566" name="Text Box 47"/>
          <p:cNvSpPr txBox="1">
            <a:spLocks noChangeArrowheads="1"/>
          </p:cNvSpPr>
          <p:nvPr/>
        </p:nvSpPr>
        <p:spPr bwMode="auto">
          <a:xfrm>
            <a:off x="5181600" y="4999038"/>
            <a:ext cx="1981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4096 Pixels</a:t>
            </a:r>
            <a:br>
              <a:rPr lang="en-US" b="1"/>
            </a:br>
            <a:r>
              <a:rPr lang="en-US" b="1"/>
              <a:t>1600 Measurements</a:t>
            </a:r>
            <a:br>
              <a:rPr lang="en-US" b="1"/>
            </a:br>
            <a:r>
              <a:rPr lang="en-US" b="1"/>
              <a:t>(40%)</a:t>
            </a:r>
          </a:p>
        </p:txBody>
      </p:sp>
      <p:sp>
        <p:nvSpPr>
          <p:cNvPr id="23567" name="Text Box 48"/>
          <p:cNvSpPr txBox="1">
            <a:spLocks noChangeArrowheads="1"/>
          </p:cNvSpPr>
          <p:nvPr/>
        </p:nvSpPr>
        <p:spPr bwMode="auto">
          <a:xfrm>
            <a:off x="838200" y="4999038"/>
            <a:ext cx="1981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/>
              <a:t>Original Object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15" y="12954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 Correction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 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smtClean="0"/>
              <a:t> denote a message to be transmitted (</a:t>
            </a:r>
            <a:r>
              <a:rPr lang="en-US" i="1" smtClean="0">
                <a:latin typeface="Times New Roman" pitchFamily="18" charset="0"/>
                <a:cs typeface="Arial" charset="0"/>
              </a:rPr>
              <a:t>N – </a:t>
            </a:r>
            <a:r>
              <a:rPr lang="en-US" smtClean="0">
                <a:cs typeface="Arial" charset="0"/>
              </a:rPr>
              <a:t>vector)</a:t>
            </a:r>
          </a:p>
          <a:p>
            <a:pPr eaLnBrk="1" hangingPunct="1"/>
            <a:r>
              <a:rPr lang="en-US" smtClean="0">
                <a:cs typeface="Arial" charset="0"/>
              </a:rPr>
              <a:t>Choose </a:t>
            </a:r>
            <a:r>
              <a:rPr lang="en-US" i="1" smtClean="0">
                <a:latin typeface="Times New Roman" pitchFamily="18" charset="0"/>
                <a:cs typeface="Arial" charset="0"/>
              </a:rPr>
              <a:t>A </a:t>
            </a:r>
            <a:r>
              <a:rPr lang="en-US" smtClean="0">
                <a:cs typeface="Arial" charset="0"/>
              </a:rPr>
              <a:t>as an </a:t>
            </a:r>
            <a:r>
              <a:rPr lang="en-US" i="1" smtClean="0">
                <a:latin typeface="Times New Roman" pitchFamily="18" charset="0"/>
                <a:cs typeface="Arial" charset="0"/>
              </a:rPr>
              <a:t>M </a:t>
            </a:r>
            <a:r>
              <a:rPr lang="en-US" smtClean="0">
                <a:latin typeface="Times New Roman" pitchFamily="18" charset="0"/>
                <a:cs typeface="Arial" charset="0"/>
              </a:rPr>
              <a:t>x </a:t>
            </a:r>
            <a:r>
              <a:rPr lang="en-US" i="1" smtClean="0">
                <a:latin typeface="Times New Roman" pitchFamily="18" charset="0"/>
                <a:cs typeface="Arial" charset="0"/>
              </a:rPr>
              <a:t>N (M </a:t>
            </a:r>
            <a:r>
              <a:rPr lang="en-US" smtClean="0">
                <a:latin typeface="Times New Roman" pitchFamily="18" charset="0"/>
                <a:cs typeface="Arial" charset="0"/>
              </a:rPr>
              <a:t>&gt; </a:t>
            </a:r>
            <a:r>
              <a:rPr lang="en-US" i="1" smtClean="0">
                <a:latin typeface="Times New Roman" pitchFamily="18" charset="0"/>
                <a:cs typeface="Arial" charset="0"/>
              </a:rPr>
              <a:t>N)</a:t>
            </a:r>
            <a:r>
              <a:rPr lang="en-US" smtClean="0">
                <a:cs typeface="Arial" charset="0"/>
              </a:rPr>
              <a:t> matrix with i.i.d. Gaussian entries</a:t>
            </a:r>
          </a:p>
          <a:p>
            <a:pPr eaLnBrk="1" hangingPunct="1"/>
            <a:r>
              <a:rPr lang="en-US" smtClean="0">
                <a:cs typeface="Arial" charset="0"/>
              </a:rPr>
              <a:t>Transmit </a:t>
            </a:r>
            <a:r>
              <a:rPr lang="en-US" b="1" smtClean="0">
                <a:latin typeface="Times New Roman" pitchFamily="18" charset="0"/>
              </a:rPr>
              <a:t>c = </a:t>
            </a:r>
            <a:r>
              <a:rPr 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b="1" smtClean="0">
                <a:latin typeface="Times New Roman" pitchFamily="18" charset="0"/>
              </a:rPr>
              <a:t> x </a:t>
            </a:r>
            <a:r>
              <a:rPr lang="en-US" smtClean="0">
                <a:cs typeface="Arial" charset="0"/>
              </a:rPr>
              <a:t>over the channel</a:t>
            </a:r>
          </a:p>
          <a:p>
            <a:pPr eaLnBrk="1" hangingPunct="1"/>
            <a:r>
              <a:rPr lang="en-US" smtClean="0">
                <a:cs typeface="Arial" charset="0"/>
              </a:rPr>
              <a:t>Suppose </a:t>
            </a:r>
            <a:r>
              <a:rPr lang="en-US" b="1" smtClean="0">
                <a:latin typeface="Times New Roman" pitchFamily="18" charset="0"/>
              </a:rPr>
              <a:t>y </a:t>
            </a:r>
            <a:r>
              <a:rPr lang="en-US" smtClean="0">
                <a:cs typeface="Arial" charset="0"/>
              </a:rPr>
              <a:t>is the received vector which has errors in some unknown locations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</a:rPr>
              <a:t>	y = c + e </a:t>
            </a:r>
            <a:r>
              <a:rPr lang="en-US" smtClean="0">
                <a:cs typeface="Arial" charset="0"/>
              </a:rPr>
              <a:t>where </a:t>
            </a:r>
            <a:r>
              <a:rPr lang="en-US" b="1" smtClean="0">
                <a:latin typeface="Times New Roman" pitchFamily="18" charset="0"/>
              </a:rPr>
              <a:t>e</a:t>
            </a:r>
            <a:r>
              <a:rPr lang="en-US" smtClean="0">
                <a:cs typeface="Arial" charset="0"/>
              </a:rPr>
              <a:t> is an unknown sparse vector</a:t>
            </a:r>
          </a:p>
          <a:p>
            <a:pPr eaLnBrk="1" hangingPunct="1"/>
            <a:r>
              <a:rPr lang="en-US" smtClean="0">
                <a:cs typeface="Arial" charset="0"/>
              </a:rPr>
              <a:t>Let </a:t>
            </a:r>
            <a:r>
              <a:rPr lang="en-US" i="1" smtClean="0">
                <a:latin typeface="Times New Roman" pitchFamily="18" charset="0"/>
                <a:cs typeface="Arial" charset="0"/>
              </a:rPr>
              <a:t>F </a:t>
            </a:r>
            <a:r>
              <a:rPr lang="en-US" smtClean="0">
                <a:cs typeface="Arial" charset="0"/>
              </a:rPr>
              <a:t>be such that </a:t>
            </a:r>
            <a:r>
              <a:rPr lang="en-US" i="1" smtClean="0">
                <a:latin typeface="Times New Roman" pitchFamily="18" charset="0"/>
                <a:cs typeface="Arial" charset="0"/>
              </a:rPr>
              <a:t>FA = 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	</a:t>
            </a:r>
            <a:r>
              <a:rPr lang="en-US" smtClean="0">
                <a:cs typeface="Arial" charset="0"/>
                <a:sym typeface="Wingdings" pitchFamily="2" charset="2"/>
              </a:rPr>
              <a:t> </a:t>
            </a:r>
            <a:r>
              <a:rPr lang="en-US" b="1" smtClean="0">
                <a:latin typeface="Times New Roman" pitchFamily="18" charset="0"/>
              </a:rPr>
              <a:t>y’ =</a:t>
            </a:r>
            <a:r>
              <a:rPr lang="en-US" smtClean="0">
                <a:cs typeface="Arial" charset="0"/>
                <a:sym typeface="Wingdings" pitchFamily="2" charset="2"/>
              </a:rPr>
              <a:t> </a:t>
            </a:r>
            <a:r>
              <a:rPr lang="en-US" i="1" smtClean="0">
                <a:latin typeface="Times New Roman" pitchFamily="18" charset="0"/>
                <a:cs typeface="Arial" charset="0"/>
              </a:rPr>
              <a:t>F </a:t>
            </a:r>
            <a:r>
              <a:rPr lang="en-US" b="1" smtClean="0">
                <a:latin typeface="Times New Roman" pitchFamily="18" charset="0"/>
              </a:rPr>
              <a:t>y = </a:t>
            </a:r>
            <a:r>
              <a:rPr lang="en-US" i="1" smtClean="0">
                <a:latin typeface="Times New Roman" pitchFamily="18" charset="0"/>
                <a:cs typeface="Arial" charset="0"/>
              </a:rPr>
              <a:t>FA </a:t>
            </a:r>
            <a:r>
              <a:rPr lang="en-US" b="1" smtClean="0">
                <a:latin typeface="Times New Roman" pitchFamily="18" charset="0"/>
              </a:rPr>
              <a:t>x + </a:t>
            </a:r>
            <a:r>
              <a:rPr lang="en-US" i="1" smtClean="0">
                <a:latin typeface="Times New Roman" pitchFamily="18" charset="0"/>
                <a:cs typeface="Arial" charset="0"/>
              </a:rPr>
              <a:t>F</a:t>
            </a:r>
            <a:r>
              <a:rPr lang="en-US" b="1" smtClean="0">
                <a:latin typeface="Times New Roman" pitchFamily="18" charset="0"/>
              </a:rPr>
              <a:t>e = </a:t>
            </a:r>
            <a:r>
              <a:rPr lang="en-US" i="1" smtClean="0">
                <a:latin typeface="Times New Roman" pitchFamily="18" charset="0"/>
                <a:cs typeface="Arial" charset="0"/>
              </a:rPr>
              <a:t>F</a:t>
            </a:r>
            <a:r>
              <a:rPr lang="en-US" b="1" smtClean="0">
                <a:latin typeface="Times New Roman" pitchFamily="18" charset="0"/>
              </a:rPr>
              <a:t>e</a:t>
            </a:r>
          </a:p>
          <a:p>
            <a:pPr eaLnBrk="1" hangingPunct="1"/>
            <a:r>
              <a:rPr lang="en-US" b="1" smtClean="0">
                <a:latin typeface="Times New Roman" pitchFamily="18" charset="0"/>
              </a:rPr>
              <a:t>e</a:t>
            </a:r>
            <a:r>
              <a:rPr lang="en-US" smtClean="0">
                <a:cs typeface="Arial" charset="0"/>
              </a:rPr>
              <a:t> can be recovered by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611313" y="5562600"/>
          <a:ext cx="18827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Equation" r:id="rId3" imgW="1054100" imgH="304800" progId="">
                  <p:embed/>
                </p:oleObj>
              </mc:Choice>
              <mc:Fallback>
                <p:oleObj name="Equation" r:id="rId3" imgW="1054100" imgH="3048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5562600"/>
                        <a:ext cx="1882775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308475" y="5562600"/>
          <a:ext cx="24320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Equation" r:id="rId5" imgW="1320227" imgH="279279" progId="">
                  <p:embed/>
                </p:oleObj>
              </mc:Choice>
              <mc:Fallback>
                <p:oleObj name="Equation" r:id="rId5" imgW="1320227" imgH="279279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5562600"/>
                        <a:ext cx="243205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signal recovery problems can be approached by harnessing inherent signal </a:t>
            </a:r>
            <a:r>
              <a:rPr lang="en-US" dirty="0" err="1" smtClean="0"/>
              <a:t>sparsity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Assumption: image </a:t>
            </a:r>
            <a:r>
              <a:rPr lang="en-US" b="1" dirty="0" smtClean="0">
                <a:latin typeface="Times New Roman" pitchFamily="18" charset="0"/>
              </a:rPr>
              <a:t>x</a:t>
            </a:r>
            <a:r>
              <a:rPr lang="en-US" dirty="0" smtClean="0"/>
              <a:t> can be </a:t>
            </a:r>
            <a:r>
              <a:rPr lang="en-US" dirty="0" smtClean="0">
                <a:solidFill>
                  <a:schemeClr val="accent2"/>
                </a:solidFill>
              </a:rPr>
              <a:t>sparsely</a:t>
            </a:r>
            <a:r>
              <a:rPr lang="en-US" dirty="0" smtClean="0"/>
              <a:t> represented by a “</a:t>
            </a:r>
            <a:r>
              <a:rPr lang="en-US" dirty="0" smtClean="0">
                <a:solidFill>
                  <a:schemeClr val="accent2"/>
                </a:solidFill>
              </a:rPr>
              <a:t>over-complete dictionary</a:t>
            </a:r>
            <a:r>
              <a:rPr lang="en-US" dirty="0" smtClean="0"/>
              <a:t>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lvl="1"/>
            <a:r>
              <a:rPr lang="en-US" dirty="0" smtClean="0"/>
              <a:t>Fourier</a:t>
            </a:r>
          </a:p>
          <a:p>
            <a:pPr lvl="1"/>
            <a:r>
              <a:rPr lang="en-US" dirty="0" smtClean="0"/>
              <a:t>Wavelet</a:t>
            </a:r>
          </a:p>
          <a:p>
            <a:pPr lvl="1"/>
            <a:r>
              <a:rPr lang="en-US" dirty="0" smtClean="0"/>
              <a:t>Data-generated basis?</a:t>
            </a:r>
          </a:p>
          <a:p>
            <a:endParaRPr lang="en-US" dirty="0" smtClean="0"/>
          </a:p>
          <a:p>
            <a:r>
              <a:rPr lang="en-US" dirty="0" smtClean="0"/>
              <a:t>Signal recovery can be cast as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255333"/>
              </p:ext>
            </p:extLst>
          </p:nvPr>
        </p:nvGraphicFramePr>
        <p:xfrm>
          <a:off x="1692275" y="5251450"/>
          <a:ext cx="57578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Equation" r:id="rId3" imgW="2184120" imgH="291960" progId="Equation.3">
                  <p:embed/>
                </p:oleObj>
              </mc:Choice>
              <mc:Fallback>
                <p:oleObj name="Equation" r:id="rId3" imgW="2184120" imgH="2919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251450"/>
                        <a:ext cx="575786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4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Image </a:t>
            </a:r>
            <a:r>
              <a:rPr lang="en-US" sz="3100" dirty="0" err="1" smtClean="0"/>
              <a:t>Denoising</a:t>
            </a:r>
            <a:r>
              <a:rPr lang="en-US" sz="3100" dirty="0" smtClean="0"/>
              <a:t> using Learned Dictionary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types of dictionaries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Recovery results (origin – noisy – recovered)</a:t>
            </a:r>
            <a:endParaRPr lang="en-US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35" y="1676400"/>
            <a:ext cx="1960465" cy="196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99156"/>
            <a:ext cx="1955416" cy="195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944433" y="3048000"/>
            <a:ext cx="20085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None/>
            </a:pPr>
            <a:r>
              <a:rPr lang="en-US" sz="1800" dirty="0" smtClean="0"/>
              <a:t>Over-complete DCT dictionary</a:t>
            </a:r>
            <a:endParaRPr lang="en-US" sz="18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858000" y="3048000"/>
            <a:ext cx="20085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None/>
            </a:pPr>
            <a:r>
              <a:rPr lang="en-US" sz="1800" dirty="0" smtClean="0"/>
              <a:t>Trained Patch Dictionary</a:t>
            </a:r>
            <a:endParaRPr lang="en-US" sz="1800" dirty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0702"/>
            <a:ext cx="2490254" cy="247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292505"/>
            <a:ext cx="245745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82" y="4343400"/>
            <a:ext cx="2416018" cy="241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6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Compressive Sampling…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smtClean="0"/>
              <a:t>Has significant implications on data acquisition process</a:t>
            </a:r>
          </a:p>
          <a:p>
            <a:pPr eaLnBrk="1" hangingPunct="1">
              <a:spcAft>
                <a:spcPct val="10000"/>
              </a:spcAft>
            </a:pPr>
            <a:r>
              <a:rPr lang="en-US" smtClean="0"/>
              <a:t>Allows us to exploit the underlying structure of the signal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mtClean="0"/>
              <a:t>Mainly sparsity in some basis</a:t>
            </a:r>
          </a:p>
          <a:p>
            <a:pPr eaLnBrk="1" hangingPunct="1">
              <a:spcAft>
                <a:spcPct val="10000"/>
              </a:spcAft>
            </a:pPr>
            <a:r>
              <a:rPr lang="en-US" smtClean="0"/>
              <a:t>High potential for cases where resources are scarce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mtClean="0"/>
              <a:t>Medical imaging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mtClean="0"/>
              <a:t>Distributed sensing in sensor networks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mtClean="0"/>
              <a:t>Ultra wideband communications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mtClean="0"/>
              <a:t>….</a:t>
            </a:r>
          </a:p>
          <a:p>
            <a:pPr eaLnBrk="1" hangingPunct="1">
              <a:spcAft>
                <a:spcPct val="10000"/>
              </a:spcAft>
            </a:pPr>
            <a:r>
              <a:rPr lang="en-US" smtClean="0"/>
              <a:t>Also has applications in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mtClean="0"/>
              <a:t>Error-free communication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mtClean="0"/>
              <a:t>Image processing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Websites:</a:t>
            </a:r>
            <a:endParaRPr lang="en-US" dirty="0" smtClean="0">
              <a:hlinkClick r:id="rId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hlinkClick r:id="rId2"/>
              </a:rPr>
              <a:t>http://www.dsp.rice.edu/cs/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http://www.l1-magic.org/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Tutorials: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Candes</a:t>
            </a:r>
            <a:r>
              <a:rPr lang="en-US" sz="1600" dirty="0" smtClean="0"/>
              <a:t>, “Compressive Sampling” , </a:t>
            </a:r>
            <a:r>
              <a:rPr lang="en-US" sz="1600" i="1" dirty="0" smtClean="0"/>
              <a:t>Proc. Intl. Congress of Mathematics</a:t>
            </a:r>
            <a:r>
              <a:rPr lang="en-US" sz="1600" dirty="0" smtClean="0"/>
              <a:t>,  2006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Baraniuk</a:t>
            </a:r>
            <a:r>
              <a:rPr lang="en-US" sz="1600" dirty="0" smtClean="0"/>
              <a:t>, “Compressive Sensing”, </a:t>
            </a:r>
            <a:r>
              <a:rPr lang="en-US" sz="1600" i="1" dirty="0" smtClean="0"/>
              <a:t>IEEE Signal Processing Magazine</a:t>
            </a:r>
            <a:r>
              <a:rPr lang="en-US" sz="1600" dirty="0" smtClean="0"/>
              <a:t>, July 2007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Candès</a:t>
            </a:r>
            <a:r>
              <a:rPr lang="en-US" sz="1600" dirty="0" smtClean="0"/>
              <a:t> and </a:t>
            </a:r>
            <a:r>
              <a:rPr lang="en-US" sz="1600" dirty="0" err="1" smtClean="0"/>
              <a:t>Wakin</a:t>
            </a:r>
            <a:r>
              <a:rPr lang="en-US" sz="1600" dirty="0" smtClean="0"/>
              <a:t>, “An Introduction to Compressive </a:t>
            </a:r>
            <a:r>
              <a:rPr lang="en-US" sz="1600" dirty="0"/>
              <a:t>S</a:t>
            </a:r>
            <a:r>
              <a:rPr lang="en-US" sz="1600" dirty="0" smtClean="0"/>
              <a:t>ampling”. </a:t>
            </a:r>
            <a:r>
              <a:rPr lang="en-US" sz="1600" i="1" dirty="0" smtClean="0"/>
              <a:t>IEEE Signal Processing Magazine,</a:t>
            </a:r>
            <a:r>
              <a:rPr lang="en-US" sz="1600" dirty="0" smtClean="0"/>
              <a:t> March 2008.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/>
              <a:t>Romberg, “Compressed Sensing: A Tutorial”, </a:t>
            </a:r>
            <a:r>
              <a:rPr lang="en-US" sz="1600" i="1" dirty="0" smtClean="0"/>
              <a:t>IEEE Statistical Signal Processing Workshop</a:t>
            </a:r>
            <a:r>
              <a:rPr lang="en-US" sz="1600" dirty="0" smtClean="0"/>
              <a:t>, August 2007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Research Papers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Candès</a:t>
            </a:r>
            <a:r>
              <a:rPr lang="en-US" sz="1600" dirty="0" smtClean="0"/>
              <a:t>, Romberg and Tao, “Robust uncertainty principles: exact signal reconstruction from highly incomplete frequency information”, </a:t>
            </a:r>
            <a:r>
              <a:rPr lang="en-US" sz="1600" i="1" dirty="0" smtClean="0"/>
              <a:t>IEEE Trans. Inform. Theory, </a:t>
            </a:r>
            <a:r>
              <a:rPr lang="en-US" sz="1600" dirty="0" smtClean="0"/>
              <a:t>vol</a:t>
            </a:r>
            <a:r>
              <a:rPr lang="en-US" sz="1600" i="1" dirty="0" smtClean="0"/>
              <a:t>. </a:t>
            </a:r>
            <a:r>
              <a:rPr lang="en-US" sz="1600" dirty="0" smtClean="0"/>
              <a:t>52</a:t>
            </a:r>
            <a:r>
              <a:rPr lang="en-US" sz="1600" b="1" dirty="0" smtClean="0"/>
              <a:t> </a:t>
            </a:r>
            <a:r>
              <a:rPr lang="en-US" sz="1600" dirty="0" smtClean="0"/>
              <a:t>(2006), 489–509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Wakin</a:t>
            </a:r>
            <a:r>
              <a:rPr lang="en-US" sz="1600" dirty="0" smtClean="0"/>
              <a:t>, et al., “An architecture for compressive imaging”. ICIP 2006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Candès</a:t>
            </a:r>
            <a:r>
              <a:rPr lang="en-US" sz="1600" dirty="0" smtClean="0"/>
              <a:t> and Tao, “Decoding by linear programming”, </a:t>
            </a:r>
            <a:r>
              <a:rPr lang="en-US" sz="1600" i="1" dirty="0" smtClean="0"/>
              <a:t>IEEE Trans. on Information Theory</a:t>
            </a:r>
            <a:r>
              <a:rPr lang="en-US" sz="1600" dirty="0" smtClean="0"/>
              <a:t>, 51(12), pp. 4203 - 4215, Dec. 2005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Elad</a:t>
            </a:r>
            <a:r>
              <a:rPr lang="en-US" sz="1600" dirty="0" smtClean="0"/>
              <a:t> and </a:t>
            </a:r>
            <a:r>
              <a:rPr lang="en-US" sz="1600" dirty="0" err="1" smtClean="0"/>
              <a:t>Aharon</a:t>
            </a:r>
            <a:r>
              <a:rPr lang="en-US" sz="1600" dirty="0" smtClean="0"/>
              <a:t>, </a:t>
            </a:r>
            <a:r>
              <a:rPr lang="en-US" sz="1600" dirty="0"/>
              <a:t>"Image </a:t>
            </a:r>
            <a:r>
              <a:rPr lang="en-US" sz="1600" dirty="0" err="1"/>
              <a:t>Denoising</a:t>
            </a:r>
            <a:r>
              <a:rPr lang="en-US" sz="1600" dirty="0"/>
              <a:t> Via Sparse and Redundant Representations Over Learned Dictionaries," </a:t>
            </a:r>
            <a:r>
              <a:rPr lang="en-US" sz="1600" i="1" dirty="0" smtClean="0"/>
              <a:t>IEEE Trans. On Image Processing,</a:t>
            </a:r>
            <a:r>
              <a:rPr lang="en-US" sz="1600" dirty="0" smtClean="0"/>
              <a:t> </a:t>
            </a:r>
            <a:r>
              <a:rPr lang="en-US" sz="1600" dirty="0"/>
              <a:t>Dec. 2006</a:t>
            </a:r>
            <a:endParaRPr lang="en-US" sz="1600" dirty="0" smtClean="0"/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Sample-then-Compress Paradigm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r>
              <a:rPr lang="en-US" dirty="0" smtClean="0"/>
              <a:t>Signal of interest is often </a:t>
            </a:r>
            <a:r>
              <a:rPr lang="en-US" dirty="0" smtClean="0">
                <a:solidFill>
                  <a:schemeClr val="accent2"/>
                </a:solidFill>
              </a:rPr>
              <a:t>compressible / sparse</a:t>
            </a:r>
            <a:r>
              <a:rPr lang="en-US" dirty="0" smtClean="0"/>
              <a:t> </a:t>
            </a:r>
            <a:r>
              <a:rPr lang="en-US" dirty="0" smtClean="0"/>
              <a:t>in a proper basis</a:t>
            </a:r>
          </a:p>
          <a:p>
            <a:pPr lvl="1"/>
            <a:r>
              <a:rPr lang="en-US" dirty="0" smtClean="0"/>
              <a:t> </a:t>
            </a:r>
            <a:r>
              <a:rPr lang="en-US" sz="2100" dirty="0" smtClean="0"/>
              <a:t>only </a:t>
            </a:r>
            <a:r>
              <a:rPr lang="en-US" sz="2100" dirty="0" smtClean="0"/>
              <a:t>small portion has large / non-zero values</a:t>
            </a:r>
          </a:p>
          <a:p>
            <a:endParaRPr lang="en-US" dirty="0"/>
          </a:p>
          <a:p>
            <a:r>
              <a:rPr lang="en-US" dirty="0" smtClean="0"/>
              <a:t>If non-zero values spread wide, sampling rate has to be high, per </a:t>
            </a:r>
            <a:r>
              <a:rPr lang="en-US" dirty="0" smtClean="0"/>
              <a:t>Sampling Theorem</a:t>
            </a:r>
          </a:p>
          <a:p>
            <a:pPr lvl="1"/>
            <a:r>
              <a:rPr lang="en-US" sz="2100" dirty="0" smtClean="0"/>
              <a:t>In </a:t>
            </a:r>
            <a:r>
              <a:rPr lang="en-US" sz="2100" dirty="0" smtClean="0">
                <a:solidFill>
                  <a:srgbClr val="FF0000"/>
                </a:solidFill>
              </a:rPr>
              <a:t>Fourier basis</a:t>
            </a:r>
            <a:endParaRPr lang="en-US" sz="2100" dirty="0" smtClean="0">
              <a:solidFill>
                <a:srgbClr val="FF0000"/>
              </a:solidFill>
            </a:endParaRPr>
          </a:p>
          <a:p>
            <a:endParaRPr lang="en-US" sz="2500" dirty="0"/>
          </a:p>
          <a:p>
            <a:pPr>
              <a:spcBef>
                <a:spcPts val="0"/>
              </a:spcBef>
            </a:pPr>
            <a:r>
              <a:rPr lang="en-US" dirty="0">
                <a:sym typeface="Wingdings" pitchFamily="2" charset="2"/>
              </a:rPr>
              <a:t>Conventional data acquisition –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sample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at or above </a:t>
            </a:r>
            <a:r>
              <a:rPr lang="en-US" sz="2200" dirty="0" err="1">
                <a:sym typeface="Wingdings" pitchFamily="2" charset="2"/>
              </a:rPr>
              <a:t>Nyquist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rate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compress</a:t>
            </a:r>
            <a:r>
              <a:rPr lang="en-US" sz="22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200" dirty="0">
                <a:sym typeface="Wingdings" pitchFamily="2" charset="2"/>
              </a:rPr>
              <a:t>to meet desired data </a:t>
            </a:r>
            <a:r>
              <a:rPr lang="en-US" sz="2200" dirty="0" smtClean="0">
                <a:sym typeface="Wingdings" pitchFamily="2" charset="2"/>
              </a:rPr>
              <a:t>rate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May</a:t>
            </a:r>
            <a:r>
              <a:rPr lang="en-US" sz="22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lose</a:t>
            </a:r>
            <a:r>
              <a:rPr lang="en-US" sz="22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information</a:t>
            </a:r>
            <a:r>
              <a:rPr lang="en-US" sz="2200" dirty="0" smtClean="0">
                <a:solidFill>
                  <a:schemeClr val="accent2"/>
                </a:solidFill>
                <a:sym typeface="Wingdings" pitchFamily="2" charset="2"/>
              </a:rPr>
              <a:t/>
            </a:r>
            <a:br>
              <a:rPr lang="en-US" sz="2200" dirty="0" smtClean="0">
                <a:solidFill>
                  <a:schemeClr val="accent2"/>
                </a:solidFill>
                <a:sym typeface="Wingdings" pitchFamily="2" charset="2"/>
              </a:rPr>
            </a:br>
            <a:r>
              <a:rPr lang="en-US" sz="2100" dirty="0" smtClean="0">
                <a:solidFill>
                  <a:schemeClr val="accent2"/>
                </a:solidFill>
                <a:sym typeface="Wingdings" pitchFamily="2" charset="2"/>
              </a:rPr>
              <a:t/>
            </a:r>
            <a:br>
              <a:rPr lang="en-US" sz="2100" dirty="0" smtClean="0">
                <a:solidFill>
                  <a:schemeClr val="accent2"/>
                </a:solidFill>
                <a:sym typeface="Wingdings" pitchFamily="2" charset="2"/>
              </a:rPr>
            </a:br>
            <a:endParaRPr lang="en-US" sz="2100" dirty="0" smtClean="0"/>
          </a:p>
          <a:p>
            <a:endParaRPr lang="en-US" sz="2500" dirty="0">
              <a:sym typeface="Wingdings" pitchFamily="2" charset="2"/>
            </a:endParaRPr>
          </a:p>
          <a:p>
            <a:endParaRPr lang="en-US" sz="25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5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5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26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Sample-then-Compress Paradigm</a:t>
            </a: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85800" y="6472238"/>
            <a:ext cx="754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Romberg, “Compressed Sensing: A Tutorial”, </a:t>
            </a:r>
            <a:r>
              <a:rPr lang="en-US" i="1" dirty="0"/>
              <a:t>IEEE Statistical Signal Processing Workshop</a:t>
            </a:r>
            <a:r>
              <a:rPr lang="en-US" dirty="0"/>
              <a:t>, August 2007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19200"/>
            <a:ext cx="83724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267200"/>
            <a:ext cx="83724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4100" y="5257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ym typeface="Wingdings" pitchFamily="2" charset="2"/>
              </a:rPr>
              <a:t>often costly and wasteful</a:t>
            </a:r>
            <a:r>
              <a:rPr lang="en-US" sz="2400" b="1" i="1" dirty="0" smtClean="0">
                <a:sym typeface="Wingdings" pitchFamily="2" charset="2"/>
              </a:rPr>
              <a:t>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791200"/>
            <a:ext cx="7391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tx1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>
                <a:sym typeface="Wingdings" pitchFamily="2" charset="2"/>
              </a:rPr>
              <a:t>Why even capture unnecessary data?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Sampling by Linear Measurement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686800" cy="5181600"/>
          </a:xfrm>
        </p:spPr>
        <p:txBody>
          <a:bodyPr/>
          <a:lstStyle/>
          <a:p>
            <a:r>
              <a:rPr lang="en-US" dirty="0" smtClean="0"/>
              <a:t>Linear measurements: inner product between signal and sampling basis functions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E.g..:</a:t>
            </a:r>
          </a:p>
          <a:p>
            <a:endParaRPr lang="en-US" sz="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graphicFrame>
        <p:nvGraphicFramePr>
          <p:cNvPr id="614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369551"/>
              </p:ext>
            </p:extLst>
          </p:nvPr>
        </p:nvGraphicFramePr>
        <p:xfrm>
          <a:off x="1157288" y="2057400"/>
          <a:ext cx="571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3" imgW="2374560" imgH="253800" progId="Equation.3">
                  <p:embed/>
                </p:oleObj>
              </mc:Choice>
              <mc:Fallback>
                <p:oleObj name="Equation" r:id="rId3" imgW="2374560" imgH="2538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2057400"/>
                        <a:ext cx="5715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40100"/>
            <a:ext cx="4572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11700"/>
            <a:ext cx="4572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010400" y="36449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800" dirty="0"/>
              <a:t>Pixels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7010400" y="51038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800"/>
              <a:t>Sinusoids</a:t>
            </a: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685800" y="6472238"/>
            <a:ext cx="754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Romberg, “Compressed Sensing: A Tutorial”, </a:t>
            </a:r>
            <a:r>
              <a:rPr lang="en-US" i="1"/>
              <a:t>IEEE Statistical Signal Processing Workshop</a:t>
            </a:r>
            <a:r>
              <a:rPr lang="en-US"/>
              <a:t>, August 2007</a:t>
            </a:r>
          </a:p>
        </p:txBody>
      </p:sp>
    </p:spTree>
    <p:extLst>
      <p:ext uri="{BB962C8B-B14F-4D97-AF65-F5344CB8AC3E}">
        <p14:creationId xmlns:p14="http://schemas.microsoft.com/office/powerpoint/2010/main" val="18848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Sampling by Linear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181600"/>
          </a:xfrm>
        </p:spPr>
        <p:txBody>
          <a:bodyPr/>
          <a:lstStyle/>
          <a:p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Assume: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2C2CB4"/>
                </a:solidFill>
              </a:rPr>
              <a:t>sparse</a:t>
            </a:r>
            <a:r>
              <a:rPr lang="en-US" dirty="0" smtClean="0"/>
              <a:t> under proper </a:t>
            </a:r>
            <a:r>
              <a:rPr lang="en-US" dirty="0" smtClean="0"/>
              <a:t>basis (</a:t>
            </a:r>
            <a:r>
              <a:rPr lang="en-US" dirty="0" err="1" smtClean="0">
                <a:solidFill>
                  <a:srgbClr val="FF0000"/>
                </a:solidFill>
              </a:rPr>
              <a:t>sparsity</a:t>
            </a:r>
            <a:r>
              <a:rPr lang="en-US" dirty="0" smtClean="0">
                <a:solidFill>
                  <a:srgbClr val="FF0000"/>
                </a:solidFill>
              </a:rPr>
              <a:t> basis</a:t>
            </a:r>
            <a:r>
              <a:rPr lang="en-US" dirty="0" smtClean="0"/>
              <a:t>)</a:t>
            </a:r>
            <a:endParaRPr lang="en-US" b="1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Overall </a:t>
            </a:r>
            <a:r>
              <a:rPr lang="en-US" dirty="0" smtClean="0"/>
              <a:t>linear measurements: linear combinations of columns in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corresponding to non-zero entries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lvl="1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is known as </a:t>
            </a:r>
            <a:r>
              <a:rPr lang="en-US" sz="21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measurement basis</a:t>
            </a:r>
            <a:endParaRPr lang="en-US" sz="21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C2CB4"/>
                </a:solidFill>
              </a:rPr>
              <a:t>Signal recovery </a:t>
            </a:r>
            <a:r>
              <a:rPr lang="en-US" dirty="0" smtClean="0"/>
              <a:t>requires special properties of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Φ</a:t>
            </a:r>
            <a:endParaRPr lang="en-US" dirty="0" smtClean="0"/>
          </a:p>
          <a:p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364898"/>
              </p:ext>
            </p:extLst>
          </p:nvPr>
        </p:nvGraphicFramePr>
        <p:xfrm>
          <a:off x="4648200" y="2057400"/>
          <a:ext cx="11318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Equation" r:id="rId3" imgW="469800" imgH="203040" progId="Equation.3">
                  <p:embed/>
                </p:oleObj>
              </mc:Choice>
              <mc:Fallback>
                <p:oleObj name="Equation" r:id="rId3" imgW="469800" imgH="20304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57400"/>
                        <a:ext cx="113188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56782"/>
              </p:ext>
            </p:extLst>
          </p:nvPr>
        </p:nvGraphicFramePr>
        <p:xfrm>
          <a:off x="958850" y="1249363"/>
          <a:ext cx="3059113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Equation" r:id="rId5" imgW="1269720" imgH="939600" progId="Equation.3">
                  <p:embed/>
                </p:oleObj>
              </mc:Choice>
              <mc:Fallback>
                <p:oleObj name="Equation" r:id="rId5" imgW="1269720" imgH="9396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249363"/>
                        <a:ext cx="3059113" cy="225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55606"/>
              </p:ext>
            </p:extLst>
          </p:nvPr>
        </p:nvGraphicFramePr>
        <p:xfrm>
          <a:off x="4114800" y="2163762"/>
          <a:ext cx="4587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63762"/>
                        <a:ext cx="45878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7527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8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/>
          <a:lstStyle/>
          <a:p>
            <a:r>
              <a:rPr lang="en-US" sz="2800" dirty="0" smtClean="0"/>
              <a:t>What Makes a Good Sampling Basis – Incoherence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686800" cy="5181600"/>
          </a:xfrm>
        </p:spPr>
        <p:txBody>
          <a:bodyPr/>
          <a:lstStyle/>
          <a:p>
            <a:endParaRPr lang="en-US" sz="2200" dirty="0" smtClean="0"/>
          </a:p>
          <a:p>
            <a:endParaRPr lang="en-US" sz="400" dirty="0"/>
          </a:p>
          <a:p>
            <a:endParaRPr lang="en-US" sz="4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pPr>
              <a:defRPr/>
            </a:pPr>
            <a:r>
              <a:rPr lang="en-US" sz="2200" dirty="0"/>
              <a:t>Signal is </a:t>
            </a:r>
            <a:r>
              <a:rPr lang="en-US" sz="2200" dirty="0">
                <a:solidFill>
                  <a:schemeClr val="accent2"/>
                </a:solidFill>
              </a:rPr>
              <a:t>local</a:t>
            </a:r>
            <a:r>
              <a:rPr lang="en-US" sz="2200" dirty="0"/>
              <a:t>, measurements are </a:t>
            </a:r>
            <a:r>
              <a:rPr lang="en-US" sz="2200" dirty="0">
                <a:solidFill>
                  <a:schemeClr val="accent2"/>
                </a:solidFill>
              </a:rPr>
              <a:t>global</a:t>
            </a:r>
          </a:p>
          <a:p>
            <a:pPr>
              <a:spcBef>
                <a:spcPts val="600"/>
              </a:spcBef>
              <a:defRPr/>
            </a:pPr>
            <a:r>
              <a:rPr lang="en-US" sz="2200" dirty="0"/>
              <a:t>Each measurement picks up a little info. about each component</a:t>
            </a:r>
          </a:p>
          <a:p>
            <a:pPr>
              <a:spcBef>
                <a:spcPts val="600"/>
              </a:spcBef>
              <a:defRPr/>
            </a:pPr>
            <a:r>
              <a:rPr lang="en-US" sz="2200" dirty="0" smtClean="0">
                <a:solidFill>
                  <a:srgbClr val="2C2CB4"/>
                </a:solidFill>
              </a:rPr>
              <a:t>“Triangulate</a:t>
            </a:r>
            <a:r>
              <a:rPr lang="en-US" sz="2200" dirty="0" smtClean="0"/>
              <a:t>” </a:t>
            </a:r>
            <a:r>
              <a:rPr lang="en-US" sz="2200" dirty="0"/>
              <a:t>signal components from measurements</a:t>
            </a:r>
            <a:endParaRPr lang="en-US" sz="2200" dirty="0" smtClean="0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685800" y="6477000"/>
            <a:ext cx="754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Romberg, “Compressed Sensing: A Tutorial”, </a:t>
            </a:r>
            <a:r>
              <a:rPr lang="en-US" i="1" dirty="0"/>
              <a:t>IEEE Statistical Signal Processing Workshop</a:t>
            </a:r>
            <a:r>
              <a:rPr lang="en-US" dirty="0"/>
              <a:t>, August 2007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12131"/>
            <a:ext cx="2974255" cy="215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88318"/>
            <a:ext cx="3087023" cy="222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143000" y="1371600"/>
            <a:ext cx="297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2200" dirty="0"/>
              <a:t>Sparse signal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724400" y="1371600"/>
            <a:ext cx="419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2200" dirty="0"/>
              <a:t>Incoherent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/>
          <a:lstStyle/>
          <a:p>
            <a:r>
              <a:rPr lang="en-US" sz="2800" smtClean="0"/>
              <a:t>Signal Reconstruction by L-0 / L-1 Minimization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458200" cy="5181600"/>
          </a:xfrm>
        </p:spPr>
        <p:txBody>
          <a:bodyPr/>
          <a:lstStyle/>
          <a:p>
            <a:r>
              <a:rPr lang="en-US" dirty="0" smtClean="0"/>
              <a:t>Given the </a:t>
            </a:r>
            <a:r>
              <a:rPr lang="en-US" dirty="0" err="1" smtClean="0"/>
              <a:t>sparsity</a:t>
            </a:r>
            <a:r>
              <a:rPr lang="en-US" dirty="0" smtClean="0"/>
              <a:t> of signal and the incoherence between signal and sampling basis…</a:t>
            </a:r>
          </a:p>
          <a:p>
            <a:r>
              <a:rPr lang="en-US" dirty="0" smtClean="0">
                <a:solidFill>
                  <a:srgbClr val="2C2CB4"/>
                </a:solidFill>
              </a:rPr>
              <a:t>Perfect</a:t>
            </a:r>
            <a:r>
              <a:rPr lang="en-US" dirty="0" smtClean="0"/>
              <a:t> signal reconstruction by </a:t>
            </a:r>
            <a:r>
              <a:rPr lang="en-US" i="1" dirty="0" smtClean="0">
                <a:solidFill>
                  <a:srgbClr val="2C2CB4"/>
                </a:solidFill>
              </a:rPr>
              <a:t>L-0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C2CB4"/>
                </a:solidFill>
              </a:rPr>
              <a:t>minimization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Believed to be </a:t>
            </a:r>
            <a:r>
              <a:rPr lang="en-US" dirty="0" smtClean="0">
                <a:solidFill>
                  <a:srgbClr val="FF0000"/>
                </a:solidFill>
              </a:rPr>
              <a:t>NP </a:t>
            </a:r>
            <a:r>
              <a:rPr lang="en-US" dirty="0" smtClean="0">
                <a:solidFill>
                  <a:srgbClr val="FF0000"/>
                </a:solidFill>
              </a:rPr>
              <a:t>hard</a:t>
            </a:r>
            <a:r>
              <a:rPr lang="en-US" dirty="0" smtClean="0"/>
              <a:t>: requires exhaustive enumeration of possible locations of the nonzero entries</a:t>
            </a:r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C2CB4"/>
                </a:solidFill>
              </a:rPr>
              <a:t>Alternative:</a:t>
            </a:r>
            <a:r>
              <a:rPr lang="en-US" dirty="0" smtClean="0"/>
              <a:t> Signal reconstruction by </a:t>
            </a:r>
            <a:r>
              <a:rPr lang="en-US" i="1" dirty="0" smtClean="0">
                <a:solidFill>
                  <a:srgbClr val="2C2CB4"/>
                </a:solidFill>
              </a:rPr>
              <a:t>L-1</a:t>
            </a:r>
            <a:r>
              <a:rPr lang="en-US" dirty="0" smtClean="0">
                <a:solidFill>
                  <a:srgbClr val="2C2CB4"/>
                </a:solidFill>
              </a:rPr>
              <a:t> minimization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sz="400" dirty="0" smtClean="0"/>
          </a:p>
          <a:p>
            <a:pPr lvl="1"/>
            <a:endParaRPr lang="en-US" sz="400" dirty="0" smtClean="0"/>
          </a:p>
          <a:p>
            <a:pPr lvl="1"/>
            <a:endParaRPr lang="en-US" sz="400" dirty="0" smtClean="0"/>
          </a:p>
          <a:p>
            <a:pPr lvl="1"/>
            <a:endParaRPr lang="en-US" sz="400" dirty="0" smtClean="0"/>
          </a:p>
          <a:p>
            <a:pPr lvl="1"/>
            <a:endParaRPr lang="en-US" sz="400" dirty="0" smtClean="0"/>
          </a:p>
          <a:p>
            <a:pPr lvl="1"/>
            <a:endParaRPr lang="en-US" sz="400" dirty="0" smtClean="0"/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Surprisingly, this can lead to </a:t>
            </a:r>
            <a:r>
              <a:rPr lang="en-US" dirty="0" smtClean="0">
                <a:solidFill>
                  <a:srgbClr val="FF0000"/>
                </a:solidFill>
              </a:rPr>
              <a:t>perfect reconstruction</a:t>
            </a:r>
            <a:r>
              <a:rPr lang="en-US" dirty="0" smtClean="0"/>
              <a:t> under certain conditions!</a:t>
            </a:r>
          </a:p>
        </p:txBody>
      </p:sp>
      <p:graphicFrame>
        <p:nvGraphicFramePr>
          <p:cNvPr id="81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73198"/>
              </p:ext>
            </p:extLst>
          </p:nvPr>
        </p:nvGraphicFramePr>
        <p:xfrm>
          <a:off x="1216025" y="2544763"/>
          <a:ext cx="40703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3" imgW="1688760" imgH="279360" progId="Equation.3">
                  <p:embed/>
                </p:oleObj>
              </mc:Choice>
              <mc:Fallback>
                <p:oleObj name="Equation" r:id="rId3" imgW="1688760" imgH="27936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2544763"/>
                        <a:ext cx="407035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721343"/>
              </p:ext>
            </p:extLst>
          </p:nvPr>
        </p:nvGraphicFramePr>
        <p:xfrm>
          <a:off x="1219200" y="4876800"/>
          <a:ext cx="40401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5" imgW="1676160" imgH="279360" progId="Equation.3">
                  <p:embed/>
                </p:oleObj>
              </mc:Choice>
              <mc:Fallback>
                <p:oleObj name="Equation" r:id="rId5" imgW="1676160" imgH="27936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76800"/>
                        <a:ext cx="4040187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Length 256 signal with 16 non-zero Fourier coefficients</a:t>
            </a:r>
          </a:p>
          <a:p>
            <a:pPr eaLnBrk="1" hangingPunct="1"/>
            <a:r>
              <a:rPr lang="en-US" smtClean="0"/>
              <a:t>Given only 80 samples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914400" y="4906963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/>
              <a:t>Sparse signal in Fourier domain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909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285875"/>
            <a:ext cx="40481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486400" y="48768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/>
              <a:t>Dense in time domain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1066800" y="6477000"/>
            <a:ext cx="6629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defRPr sz="12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/>
              <a:t>From: http://www.l1-magic.com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D:\presentation\MM_encrypt_v1.ppt</Template>
  <TotalTime>42039</TotalTime>
  <Words>1265</Words>
  <Application>Microsoft Office PowerPoint</Application>
  <PresentationFormat>On-screen Show (4:3)</PresentationFormat>
  <Paragraphs>290</Paragraphs>
  <Slides>28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Compressive Sampling: A Brief Overview</vt:lpstr>
      <vt:lpstr>Sampling Theorem</vt:lpstr>
      <vt:lpstr>Sample-then-Compress Paradigm</vt:lpstr>
      <vt:lpstr>Sample-then-Compress Paradigm</vt:lpstr>
      <vt:lpstr>Signal Sampling by Linear Measurement</vt:lpstr>
      <vt:lpstr>Signal Sampling by Linear Measurement</vt:lpstr>
      <vt:lpstr>What Makes a Good Sampling Basis – Incoherence</vt:lpstr>
      <vt:lpstr>Signal Reconstruction by L-0 / L-1 Minimization</vt:lpstr>
      <vt:lpstr>Example</vt:lpstr>
      <vt:lpstr>Reconstruction</vt:lpstr>
      <vt:lpstr>Image Reconstruction</vt:lpstr>
      <vt:lpstr>General Problem Statement</vt:lpstr>
      <vt:lpstr>Restricted Isometry Property</vt:lpstr>
      <vt:lpstr>Restricted Isometry Property</vt:lpstr>
      <vt:lpstr>Random Measurement Matrices</vt:lpstr>
      <vt:lpstr>Signal Reconstruction: L-2 vs L-0 vs L-1</vt:lpstr>
      <vt:lpstr>Signal Reconstruction Methods</vt:lpstr>
      <vt:lpstr>Summary</vt:lpstr>
      <vt:lpstr>Single Pixel Camera</vt:lpstr>
      <vt:lpstr>Advantages of CS camera</vt:lpstr>
      <vt:lpstr>Experimental Setup</vt:lpstr>
      <vt:lpstr>Experimental Results</vt:lpstr>
      <vt:lpstr>Experimental Results</vt:lpstr>
      <vt:lpstr>Error Correction</vt:lpstr>
      <vt:lpstr>Image Recovery</vt:lpstr>
      <vt:lpstr>Image Denoising using Learned Dictionary</vt:lpstr>
      <vt:lpstr>Compressive Sampling…</vt:lpstr>
      <vt:lpstr>References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Fingerprinting Quantized Host Signals</dc:title>
  <dc:creator>Avinash Varna</dc:creator>
  <cp:lastModifiedBy>Ravi Garg</cp:lastModifiedBy>
  <cp:revision>1724</cp:revision>
  <dcterms:created xsi:type="dcterms:W3CDTF">2002-04-16T19:03:28Z</dcterms:created>
  <dcterms:modified xsi:type="dcterms:W3CDTF">2012-10-17T19:06:24Z</dcterms:modified>
</cp:coreProperties>
</file>