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media/image26.jpg" ContentType="image/gif"/>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1"/>
  </p:sldMasterIdLst>
  <p:notesMasterIdLst>
    <p:notesMasterId r:id="rId45"/>
  </p:notesMasterIdLst>
  <p:handoutMasterIdLst>
    <p:handoutMasterId r:id="rId46"/>
  </p:handoutMasterIdLst>
  <p:sldIdLst>
    <p:sldId id="256" r:id="rId2"/>
    <p:sldId id="358" r:id="rId3"/>
    <p:sldId id="353" r:id="rId4"/>
    <p:sldId id="265" r:id="rId5"/>
    <p:sldId id="343" r:id="rId6"/>
    <p:sldId id="340" r:id="rId7"/>
    <p:sldId id="341" r:id="rId8"/>
    <p:sldId id="362" r:id="rId9"/>
    <p:sldId id="273" r:id="rId10"/>
    <p:sldId id="351" r:id="rId11"/>
    <p:sldId id="315" r:id="rId12"/>
    <p:sldId id="366" r:id="rId13"/>
    <p:sldId id="364" r:id="rId14"/>
    <p:sldId id="282" r:id="rId15"/>
    <p:sldId id="373" r:id="rId16"/>
    <p:sldId id="374" r:id="rId17"/>
    <p:sldId id="376" r:id="rId18"/>
    <p:sldId id="404" r:id="rId19"/>
    <p:sldId id="383" r:id="rId20"/>
    <p:sldId id="384" r:id="rId21"/>
    <p:sldId id="385" r:id="rId22"/>
    <p:sldId id="403" r:id="rId23"/>
    <p:sldId id="405" r:id="rId24"/>
    <p:sldId id="406" r:id="rId25"/>
    <p:sldId id="286" r:id="rId26"/>
    <p:sldId id="287" r:id="rId27"/>
    <p:sldId id="375" r:id="rId28"/>
    <p:sldId id="392" r:id="rId29"/>
    <p:sldId id="378" r:id="rId30"/>
    <p:sldId id="387" r:id="rId31"/>
    <p:sldId id="367" r:id="rId32"/>
    <p:sldId id="368" r:id="rId33"/>
    <p:sldId id="369" r:id="rId34"/>
    <p:sldId id="345" r:id="rId35"/>
    <p:sldId id="346" r:id="rId36"/>
    <p:sldId id="377" r:id="rId37"/>
    <p:sldId id="379" r:id="rId38"/>
    <p:sldId id="380" r:id="rId39"/>
    <p:sldId id="370" r:id="rId40"/>
    <p:sldId id="288" r:id="rId41"/>
    <p:sldId id="361" r:id="rId42"/>
    <p:sldId id="388" r:id="rId43"/>
    <p:sldId id="349" r:id="rId44"/>
  </p:sldIdLst>
  <p:sldSz cx="9144000" cy="6858000" type="screen4x3"/>
  <p:notesSz cx="6858000" cy="9144000"/>
  <p:custDataLst>
    <p:tags r:id="rId47"/>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8439" autoAdjust="0"/>
    <p:restoredTop sz="94061" autoAdjust="0"/>
  </p:normalViewPr>
  <p:slideViewPr>
    <p:cSldViewPr snapToGrid="0" snapToObjects="1">
      <p:cViewPr varScale="1">
        <p:scale>
          <a:sx n="113" d="100"/>
          <a:sy n="113" d="100"/>
        </p:scale>
        <p:origin x="771" y="66"/>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5964"/>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gs" Target="tags/tag1.xml"/><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handoutMaster" Target="handoutMasters/handout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B922A075-BE29-5548-8E36-7F6FCBA0BF2C}" type="datetimeFigureOut">
              <a:rPr lang="en-US" smtClean="0"/>
              <a:t>11/4/2018</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53D0FABB-327E-194B-A159-DBA576F1C7D5}" type="slidenum">
              <a:rPr lang="en-US" smtClean="0"/>
              <a:t>‹#›</a:t>
            </a:fld>
            <a:endParaRPr lang="en-US" dirty="0"/>
          </a:p>
        </p:txBody>
      </p:sp>
    </p:spTree>
    <p:extLst>
      <p:ext uri="{BB962C8B-B14F-4D97-AF65-F5344CB8AC3E}">
        <p14:creationId xmlns:p14="http://schemas.microsoft.com/office/powerpoint/2010/main" val="32355133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8687E8A-580C-6B4E-9BB5-545B824C5FBC}" type="datetimeFigureOut">
              <a:rPr lang="en-US" smtClean="0"/>
              <a:t>11/4/2018</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6359043-B18C-AB4D-A991-7325527F664C}" type="slidenum">
              <a:rPr lang="en-US" smtClean="0"/>
              <a:t>‹#›</a:t>
            </a:fld>
            <a:endParaRPr lang="en-US" dirty="0"/>
          </a:p>
        </p:txBody>
      </p:sp>
    </p:spTree>
    <p:extLst>
      <p:ext uri="{BB962C8B-B14F-4D97-AF65-F5344CB8AC3E}">
        <p14:creationId xmlns:p14="http://schemas.microsoft.com/office/powerpoint/2010/main" val="2794955710"/>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6359043-B18C-AB4D-A991-7325527F664C}" type="slidenum">
              <a:rPr lang="en-US" smtClean="0"/>
              <a:t>1</a:t>
            </a:fld>
            <a:endParaRPr lang="en-US" dirty="0"/>
          </a:p>
        </p:txBody>
      </p:sp>
    </p:spTree>
    <p:extLst>
      <p:ext uri="{BB962C8B-B14F-4D97-AF65-F5344CB8AC3E}">
        <p14:creationId xmlns:p14="http://schemas.microsoft.com/office/powerpoint/2010/main" val="40469814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1427099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a:solidFill>
                  <a:schemeClr val="tx1"/>
                </a:solidFill>
                <a:effectLst/>
                <a:latin typeface="+mn-lt"/>
                <a:ea typeface="+mn-ea"/>
                <a:cs typeface="+mn-cs"/>
              </a:rPr>
              <a:t>Invisible audiences: </a:t>
            </a:r>
            <a:r>
              <a:rPr lang="en-US" sz="1200" kern="1200" dirty="0">
                <a:solidFill>
                  <a:schemeClr val="tx1"/>
                </a:solidFill>
                <a:effectLst/>
                <a:latin typeface="+mn-lt"/>
                <a:ea typeface="+mn-ea"/>
                <a:cs typeface="+mn-cs"/>
              </a:rPr>
              <a:t>not all audiences are visible when a person is contributing online, nor are they necessarily co-present. </a:t>
            </a:r>
          </a:p>
          <a:p>
            <a:r>
              <a:rPr lang="en-US" sz="1200" i="1" kern="1200" dirty="0">
                <a:solidFill>
                  <a:schemeClr val="tx1"/>
                </a:solidFill>
                <a:effectLst/>
                <a:latin typeface="+mn-lt"/>
                <a:ea typeface="+mn-ea"/>
                <a:cs typeface="+mn-cs"/>
              </a:rPr>
              <a:t>Collapsed contexts: </a:t>
            </a:r>
            <a:r>
              <a:rPr lang="en-US" sz="1200" kern="1200" dirty="0">
                <a:solidFill>
                  <a:schemeClr val="tx1"/>
                </a:solidFill>
                <a:effectLst/>
                <a:latin typeface="+mn-lt"/>
                <a:ea typeface="+mn-ea"/>
                <a:cs typeface="+mn-cs"/>
              </a:rPr>
              <a:t>the lack of spatial, social, and temporal boundaries makes it difficult to maintain distinct social contexts. </a:t>
            </a:r>
          </a:p>
          <a:p>
            <a:r>
              <a:rPr lang="en-US" sz="1200" i="1" kern="1200" dirty="0">
                <a:solidFill>
                  <a:schemeClr val="tx1"/>
                </a:solidFill>
                <a:effectLst/>
                <a:latin typeface="+mn-lt"/>
                <a:ea typeface="+mn-ea"/>
                <a:cs typeface="+mn-cs"/>
              </a:rPr>
              <a:t>The blurring of public and private: </a:t>
            </a:r>
            <a:r>
              <a:rPr lang="en-US" sz="1200" kern="1200" dirty="0">
                <a:solidFill>
                  <a:schemeClr val="tx1"/>
                </a:solidFill>
                <a:effectLst/>
                <a:latin typeface="+mn-lt"/>
                <a:ea typeface="+mn-ea"/>
                <a:cs typeface="+mn-cs"/>
              </a:rPr>
              <a:t>without control over context, public and private become meaningless binaries, are scaled in new ways, and are difficult to maintain as distinct. </a:t>
            </a:r>
          </a:p>
          <a:p>
            <a:endParaRPr lang="en-US" dirty="0"/>
          </a:p>
        </p:txBody>
      </p:sp>
    </p:spTree>
    <p:extLst>
      <p:ext uri="{BB962C8B-B14F-4D97-AF65-F5344CB8AC3E}">
        <p14:creationId xmlns:p14="http://schemas.microsoft.com/office/powerpoint/2010/main" val="887382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a:t>Often difficult to perceive one’s full audience.</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dirty="0"/>
          </a:p>
          <a:p>
            <a:pPr marL="0" marR="0" indent="0" algn="l" defTabSz="457200" rtl="0" eaLnBrk="1" fontAlgn="auto" latinLnBrk="0" hangingPunct="1">
              <a:lnSpc>
                <a:spcPct val="100000"/>
              </a:lnSpc>
              <a:spcBef>
                <a:spcPts val="0"/>
              </a:spcBef>
              <a:spcAft>
                <a:spcPts val="0"/>
              </a:spcAft>
              <a:buClrTx/>
              <a:buSzTx/>
              <a:buFontTx/>
              <a:buNone/>
              <a:tabLst/>
              <a:defRPr/>
            </a:pPr>
            <a:r>
              <a:rPr lang="en-US" dirty="0"/>
              <a:t>Imagined</a:t>
            </a:r>
            <a:r>
              <a:rPr lang="en-US" baseline="0" dirty="0"/>
              <a:t> audience </a:t>
            </a:r>
            <a:r>
              <a:rPr lang="en-US" sz="1200" baseline="0" dirty="0"/>
              <a:t>g</a:t>
            </a:r>
            <a:r>
              <a:rPr lang="en-US" sz="1200" dirty="0"/>
              <a:t>uides online performances. </a:t>
            </a:r>
          </a:p>
          <a:p>
            <a:endParaRPr lang="en-US" dirty="0"/>
          </a:p>
          <a:p>
            <a:r>
              <a:rPr lang="en-US" dirty="0"/>
              <a:t>So,</a:t>
            </a:r>
            <a:r>
              <a:rPr lang="en-US" baseline="0" dirty="0"/>
              <a:t> for example, if I am using Twitter specifically to create my academic “brand,” I will likely have a different audience in mind when I tweet than if I was using the site primarily to follow my favorite celebrities and TV shows.</a:t>
            </a:r>
            <a:endParaRPr lang="en-US" dirty="0"/>
          </a:p>
        </p:txBody>
      </p:sp>
      <p:sp>
        <p:nvSpPr>
          <p:cNvPr id="4" name="Slide Number Placeholder 3"/>
          <p:cNvSpPr>
            <a:spLocks noGrp="1"/>
          </p:cNvSpPr>
          <p:nvPr>
            <p:ph type="sldNum" sz="quarter" idx="10"/>
          </p:nvPr>
        </p:nvSpPr>
        <p:spPr/>
        <p:txBody>
          <a:bodyPr/>
          <a:lstStyle/>
          <a:p>
            <a:fld id="{75C2E0C7-113A-374A-8144-257E2C334DBF}" type="slidenum">
              <a:rPr lang="en-US" smtClean="0"/>
              <a:t>17</a:t>
            </a:fld>
            <a:endParaRPr lang="en-US"/>
          </a:p>
        </p:txBody>
      </p:sp>
    </p:spTree>
    <p:extLst>
      <p:ext uri="{BB962C8B-B14F-4D97-AF65-F5344CB8AC3E}">
        <p14:creationId xmlns:p14="http://schemas.microsoft.com/office/powerpoint/2010/main" val="1318656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support.mozilla.org</a:t>
            </a:r>
            <a:r>
              <a:rPr lang="en-US" dirty="0"/>
              <a:t>/</a:t>
            </a:r>
            <a:r>
              <a:rPr lang="en-US" dirty="0" err="1"/>
              <a:t>en</a:t>
            </a:r>
            <a:r>
              <a:rPr lang="en-US" dirty="0"/>
              <a:t>-US/questions/975325?page=2</a:t>
            </a:r>
          </a:p>
        </p:txBody>
      </p:sp>
      <p:sp>
        <p:nvSpPr>
          <p:cNvPr id="4" name="Slide Number Placeholder 3"/>
          <p:cNvSpPr>
            <a:spLocks noGrp="1"/>
          </p:cNvSpPr>
          <p:nvPr>
            <p:ph type="sldNum" sz="quarter" idx="10"/>
          </p:nvPr>
        </p:nvSpPr>
        <p:spPr/>
        <p:txBody>
          <a:bodyPr/>
          <a:lstStyle/>
          <a:p>
            <a:fld id="{A6359043-B18C-AB4D-A991-7325527F664C}" type="slidenum">
              <a:rPr lang="en-US" smtClean="0"/>
              <a:t>18</a:t>
            </a:fld>
            <a:endParaRPr lang="en-US" dirty="0"/>
          </a:p>
        </p:txBody>
      </p:sp>
    </p:spTree>
    <p:extLst>
      <p:ext uri="{BB962C8B-B14F-4D97-AF65-F5344CB8AC3E}">
        <p14:creationId xmlns:p14="http://schemas.microsoft.com/office/powerpoint/2010/main" val="23842452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6359043-B18C-AB4D-A991-7325527F664C}" type="slidenum">
              <a:rPr lang="en-US" smtClean="0"/>
              <a:t>22</a:t>
            </a:fld>
            <a:endParaRPr lang="en-US" dirty="0"/>
          </a:p>
        </p:txBody>
      </p:sp>
    </p:spTree>
    <p:extLst>
      <p:ext uri="{BB962C8B-B14F-4D97-AF65-F5344CB8AC3E}">
        <p14:creationId xmlns:p14="http://schemas.microsoft.com/office/powerpoint/2010/main" val="8785666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www.youtube.com</a:t>
            </a:r>
            <a:r>
              <a:rPr lang="en-US" dirty="0"/>
              <a:t>/</a:t>
            </a:r>
            <a:r>
              <a:rPr lang="en-US" dirty="0" err="1"/>
              <a:t>watch?v</a:t>
            </a:r>
            <a:r>
              <a:rPr lang="en-US" dirty="0"/>
              <a:t>=4jPn2s9VLXU</a:t>
            </a:r>
          </a:p>
        </p:txBody>
      </p:sp>
      <p:sp>
        <p:nvSpPr>
          <p:cNvPr id="4" name="Slide Number Placeholder 3"/>
          <p:cNvSpPr>
            <a:spLocks noGrp="1"/>
          </p:cNvSpPr>
          <p:nvPr>
            <p:ph type="sldNum" sz="quarter" idx="10"/>
          </p:nvPr>
        </p:nvSpPr>
        <p:spPr/>
        <p:txBody>
          <a:bodyPr/>
          <a:lstStyle/>
          <a:p>
            <a:fld id="{A6359043-B18C-AB4D-A991-7325527F664C}" type="slidenum">
              <a:rPr lang="en-US" smtClean="0"/>
              <a:t>23</a:t>
            </a:fld>
            <a:endParaRPr lang="en-US" dirty="0"/>
          </a:p>
        </p:txBody>
      </p:sp>
    </p:spTree>
    <p:extLst>
      <p:ext uri="{BB962C8B-B14F-4D97-AF65-F5344CB8AC3E}">
        <p14:creationId xmlns:p14="http://schemas.microsoft.com/office/powerpoint/2010/main" val="6637103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55ADD7B-EDE1-9647-8D12-8AF71C4D9735}" type="slidenum">
              <a:rPr lang="en-US" smtClean="0"/>
              <a:t>25</a:t>
            </a:fld>
            <a:endParaRPr lang="en-US"/>
          </a:p>
        </p:txBody>
      </p:sp>
    </p:spTree>
    <p:extLst>
      <p:ext uri="{BB962C8B-B14F-4D97-AF65-F5344CB8AC3E}">
        <p14:creationId xmlns:p14="http://schemas.microsoft.com/office/powerpoint/2010/main" val="339367738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55ADD7B-EDE1-9647-8D12-8AF71C4D9735}" type="slidenum">
              <a:rPr lang="en-US" smtClean="0"/>
              <a:t>26</a:t>
            </a:fld>
            <a:endParaRPr lang="en-US"/>
          </a:p>
        </p:txBody>
      </p:sp>
    </p:spTree>
    <p:extLst>
      <p:ext uri="{BB962C8B-B14F-4D97-AF65-F5344CB8AC3E}">
        <p14:creationId xmlns:p14="http://schemas.microsoft.com/office/powerpoint/2010/main" val="339367738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From Wikipedia: The Fourth Amendment (Amendment IV) to the United States Constitution is the part of the Bill of Rights that prohibits unreasonable searches and seizures and requires any warrant to be judicially sanctioned and supported by probable cause. </a:t>
            </a:r>
          </a:p>
          <a:p>
            <a:endParaRPr lang="en-US" dirty="0"/>
          </a:p>
          <a:p>
            <a:r>
              <a:rPr lang="en-US" b="1" dirty="0"/>
              <a:t>Case: </a:t>
            </a:r>
            <a:r>
              <a:rPr lang="en-US" dirty="0"/>
              <a:t>Charles Katz used a public pay phone booth to transmit illegal gambling wagers from Los Angeles to Miami and Boston. Unbeknownst to Katz, the FBI was recording his conversations via an electronic eavesdropping device attached to the exterior of the phone booth. Katz was convicted based on these recordings. He challenged his conviction, arguing that the recordings were obtained in violation of his Fourth Amendment rights. The Court of Appeals sided with the FBI because there was no physical intrusion into the phone booth itself.</a:t>
            </a:r>
          </a:p>
          <a:p>
            <a:endParaRPr lang="en-US" dirty="0"/>
          </a:p>
          <a:p>
            <a:r>
              <a:rPr lang="en-US" b="1" dirty="0"/>
              <a:t>Constitutional issues of the case</a:t>
            </a:r>
          </a:p>
          <a:p>
            <a:r>
              <a:rPr lang="en-US" dirty="0"/>
              <a:t>Does the right to privacy extend to telephone booths and other public places?</a:t>
            </a:r>
          </a:p>
          <a:p>
            <a:r>
              <a:rPr lang="en-US" dirty="0"/>
              <a:t>Is a physical intrusion necessary to constitute a search?</a:t>
            </a:r>
          </a:p>
          <a:p>
            <a:endParaRPr lang="en-US" dirty="0"/>
          </a:p>
          <a:p>
            <a:r>
              <a:rPr lang="en-US" b="1" dirty="0"/>
              <a:t>Ruling</a:t>
            </a:r>
          </a:p>
          <a:p>
            <a:r>
              <a:rPr lang="en-US" dirty="0"/>
              <a:t>"The Government's activities in electronically listening to and recording the petitioner's words violated the privacy upon which he justifiably relied while using the telephone booth and thus constituted a 'search and seizure' within the meaning of the Fourth Amendment." – Justice Stewart</a:t>
            </a:r>
          </a:p>
          <a:p>
            <a:r>
              <a:rPr lang="en-US" dirty="0"/>
              <a:t>Regardless of the location, a conversation is protected from unreasonable search and seizure under the Fourth Amendment if it is made with a “reasonable expectation of privacy”.</a:t>
            </a:r>
          </a:p>
          <a:p>
            <a:r>
              <a:rPr lang="en-US" dirty="0"/>
              <a:t>Wiretapping counts as a search (physical intrusion is not necessary).</a:t>
            </a:r>
          </a:p>
        </p:txBody>
      </p:sp>
      <p:sp>
        <p:nvSpPr>
          <p:cNvPr id="4" name="Slide Number Placeholder 3"/>
          <p:cNvSpPr>
            <a:spLocks noGrp="1"/>
          </p:cNvSpPr>
          <p:nvPr>
            <p:ph type="sldNum" sz="quarter" idx="10"/>
          </p:nvPr>
        </p:nvSpPr>
        <p:spPr/>
        <p:txBody>
          <a:bodyPr/>
          <a:lstStyle/>
          <a:p>
            <a:fld id="{5A7153F9-5EF5-E54A-9856-7686B1B1C87B}" type="slidenum">
              <a:rPr lang="en-US" smtClean="0"/>
              <a:t>28</a:t>
            </a:fld>
            <a:endParaRPr lang="en-US" dirty="0"/>
          </a:p>
        </p:txBody>
      </p:sp>
    </p:spTree>
    <p:extLst>
      <p:ext uri="{BB962C8B-B14F-4D97-AF65-F5344CB8AC3E}">
        <p14:creationId xmlns:p14="http://schemas.microsoft.com/office/powerpoint/2010/main" val="301691020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MAYBE SPLIT</a:t>
            </a:r>
            <a:r>
              <a:rPr lang="en-US" baseline="0" dirty="0"/>
              <a:t> LECTURE HERE?</a:t>
            </a:r>
            <a:endParaRPr lang="en-US" dirty="0"/>
          </a:p>
          <a:p>
            <a:endParaRPr lang="en-US" dirty="0"/>
          </a:p>
          <a:p>
            <a:r>
              <a:rPr lang="en-US" dirty="0"/>
              <a:t>Harder to be obscure</a:t>
            </a:r>
            <a:r>
              <a:rPr lang="en-US" baseline="0" dirty="0"/>
              <a:t> with new features, which make “stalking” easier.</a:t>
            </a:r>
            <a:endParaRPr lang="en-US" dirty="0"/>
          </a:p>
        </p:txBody>
      </p:sp>
      <p:sp>
        <p:nvSpPr>
          <p:cNvPr id="4" name="Slide Number Placeholder 3"/>
          <p:cNvSpPr>
            <a:spLocks noGrp="1"/>
          </p:cNvSpPr>
          <p:nvPr>
            <p:ph type="sldNum" sz="quarter" idx="10"/>
          </p:nvPr>
        </p:nvSpPr>
        <p:spPr/>
        <p:txBody>
          <a:bodyPr/>
          <a:lstStyle/>
          <a:p>
            <a:fld id="{5A7153F9-5EF5-E54A-9856-7686B1B1C87B}" type="slidenum">
              <a:rPr lang="en-US" smtClean="0"/>
              <a:t>31</a:t>
            </a:fld>
            <a:endParaRPr lang="en-US" dirty="0"/>
          </a:p>
        </p:txBody>
      </p:sp>
    </p:spTree>
    <p:extLst>
      <p:ext uri="{BB962C8B-B14F-4D97-AF65-F5344CB8AC3E}">
        <p14:creationId xmlns:p14="http://schemas.microsoft.com/office/powerpoint/2010/main" val="19824273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6359043-B18C-AB4D-A991-7325527F664C}" type="slidenum">
              <a:rPr lang="en-US" smtClean="0"/>
              <a:t>2</a:t>
            </a:fld>
            <a:endParaRPr lang="en-US" dirty="0"/>
          </a:p>
        </p:txBody>
      </p:sp>
    </p:spTree>
    <p:extLst>
      <p:ext uri="{BB962C8B-B14F-4D97-AF65-F5344CB8AC3E}">
        <p14:creationId xmlns:p14="http://schemas.microsoft.com/office/powerpoint/2010/main" val="373586701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MAYBE SPLIT</a:t>
            </a:r>
            <a:r>
              <a:rPr lang="en-US" baseline="0" dirty="0"/>
              <a:t> LECTURE HERE?</a:t>
            </a:r>
            <a:endParaRPr lang="en-US" dirty="0"/>
          </a:p>
          <a:p>
            <a:endParaRPr lang="en-US" dirty="0"/>
          </a:p>
          <a:p>
            <a:r>
              <a:rPr lang="en-US" dirty="0"/>
              <a:t>Harder to be obscure</a:t>
            </a:r>
            <a:r>
              <a:rPr lang="en-US" baseline="0" dirty="0"/>
              <a:t> with new features, which make “stalking” easier.</a:t>
            </a:r>
            <a:endParaRPr lang="en-US" dirty="0"/>
          </a:p>
        </p:txBody>
      </p:sp>
      <p:sp>
        <p:nvSpPr>
          <p:cNvPr id="4" name="Slide Number Placeholder 3"/>
          <p:cNvSpPr>
            <a:spLocks noGrp="1"/>
          </p:cNvSpPr>
          <p:nvPr>
            <p:ph type="sldNum" sz="quarter" idx="10"/>
          </p:nvPr>
        </p:nvSpPr>
        <p:spPr/>
        <p:txBody>
          <a:bodyPr/>
          <a:lstStyle/>
          <a:p>
            <a:fld id="{5A7153F9-5EF5-E54A-9856-7686B1B1C87B}" type="slidenum">
              <a:rPr lang="en-US" smtClean="0"/>
              <a:t>33</a:t>
            </a:fld>
            <a:endParaRPr lang="en-US" dirty="0"/>
          </a:p>
        </p:txBody>
      </p:sp>
    </p:spTree>
    <p:extLst>
      <p:ext uri="{BB962C8B-B14F-4D97-AF65-F5344CB8AC3E}">
        <p14:creationId xmlns:p14="http://schemas.microsoft.com/office/powerpoint/2010/main" val="253879673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Wikipedia: A virtual private network (VPN) extends a private network across a public network, and enables users to send and receive data across shared or public networks as if their computing devices were directly connected to the private network. Applications running across the VPN may therefore benefit from the functionality, security, and management of the private network.</a:t>
            </a:r>
          </a:p>
        </p:txBody>
      </p:sp>
      <p:sp>
        <p:nvSpPr>
          <p:cNvPr id="4" name="Slide Number Placeholder 3"/>
          <p:cNvSpPr>
            <a:spLocks noGrp="1"/>
          </p:cNvSpPr>
          <p:nvPr>
            <p:ph type="sldNum" sz="quarter" idx="10"/>
          </p:nvPr>
        </p:nvSpPr>
        <p:spPr/>
        <p:txBody>
          <a:bodyPr/>
          <a:lstStyle/>
          <a:p>
            <a:fld id="{A6359043-B18C-AB4D-A991-7325527F664C}" type="slidenum">
              <a:rPr lang="en-US" smtClean="0"/>
              <a:t>34</a:t>
            </a:fld>
            <a:endParaRPr lang="en-US" dirty="0"/>
          </a:p>
        </p:txBody>
      </p:sp>
    </p:spTree>
    <p:extLst>
      <p:ext uri="{BB962C8B-B14F-4D97-AF65-F5344CB8AC3E}">
        <p14:creationId xmlns:p14="http://schemas.microsoft.com/office/powerpoint/2010/main" val="306446970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Other</a:t>
            </a:r>
            <a:r>
              <a:rPr lang="en-US" baseline="0" dirty="0"/>
              <a:t> computers are nodes/relays (meaning they pass Tor traffic)</a:t>
            </a:r>
          </a:p>
          <a:p>
            <a:r>
              <a:rPr lang="en-US" baseline="0" dirty="0"/>
              <a:t>Each node only has enough information to send it to another location</a:t>
            </a:r>
          </a:p>
          <a:p>
            <a:r>
              <a:rPr lang="en-US" baseline="0" dirty="0"/>
              <a:t>Every node changes information to obfuscate your identity</a:t>
            </a:r>
            <a:endParaRPr lang="en-US" dirty="0"/>
          </a:p>
        </p:txBody>
      </p:sp>
      <p:sp>
        <p:nvSpPr>
          <p:cNvPr id="4" name="Slide Number Placeholder 3"/>
          <p:cNvSpPr>
            <a:spLocks noGrp="1"/>
          </p:cNvSpPr>
          <p:nvPr>
            <p:ph type="sldNum" sz="quarter" idx="10"/>
          </p:nvPr>
        </p:nvSpPr>
        <p:spPr/>
        <p:txBody>
          <a:bodyPr/>
          <a:lstStyle/>
          <a:p>
            <a:fld id="{A6359043-B18C-AB4D-A991-7325527F664C}" type="slidenum">
              <a:rPr lang="en-US" smtClean="0"/>
              <a:t>37</a:t>
            </a:fld>
            <a:endParaRPr lang="en-US" dirty="0"/>
          </a:p>
        </p:txBody>
      </p:sp>
    </p:spTree>
    <p:extLst>
      <p:ext uri="{BB962C8B-B14F-4D97-AF65-F5344CB8AC3E}">
        <p14:creationId xmlns:p14="http://schemas.microsoft.com/office/powerpoint/2010/main" val="44823922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Snapchat</a:t>
            </a:r>
            <a:r>
              <a:rPr lang="en-US" baseline="0" dirty="0"/>
              <a:t> hides posts, doesn’t delete them: http://</a:t>
            </a:r>
            <a:r>
              <a:rPr lang="en-US" baseline="0" dirty="0" err="1"/>
              <a:t>www.theguardian.com</a:t>
            </a:r>
            <a:r>
              <a:rPr lang="en-US" baseline="0" dirty="0"/>
              <a:t>/media-network/partner-zone-</a:t>
            </a:r>
            <a:r>
              <a:rPr lang="en-US" baseline="0" dirty="0" err="1"/>
              <a:t>infosecurity</a:t>
            </a:r>
            <a:r>
              <a:rPr lang="en-US" baseline="0" dirty="0"/>
              <a:t>/</a:t>
            </a:r>
            <a:r>
              <a:rPr lang="en-US" baseline="0" dirty="0" err="1"/>
              <a:t>snapchat</a:t>
            </a:r>
            <a:r>
              <a:rPr lang="en-US" baseline="0" dirty="0"/>
              <a:t>-photos-not-deleted-hidden</a:t>
            </a:r>
            <a:endParaRPr lang="en-US" dirty="0"/>
          </a:p>
          <a:p>
            <a:r>
              <a:rPr lang="en-US" dirty="0"/>
              <a:t>How</a:t>
            </a:r>
            <a:r>
              <a:rPr lang="en-US" baseline="0" dirty="0"/>
              <a:t> Whisper tracks “anonymous” users: http://</a:t>
            </a:r>
            <a:r>
              <a:rPr lang="en-US" baseline="0" dirty="0" err="1"/>
              <a:t>www.theguardian.com</a:t>
            </a:r>
            <a:r>
              <a:rPr lang="en-US" baseline="0" dirty="0"/>
              <a:t>/world/2014/</a:t>
            </a:r>
            <a:r>
              <a:rPr lang="en-US" baseline="0" dirty="0" err="1"/>
              <a:t>oct</a:t>
            </a:r>
            <a:r>
              <a:rPr lang="en-US" baseline="0" dirty="0"/>
              <a:t>/16/-</a:t>
            </a:r>
            <a:r>
              <a:rPr lang="en-US" baseline="0" dirty="0" err="1"/>
              <a:t>sp</a:t>
            </a:r>
            <a:r>
              <a:rPr lang="en-US" baseline="0" dirty="0"/>
              <a:t>-revealed-whisper-app-tracking-users</a:t>
            </a:r>
            <a:endParaRPr lang="en-US" dirty="0"/>
          </a:p>
        </p:txBody>
      </p:sp>
      <p:sp>
        <p:nvSpPr>
          <p:cNvPr id="4" name="Slide Number Placeholder 3"/>
          <p:cNvSpPr>
            <a:spLocks noGrp="1"/>
          </p:cNvSpPr>
          <p:nvPr>
            <p:ph type="sldNum" sz="quarter" idx="10"/>
          </p:nvPr>
        </p:nvSpPr>
        <p:spPr/>
        <p:txBody>
          <a:bodyPr/>
          <a:lstStyle/>
          <a:p>
            <a:fld id="{5A7153F9-5EF5-E54A-9856-7686B1B1C87B}" type="slidenum">
              <a:rPr lang="en-US" smtClean="0"/>
              <a:t>39</a:t>
            </a:fld>
            <a:endParaRPr lang="en-US" dirty="0"/>
          </a:p>
        </p:txBody>
      </p:sp>
    </p:spTree>
    <p:extLst>
      <p:ext uri="{BB962C8B-B14F-4D97-AF65-F5344CB8AC3E}">
        <p14:creationId xmlns:p14="http://schemas.microsoft.com/office/powerpoint/2010/main" val="105430509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55ADD7B-EDE1-9647-8D12-8AF71C4D9735}" type="slidenum">
              <a:rPr lang="en-US" smtClean="0"/>
              <a:t>40</a:t>
            </a:fld>
            <a:endParaRPr lang="en-US"/>
          </a:p>
        </p:txBody>
      </p:sp>
    </p:spTree>
    <p:extLst>
      <p:ext uri="{BB962C8B-B14F-4D97-AF65-F5344CB8AC3E}">
        <p14:creationId xmlns:p14="http://schemas.microsoft.com/office/powerpoint/2010/main" val="12457065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6359043-B18C-AB4D-A991-7325527F664C}" type="slidenum">
              <a:rPr lang="en-US" smtClean="0"/>
              <a:t>41</a:t>
            </a:fld>
            <a:endParaRPr lang="en-US" dirty="0"/>
          </a:p>
        </p:txBody>
      </p:sp>
    </p:spTree>
    <p:extLst>
      <p:ext uri="{BB962C8B-B14F-4D97-AF65-F5344CB8AC3E}">
        <p14:creationId xmlns:p14="http://schemas.microsoft.com/office/powerpoint/2010/main" val="174702641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a:t>
            </a:r>
            <a:r>
              <a:rPr lang="en-US" dirty="0" err="1"/>
              <a:t>bgr.com</a:t>
            </a:r>
            <a:r>
              <a:rPr lang="en-US" dirty="0"/>
              <a:t>/2018/03/19/</a:t>
            </a:r>
            <a:r>
              <a:rPr lang="en-US" dirty="0" err="1"/>
              <a:t>facebook</a:t>
            </a:r>
            <a:r>
              <a:rPr lang="en-US" dirty="0"/>
              <a:t>-</a:t>
            </a:r>
            <a:r>
              <a:rPr lang="en-US" dirty="0" err="1"/>
              <a:t>cambridge</a:t>
            </a:r>
            <a:r>
              <a:rPr lang="en-US" dirty="0"/>
              <a:t>-</a:t>
            </a:r>
            <a:r>
              <a:rPr lang="en-US" dirty="0" err="1"/>
              <a:t>analytica</a:t>
            </a:r>
            <a:r>
              <a:rPr lang="en-US" dirty="0"/>
              <a:t>-scandal/</a:t>
            </a:r>
          </a:p>
          <a:p>
            <a:endParaRPr lang="en-US" dirty="0"/>
          </a:p>
          <a:p>
            <a:r>
              <a:rPr lang="en-US" dirty="0"/>
              <a:t>https://</a:t>
            </a:r>
            <a:r>
              <a:rPr lang="en-US" dirty="0" err="1"/>
              <a:t>www.theguardian.com</a:t>
            </a:r>
            <a:r>
              <a:rPr lang="en-US" dirty="0"/>
              <a:t>/technology/2018/mar/17/</a:t>
            </a:r>
            <a:r>
              <a:rPr lang="en-US" dirty="0" err="1"/>
              <a:t>facebook</a:t>
            </a:r>
            <a:r>
              <a:rPr lang="en-US" dirty="0"/>
              <a:t>-</a:t>
            </a:r>
            <a:r>
              <a:rPr lang="en-US" dirty="0" err="1"/>
              <a:t>cambridge</a:t>
            </a:r>
            <a:r>
              <a:rPr lang="en-US" dirty="0"/>
              <a:t>-</a:t>
            </a:r>
            <a:r>
              <a:rPr lang="en-US" dirty="0" err="1"/>
              <a:t>analytica</a:t>
            </a:r>
            <a:r>
              <a:rPr lang="en-US" dirty="0"/>
              <a:t>-</a:t>
            </a:r>
            <a:r>
              <a:rPr lang="en-US" dirty="0" err="1"/>
              <a:t>kogan</a:t>
            </a:r>
            <a:r>
              <a:rPr lang="en-US" dirty="0"/>
              <a:t>-data-algorithm</a:t>
            </a:r>
          </a:p>
        </p:txBody>
      </p:sp>
      <p:sp>
        <p:nvSpPr>
          <p:cNvPr id="4" name="Slide Number Placeholder 3"/>
          <p:cNvSpPr>
            <a:spLocks noGrp="1"/>
          </p:cNvSpPr>
          <p:nvPr>
            <p:ph type="sldNum" sz="quarter" idx="10"/>
          </p:nvPr>
        </p:nvSpPr>
        <p:spPr/>
        <p:txBody>
          <a:bodyPr/>
          <a:lstStyle/>
          <a:p>
            <a:fld id="{5A7153F9-5EF5-E54A-9856-7686B1B1C87B}" type="slidenum">
              <a:rPr lang="en-US" smtClean="0"/>
              <a:t>42</a:t>
            </a:fld>
            <a:endParaRPr lang="en-US" dirty="0"/>
          </a:p>
        </p:txBody>
      </p:sp>
    </p:spTree>
    <p:extLst>
      <p:ext uri="{BB962C8B-B14F-4D97-AF65-F5344CB8AC3E}">
        <p14:creationId xmlns:p14="http://schemas.microsoft.com/office/powerpoint/2010/main" val="302811363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6359043-B18C-AB4D-A991-7325527F664C}" type="slidenum">
              <a:rPr lang="en-US" smtClean="0"/>
              <a:t>43</a:t>
            </a:fld>
            <a:endParaRPr lang="en-US" dirty="0"/>
          </a:p>
        </p:txBody>
      </p:sp>
    </p:spTree>
    <p:extLst>
      <p:ext uri="{BB962C8B-B14F-4D97-AF65-F5344CB8AC3E}">
        <p14:creationId xmlns:p14="http://schemas.microsoft.com/office/powerpoint/2010/main" val="20107399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From Wikipedia: The Fourth Amendment (Amendment IV) to the United States Constitution is the part of the Bill of Rights that prohibits unreasonable searches and seizures and requires any warrant to be judicially sanctioned and supported by probable cause. </a:t>
            </a:r>
          </a:p>
          <a:p>
            <a:endParaRPr lang="en-US" dirty="0"/>
          </a:p>
          <a:p>
            <a:r>
              <a:rPr lang="en-US" b="1" dirty="0"/>
              <a:t>Case: </a:t>
            </a:r>
            <a:r>
              <a:rPr lang="en-US" dirty="0"/>
              <a:t>Charles Katz used a public pay phone booth to transmit illegal gambling wagers from Los Angeles to Miami and Boston. Unbeknownst to Katz, the FBI was recording his conversations via an electronic eavesdropping device attached to the exterior of the phone booth. Katz was convicted based on these recordings. He challenged his conviction, arguing that the recordings were obtained in violation of his Fourth Amendment rights. The Court of Appeals sided with the FBI because there was no physical intrusion into the phone booth itself.</a:t>
            </a:r>
          </a:p>
          <a:p>
            <a:endParaRPr lang="en-US" dirty="0"/>
          </a:p>
          <a:p>
            <a:r>
              <a:rPr lang="en-US" b="1" dirty="0"/>
              <a:t>Constitutional issues of the case</a:t>
            </a:r>
          </a:p>
          <a:p>
            <a:r>
              <a:rPr lang="en-US" dirty="0"/>
              <a:t>Does the right to privacy extend to telephone booths and other public places?</a:t>
            </a:r>
          </a:p>
          <a:p>
            <a:r>
              <a:rPr lang="en-US" dirty="0"/>
              <a:t>Is a physical intrusion necessary to constitute a search?</a:t>
            </a:r>
          </a:p>
          <a:p>
            <a:endParaRPr lang="en-US" dirty="0"/>
          </a:p>
          <a:p>
            <a:r>
              <a:rPr lang="en-US" b="1" dirty="0"/>
              <a:t>Ruling</a:t>
            </a:r>
          </a:p>
          <a:p>
            <a:r>
              <a:rPr lang="en-US" dirty="0"/>
              <a:t>"The Government's activities in electronically listening to and recording the petitioner's words violated the privacy upon which he justifiably relied while using the telephone booth and thus constituted a 'search and seizure' within the meaning of the Fourth Amendment." – Justice Stewart</a:t>
            </a:r>
          </a:p>
          <a:p>
            <a:r>
              <a:rPr lang="en-US" dirty="0"/>
              <a:t>Regardless of the location, a conversation is protected from unreasonable search and seizure under the Fourth Amendment if it is made with a “reasonable expectation of privacy”.</a:t>
            </a:r>
          </a:p>
          <a:p>
            <a:r>
              <a:rPr lang="en-US" dirty="0"/>
              <a:t>Wiretapping counts as a search (physical intrusion is not necessary).</a:t>
            </a:r>
          </a:p>
        </p:txBody>
      </p:sp>
      <p:sp>
        <p:nvSpPr>
          <p:cNvPr id="4" name="Slide Number Placeholder 3"/>
          <p:cNvSpPr>
            <a:spLocks noGrp="1"/>
          </p:cNvSpPr>
          <p:nvPr>
            <p:ph type="sldNum" sz="quarter" idx="10"/>
          </p:nvPr>
        </p:nvSpPr>
        <p:spPr/>
        <p:txBody>
          <a:bodyPr/>
          <a:lstStyle/>
          <a:p>
            <a:fld id="{5A7153F9-5EF5-E54A-9856-7686B1B1C87B}" type="slidenum">
              <a:rPr lang="en-US" smtClean="0"/>
              <a:t>6</a:t>
            </a:fld>
            <a:endParaRPr lang="en-US" dirty="0"/>
          </a:p>
        </p:txBody>
      </p:sp>
    </p:spTree>
    <p:extLst>
      <p:ext uri="{BB962C8B-B14F-4D97-AF65-F5344CB8AC3E}">
        <p14:creationId xmlns:p14="http://schemas.microsoft.com/office/powerpoint/2010/main" val="6553040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From Wikipedia: The Fourth Amendment (Amendment IV) to the United States Constitution is the part of the Bill of Rights that prohibits unreasonable searches and seizures and requires any warrant to be judicially sanctioned and supported by probable cause. </a:t>
            </a:r>
          </a:p>
          <a:p>
            <a:endParaRPr lang="en-US" dirty="0"/>
          </a:p>
          <a:p>
            <a:r>
              <a:rPr lang="en-US" b="1" dirty="0"/>
              <a:t>Case: </a:t>
            </a:r>
            <a:r>
              <a:rPr lang="en-US" dirty="0"/>
              <a:t>Charles Katz used a public pay phone booth to transmit illegal gambling wagers from Los Angeles to Miami and Boston. Unbeknownst to Katz, the FBI was recording his conversations via an electronic eavesdropping device attached to the exterior of the phone booth. Katz was convicted based on these recordings. He challenged his conviction, arguing that the recordings were obtained in violation of his Fourth Amendment rights. The Court of Appeals sided with the FBI because there was no physical intrusion into the phone booth itself.</a:t>
            </a:r>
          </a:p>
          <a:p>
            <a:endParaRPr lang="en-US" dirty="0"/>
          </a:p>
          <a:p>
            <a:r>
              <a:rPr lang="en-US" b="1" dirty="0"/>
              <a:t>Constitutional issues of the case</a:t>
            </a:r>
          </a:p>
          <a:p>
            <a:r>
              <a:rPr lang="en-US" dirty="0"/>
              <a:t>Does the right to privacy extend to telephone booths and other public places?</a:t>
            </a:r>
          </a:p>
          <a:p>
            <a:r>
              <a:rPr lang="en-US" dirty="0"/>
              <a:t>Is a physical intrusion necessary to constitute a search?</a:t>
            </a:r>
          </a:p>
          <a:p>
            <a:endParaRPr lang="en-US" dirty="0"/>
          </a:p>
          <a:p>
            <a:r>
              <a:rPr lang="en-US" b="1" dirty="0"/>
              <a:t>Ruling</a:t>
            </a:r>
          </a:p>
          <a:p>
            <a:r>
              <a:rPr lang="en-US" dirty="0"/>
              <a:t>"The Government's activities in electronically listening to and recording the petitioner's words violated the privacy upon which he justifiably relied while using the telephone booth and thus constituted a 'search and seizure' within the meaning of the Fourth Amendment." – Justice Stewart</a:t>
            </a:r>
          </a:p>
          <a:p>
            <a:r>
              <a:rPr lang="en-US" dirty="0"/>
              <a:t>Regardless of the location, a conversation is protected from unreasonable search and seizure under the Fourth Amendment if it is made with a “reasonable expectation of privacy”.</a:t>
            </a:r>
          </a:p>
          <a:p>
            <a:r>
              <a:rPr lang="en-US" dirty="0"/>
              <a:t>Wiretapping counts as a search (physical intrusion is not necessary).</a:t>
            </a:r>
          </a:p>
        </p:txBody>
      </p:sp>
      <p:sp>
        <p:nvSpPr>
          <p:cNvPr id="4" name="Slide Number Placeholder 3"/>
          <p:cNvSpPr>
            <a:spLocks noGrp="1"/>
          </p:cNvSpPr>
          <p:nvPr>
            <p:ph type="sldNum" sz="quarter" idx="10"/>
          </p:nvPr>
        </p:nvSpPr>
        <p:spPr/>
        <p:txBody>
          <a:bodyPr/>
          <a:lstStyle/>
          <a:p>
            <a:fld id="{5A7153F9-5EF5-E54A-9856-7686B1B1C87B}" type="slidenum">
              <a:rPr lang="en-US" smtClean="0"/>
              <a:t>7</a:t>
            </a:fld>
            <a:endParaRPr lang="en-US" dirty="0"/>
          </a:p>
        </p:txBody>
      </p:sp>
    </p:spTree>
    <p:extLst>
      <p:ext uri="{BB962C8B-B14F-4D97-AF65-F5344CB8AC3E}">
        <p14:creationId xmlns:p14="http://schemas.microsoft.com/office/powerpoint/2010/main" val="6553040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From Wikipedia: The Fourth Amendment (Amendment IV) to the United States Constitution is the part of the Bill of Rights that prohibits unreasonable searches and seizures and requires any warrant to be judicially sanctioned and supported by probable cause. </a:t>
            </a:r>
          </a:p>
          <a:p>
            <a:endParaRPr lang="en-US" dirty="0"/>
          </a:p>
          <a:p>
            <a:r>
              <a:rPr lang="en-US" b="1" dirty="0"/>
              <a:t>Case: </a:t>
            </a:r>
            <a:r>
              <a:rPr lang="en-US" dirty="0"/>
              <a:t>Charles Katz used a public pay phone booth to transmit illegal gambling wagers from Los Angeles to Miami and Boston. Unbeknownst to Katz, the FBI was recording his conversations via an electronic eavesdropping device attached to the exterior of the phone booth. Katz was convicted based on these recordings. He challenged his conviction, arguing that the recordings were obtained in violation of his Fourth Amendment rights. The Court of Appeals sided with the FBI because there was no physical intrusion into the phone booth itself.</a:t>
            </a:r>
          </a:p>
          <a:p>
            <a:endParaRPr lang="en-US" dirty="0"/>
          </a:p>
          <a:p>
            <a:r>
              <a:rPr lang="en-US" b="1" dirty="0"/>
              <a:t>Constitutional issues of the case</a:t>
            </a:r>
          </a:p>
          <a:p>
            <a:r>
              <a:rPr lang="en-US" dirty="0"/>
              <a:t>Does the right to privacy extend to telephone booths and other public places?</a:t>
            </a:r>
          </a:p>
          <a:p>
            <a:r>
              <a:rPr lang="en-US" dirty="0"/>
              <a:t>Is a physical intrusion necessary to constitute a search?</a:t>
            </a:r>
          </a:p>
          <a:p>
            <a:endParaRPr lang="en-US" dirty="0"/>
          </a:p>
          <a:p>
            <a:r>
              <a:rPr lang="en-US" b="1" dirty="0"/>
              <a:t>Ruling</a:t>
            </a:r>
          </a:p>
          <a:p>
            <a:r>
              <a:rPr lang="en-US" dirty="0"/>
              <a:t>"The Government's activities in electronically listening to and recording the petitioner's words violated the privacy upon which he justifiably relied while using the telephone booth and thus constituted a 'search and seizure' within the meaning of the Fourth Amendment." – Justice Stewart</a:t>
            </a:r>
          </a:p>
          <a:p>
            <a:r>
              <a:rPr lang="en-US" dirty="0"/>
              <a:t>Regardless of the location, a conversation is protected from unreasonable search and seizure under the Fourth Amendment if it is made with a “reasonable expectation of privacy”.</a:t>
            </a:r>
          </a:p>
          <a:p>
            <a:r>
              <a:rPr lang="en-US" dirty="0"/>
              <a:t>Wiretapping counts as a search (physical intrusion is not necessary).</a:t>
            </a:r>
          </a:p>
        </p:txBody>
      </p:sp>
      <p:sp>
        <p:nvSpPr>
          <p:cNvPr id="4" name="Slide Number Placeholder 3"/>
          <p:cNvSpPr>
            <a:spLocks noGrp="1"/>
          </p:cNvSpPr>
          <p:nvPr>
            <p:ph type="sldNum" sz="quarter" idx="10"/>
          </p:nvPr>
        </p:nvSpPr>
        <p:spPr/>
        <p:txBody>
          <a:bodyPr/>
          <a:lstStyle/>
          <a:p>
            <a:fld id="{5A7153F9-5EF5-E54A-9856-7686B1B1C87B}" type="slidenum">
              <a:rPr lang="en-US" smtClean="0"/>
              <a:t>8</a:t>
            </a:fld>
            <a:endParaRPr lang="en-US" dirty="0"/>
          </a:p>
        </p:txBody>
      </p:sp>
    </p:spTree>
    <p:extLst>
      <p:ext uri="{BB962C8B-B14F-4D97-AF65-F5344CB8AC3E}">
        <p14:creationId xmlns:p14="http://schemas.microsoft.com/office/powerpoint/2010/main" val="8475511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6359043-B18C-AB4D-A991-7325527F664C}" type="slidenum">
              <a:rPr lang="en-US" smtClean="0"/>
              <a:t>9</a:t>
            </a:fld>
            <a:endParaRPr lang="en-US" dirty="0"/>
          </a:p>
        </p:txBody>
      </p:sp>
    </p:spTree>
    <p:extLst>
      <p:ext uri="{BB962C8B-B14F-4D97-AF65-F5344CB8AC3E}">
        <p14:creationId xmlns:p14="http://schemas.microsoft.com/office/powerpoint/2010/main" val="37125323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6359043-B18C-AB4D-A991-7325527F664C}" type="slidenum">
              <a:rPr lang="en-US" smtClean="0"/>
              <a:t>11</a:t>
            </a:fld>
            <a:endParaRPr lang="en-US" dirty="0"/>
          </a:p>
        </p:txBody>
      </p:sp>
    </p:spTree>
    <p:extLst>
      <p:ext uri="{BB962C8B-B14F-4D97-AF65-F5344CB8AC3E}">
        <p14:creationId xmlns:p14="http://schemas.microsoft.com/office/powerpoint/2010/main" val="8150263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6359043-B18C-AB4D-A991-7325527F664C}" type="slidenum">
              <a:rPr lang="en-US" smtClean="0"/>
              <a:t>12</a:t>
            </a:fld>
            <a:endParaRPr lang="en-US" dirty="0"/>
          </a:p>
        </p:txBody>
      </p:sp>
    </p:spTree>
    <p:extLst>
      <p:ext uri="{BB962C8B-B14F-4D97-AF65-F5344CB8AC3E}">
        <p14:creationId xmlns:p14="http://schemas.microsoft.com/office/powerpoint/2010/main" val="6143491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a:solidFill>
                  <a:schemeClr val="tx1"/>
                </a:solidFill>
                <a:effectLst/>
                <a:latin typeface="+mn-lt"/>
                <a:ea typeface="+mn-ea"/>
                <a:cs typeface="+mn-cs"/>
              </a:rPr>
              <a:t>Invisible audiences: </a:t>
            </a:r>
            <a:r>
              <a:rPr lang="en-US" sz="1200" kern="1200" dirty="0">
                <a:solidFill>
                  <a:schemeClr val="tx1"/>
                </a:solidFill>
                <a:effectLst/>
                <a:latin typeface="+mn-lt"/>
                <a:ea typeface="+mn-ea"/>
                <a:cs typeface="+mn-cs"/>
              </a:rPr>
              <a:t>not all audiences are visible when a person is contributing online, nor are they necessarily co-present. </a:t>
            </a:r>
          </a:p>
          <a:p>
            <a:r>
              <a:rPr lang="en-US" sz="1200" i="1" kern="1200" dirty="0">
                <a:solidFill>
                  <a:schemeClr val="tx1"/>
                </a:solidFill>
                <a:effectLst/>
                <a:latin typeface="+mn-lt"/>
                <a:ea typeface="+mn-ea"/>
                <a:cs typeface="+mn-cs"/>
              </a:rPr>
              <a:t>Collapsed contexts: </a:t>
            </a:r>
            <a:r>
              <a:rPr lang="en-US" sz="1200" kern="1200" dirty="0">
                <a:solidFill>
                  <a:schemeClr val="tx1"/>
                </a:solidFill>
                <a:effectLst/>
                <a:latin typeface="+mn-lt"/>
                <a:ea typeface="+mn-ea"/>
                <a:cs typeface="+mn-cs"/>
              </a:rPr>
              <a:t>the lack of spatial, social, and temporal boundaries makes it difficult to maintain distinct social contexts. </a:t>
            </a:r>
          </a:p>
          <a:p>
            <a:r>
              <a:rPr lang="en-US" sz="1200" i="1" kern="1200" dirty="0">
                <a:solidFill>
                  <a:schemeClr val="tx1"/>
                </a:solidFill>
                <a:effectLst/>
                <a:latin typeface="+mn-lt"/>
                <a:ea typeface="+mn-ea"/>
                <a:cs typeface="+mn-cs"/>
              </a:rPr>
              <a:t>The blurring of public and private: </a:t>
            </a:r>
            <a:r>
              <a:rPr lang="en-US" sz="1200" kern="1200" dirty="0">
                <a:solidFill>
                  <a:schemeClr val="tx1"/>
                </a:solidFill>
                <a:effectLst/>
                <a:latin typeface="+mn-lt"/>
                <a:ea typeface="+mn-ea"/>
                <a:cs typeface="+mn-cs"/>
              </a:rPr>
              <a:t>without control over context, public and private become meaningless binaries, are scaled in new ways, and are difficult to maintain as distinct. </a:t>
            </a:r>
          </a:p>
          <a:p>
            <a:endParaRPr lang="en-US" dirty="0"/>
          </a:p>
        </p:txBody>
      </p:sp>
    </p:spTree>
    <p:extLst>
      <p:ext uri="{BB962C8B-B14F-4D97-AF65-F5344CB8AC3E}">
        <p14:creationId xmlns:p14="http://schemas.microsoft.com/office/powerpoint/2010/main" val="8823843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905000"/>
            <a:ext cx="7543800" cy="2593975"/>
          </a:xfrm>
        </p:spPr>
        <p:txBody>
          <a:bodyPr anchor="b"/>
          <a:lstStyle>
            <a:lvl1pPr>
              <a:defRPr sz="6600">
                <a:ln>
                  <a:noFill/>
                </a:ln>
                <a:solidFill>
                  <a:schemeClr val="tx2"/>
                </a:solidFill>
              </a:defRPr>
            </a:lvl1pPr>
          </a:lstStyle>
          <a:p>
            <a:r>
              <a:rPr lang="en-US"/>
              <a:t>Click to edit Master title style</a:t>
            </a:r>
            <a:endParaRPr lang="en-US" dirty="0"/>
          </a:p>
        </p:txBody>
      </p:sp>
      <p:sp>
        <p:nvSpPr>
          <p:cNvPr id="3" name="Subtitle 2"/>
          <p:cNvSpPr>
            <a:spLocks noGrp="1"/>
          </p:cNvSpPr>
          <p:nvPr>
            <p:ph type="subTitle" idx="1"/>
          </p:nvPr>
        </p:nvSpPr>
        <p:spPr>
          <a:xfrm>
            <a:off x="685800" y="4572000"/>
            <a:ext cx="6461760" cy="1066800"/>
          </a:xfrm>
        </p:spPr>
        <p:txBody>
          <a:bodyPr anchor="t">
            <a:normAutofit/>
          </a:bodyPr>
          <a:lstStyle>
            <a:lvl1pPr marL="0" indent="0" algn="l">
              <a:buNone/>
              <a:defRPr sz="20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0D3A05D-4E54-6A4E-86E1-6E985CF160FC}" type="datetime1">
              <a:rPr lang="en-US" smtClean="0"/>
              <a:t>11/4/2018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ABBD891-3050-A942-8C79-99330A2034C3}" type="slidenum">
              <a:rPr lang="en-US" smtClean="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F08316-F7B8-E641-A7B8-7F2F593C5976}" type="datetime1">
              <a:rPr lang="en-US" smtClean="0"/>
              <a:t>11/4/2018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ABBD891-3050-A942-8C79-99330A2034C3}" type="slidenum">
              <a:rPr lang="en-US" smtClean="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1752600" cy="5851525"/>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ADB6919-D5B9-9949-B525-EAC024AB06F8}" type="datetime1">
              <a:rPr lang="en-US" smtClean="0"/>
              <a:t>11/4/2018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ABBD891-3050-A942-8C79-99330A2034C3}" type="slidenum">
              <a:rPr lang="en-US" smtClean="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E1BF04A-EA07-DF47-8CE5-C2F0C19C7C96}" type="datetime1">
              <a:rPr lang="en-US" smtClean="0"/>
              <a:t>11/4/2018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ABBD891-3050-A942-8C79-99330A2034C3}" type="slidenum">
              <a:rPr lang="en-US" smtClean="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5486400"/>
            <a:ext cx="7659687" cy="1168400"/>
          </a:xfrm>
        </p:spPr>
        <p:txBody>
          <a:bodyPr anchor="t"/>
          <a:lstStyle>
            <a:lvl1pPr algn="l">
              <a:defRPr sz="3600" b="0" cap="all"/>
            </a:lvl1pPr>
          </a:lstStyle>
          <a:p>
            <a:r>
              <a:rPr lang="en-US"/>
              <a:t>Click to edit Master title style</a:t>
            </a:r>
            <a:endParaRPr lang="en-US" dirty="0"/>
          </a:p>
        </p:txBody>
      </p:sp>
      <p:sp>
        <p:nvSpPr>
          <p:cNvPr id="3" name="Text Placeholder 2"/>
          <p:cNvSpPr>
            <a:spLocks noGrp="1"/>
          </p:cNvSpPr>
          <p:nvPr>
            <p:ph type="body" idx="1"/>
          </p:nvPr>
        </p:nvSpPr>
        <p:spPr>
          <a:xfrm>
            <a:off x="722313" y="3852863"/>
            <a:ext cx="6135687" cy="1633538"/>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140A473-32EB-974D-A6AE-62AF17C4A92F}" type="datetime1">
              <a:rPr lang="en-US" smtClean="0"/>
              <a:t>11/4/2018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ABBD891-3050-A942-8C79-99330A2034C3}" type="slidenum">
              <a:rPr lang="en-US" smtClean="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536192"/>
            <a:ext cx="36576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419600" y="1536192"/>
            <a:ext cx="36576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847113C-BB91-C644-980A-CAE7ED86129C}" type="datetime1">
              <a:rPr lang="en-US" smtClean="0"/>
              <a:t>11/4/2018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ABBD891-3050-A942-8C79-99330A2034C3}" type="slidenum">
              <a:rPr lang="en-US" smtClean="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36576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3657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419600" y="1535113"/>
            <a:ext cx="36576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419600" y="2174875"/>
            <a:ext cx="3657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2930429-B1E1-AB48-85BB-43F379839991}" type="datetime1">
              <a:rPr lang="en-US" smtClean="0"/>
              <a:t>11/4/2018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1ABBD891-3050-A942-8C79-99330A2034C3}" type="slidenum">
              <a:rPr lang="en-US" smtClean="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4FEB26B-E0EA-144C-AF83-312CBFDDB9E2}" type="datetime1">
              <a:rPr lang="en-US" smtClean="0"/>
              <a:t>11/4/2018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1ABBD891-3050-A942-8C79-99330A2034C3}" type="slidenum">
              <a:rPr lang="en-US" smtClean="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2FF1194-8C48-F241-92E9-EF6340BC47C3}" type="datetime1">
              <a:rPr lang="en-US" smtClean="0"/>
              <a:t>11/4/2018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1ABBD891-3050-A942-8C79-99330A2034C3}" type="slidenum">
              <a:rPr lang="en-US" smtClean="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1" y="5495544"/>
            <a:ext cx="7772400" cy="594360"/>
          </a:xfrm>
        </p:spPr>
        <p:txBody>
          <a:bodyPr anchor="b"/>
          <a:lstStyle>
            <a:lvl1pPr algn="ctr">
              <a:defRPr sz="2200" b="1"/>
            </a:lvl1pPr>
          </a:lstStyle>
          <a:p>
            <a:r>
              <a:rPr lang="en-US"/>
              <a:t>Click to edit Master title style</a:t>
            </a:r>
            <a:endParaRPr lang="en-US" dirty="0"/>
          </a:p>
        </p:txBody>
      </p:sp>
      <p:sp>
        <p:nvSpPr>
          <p:cNvPr id="4" name="Text Placeholder 3"/>
          <p:cNvSpPr>
            <a:spLocks noGrp="1"/>
          </p:cNvSpPr>
          <p:nvPr>
            <p:ph type="body" sz="half" idx="2"/>
          </p:nvPr>
        </p:nvSpPr>
        <p:spPr>
          <a:xfrm>
            <a:off x="304799" y="6096000"/>
            <a:ext cx="7772401" cy="6096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4098AAA-763F-9247-AF58-38C5A04FC530}" type="datetime1">
              <a:rPr lang="en-US" smtClean="0"/>
              <a:t>11/4/2018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ABBD891-3050-A942-8C79-99330A2034C3}" type="slidenum">
              <a:rPr lang="en-US" smtClean="0"/>
              <a:t>‹#›</a:t>
            </a:fld>
            <a:endParaRPr lang="en-US" dirty="0"/>
          </a:p>
        </p:txBody>
      </p:sp>
      <p:sp>
        <p:nvSpPr>
          <p:cNvPr id="9" name="Content Placeholder 8"/>
          <p:cNvSpPr>
            <a:spLocks noGrp="1"/>
          </p:cNvSpPr>
          <p:nvPr>
            <p:ph sz="quarter" idx="13"/>
          </p:nvPr>
        </p:nvSpPr>
        <p:spPr>
          <a:xfrm>
            <a:off x="304800" y="381000"/>
            <a:ext cx="7772400" cy="49428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1752" y="5495278"/>
            <a:ext cx="7772400" cy="594626"/>
          </a:xfrm>
        </p:spPr>
        <p:txBody>
          <a:bodyPr anchor="b"/>
          <a:lstStyle>
            <a:lvl1pPr algn="ctr">
              <a:defRPr sz="2200" b="1">
                <a:ln>
                  <a:noFill/>
                </a:ln>
                <a:solidFill>
                  <a:schemeClr val="tx2"/>
                </a:solidFill>
              </a:defRPr>
            </a:lvl1pPr>
          </a:lstStyle>
          <a:p>
            <a:r>
              <a:rPr lang="en-US"/>
              <a:t>Click to edit Master title style</a:t>
            </a:r>
            <a:endParaRPr lang="en-US" dirty="0"/>
          </a:p>
        </p:txBody>
      </p:sp>
      <p:sp>
        <p:nvSpPr>
          <p:cNvPr id="3" name="Picture Placeholder 2"/>
          <p:cNvSpPr>
            <a:spLocks noGrp="1"/>
          </p:cNvSpPr>
          <p:nvPr>
            <p:ph type="pic" idx="1"/>
          </p:nvPr>
        </p:nvSpPr>
        <p:spPr>
          <a:xfrm>
            <a:off x="0" y="0"/>
            <a:ext cx="8458200" cy="5486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to placeholder or click icon to add</a:t>
            </a:r>
          </a:p>
        </p:txBody>
      </p:sp>
      <p:sp>
        <p:nvSpPr>
          <p:cNvPr id="4" name="Text Placeholder 3"/>
          <p:cNvSpPr>
            <a:spLocks noGrp="1"/>
          </p:cNvSpPr>
          <p:nvPr>
            <p:ph type="body" sz="half" idx="2"/>
          </p:nvPr>
        </p:nvSpPr>
        <p:spPr>
          <a:xfrm>
            <a:off x="301752" y="6096000"/>
            <a:ext cx="7772400" cy="612648"/>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8BB1E07E-69A2-864C-BBB6-A89BA7CF5D11}" type="datetime1">
              <a:rPr lang="en-US" smtClean="0"/>
              <a:t>11/4/2018</a:t>
            </a:fld>
            <a:endParaRPr lang="en-US" dirty="0"/>
          </a:p>
        </p:txBody>
      </p:sp>
      <p:sp>
        <p:nvSpPr>
          <p:cNvPr id="9" name="Slide Number Placeholder 8"/>
          <p:cNvSpPr>
            <a:spLocks noGrp="1"/>
          </p:cNvSpPr>
          <p:nvPr>
            <p:ph type="sldNum" sz="quarter" idx="11"/>
          </p:nvPr>
        </p:nvSpPr>
        <p:spPr/>
        <p:txBody>
          <a:bodyPr/>
          <a:lstStyle/>
          <a:p>
            <a:fld id="{1ABBD891-3050-A942-8C79-99330A2034C3}" type="slidenum">
              <a:rPr lang="en-US" smtClean="0"/>
              <a:t>‹#›</a:t>
            </a:fld>
            <a:endParaRPr lang="en-US" dirty="0"/>
          </a:p>
        </p:txBody>
      </p:sp>
      <p:sp>
        <p:nvSpPr>
          <p:cNvPr id="10" name="Footer Placeholder 9"/>
          <p:cNvSpPr>
            <a:spLocks noGrp="1"/>
          </p:cNvSpPr>
          <p:nvPr>
            <p:ph type="ftr" sz="quarter" idx="12"/>
          </p:nvPr>
        </p:nvSpPr>
        <p:spPr/>
        <p:txBody>
          <a:bodyPr/>
          <a:lstStyle/>
          <a:p>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7620000" cy="1143000"/>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457200" y="1600200"/>
            <a:ext cx="7620000" cy="48006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Rectangle 6"/>
          <p:cNvSpPr/>
          <p:nvPr/>
        </p:nvSpPr>
        <p:spPr>
          <a:xfrm>
            <a:off x="8458200" y="0"/>
            <a:ext cx="6858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p:nvSpPr>
        <p:spPr>
          <a:xfrm>
            <a:off x="8458200" y="5486400"/>
            <a:ext cx="685800" cy="685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Slide Number Placeholder 5"/>
          <p:cNvSpPr>
            <a:spLocks noGrp="1"/>
          </p:cNvSpPr>
          <p:nvPr>
            <p:ph type="sldNum" sz="quarter" idx="4"/>
          </p:nvPr>
        </p:nvSpPr>
        <p:spPr>
          <a:xfrm>
            <a:off x="8531788" y="5648960"/>
            <a:ext cx="548640" cy="396240"/>
          </a:xfrm>
          <a:prstGeom prst="bracketPair">
            <a:avLst>
              <a:gd name="adj" fmla="val 17949"/>
            </a:avLst>
          </a:prstGeom>
          <a:ln w="19050">
            <a:solidFill>
              <a:srgbClr val="FFFFFF"/>
            </a:solidFill>
          </a:ln>
        </p:spPr>
        <p:txBody>
          <a:bodyPr vert="horz" lIns="0" tIns="0" rIns="0" bIns="0" rtlCol="0" anchor="ctr"/>
          <a:lstStyle>
            <a:lvl1pPr algn="ctr">
              <a:defRPr sz="1800">
                <a:solidFill>
                  <a:srgbClr val="FFFFFF"/>
                </a:solidFill>
              </a:defRPr>
            </a:lvl1pPr>
          </a:lstStyle>
          <a:p>
            <a:fld id="{1ABBD891-3050-A942-8C79-99330A2034C3}" type="slidenum">
              <a:rPr lang="en-US" smtClean="0"/>
              <a:t>‹#›</a:t>
            </a:fld>
            <a:endParaRPr lang="en-US" dirty="0"/>
          </a:p>
        </p:txBody>
      </p:sp>
      <p:sp>
        <p:nvSpPr>
          <p:cNvPr id="5" name="Footer Placeholder 4"/>
          <p:cNvSpPr>
            <a:spLocks noGrp="1"/>
          </p:cNvSpPr>
          <p:nvPr>
            <p:ph type="ftr" sz="quarter" idx="3"/>
          </p:nvPr>
        </p:nvSpPr>
        <p:spPr>
          <a:xfrm rot="16200000">
            <a:off x="7586910" y="4048760"/>
            <a:ext cx="2367281" cy="365760"/>
          </a:xfrm>
          <a:prstGeom prst="rect">
            <a:avLst/>
          </a:prstGeom>
        </p:spPr>
        <p:txBody>
          <a:bodyPr vert="horz" lIns="91440" tIns="45720" rIns="91440" bIns="45720" rtlCol="0" anchor="ctr"/>
          <a:lstStyle>
            <a:lvl1pPr algn="r">
              <a:defRPr sz="1200">
                <a:solidFill>
                  <a:schemeClr val="bg2"/>
                </a:solidFill>
              </a:defRPr>
            </a:lvl1pPr>
          </a:lstStyle>
          <a:p>
            <a:endParaRPr lang="en-US" dirty="0"/>
          </a:p>
        </p:txBody>
      </p:sp>
      <p:sp>
        <p:nvSpPr>
          <p:cNvPr id="4" name="Date Placeholder 3"/>
          <p:cNvSpPr>
            <a:spLocks noGrp="1"/>
          </p:cNvSpPr>
          <p:nvPr>
            <p:ph type="dt" sz="half" idx="2"/>
          </p:nvPr>
        </p:nvSpPr>
        <p:spPr>
          <a:xfrm rot="16200000">
            <a:off x="7551351" y="1645920"/>
            <a:ext cx="2438399" cy="365760"/>
          </a:xfrm>
          <a:prstGeom prst="rect">
            <a:avLst/>
          </a:prstGeom>
        </p:spPr>
        <p:txBody>
          <a:bodyPr vert="horz" lIns="91440" tIns="45720" rIns="91440" bIns="45720" rtlCol="0" anchor="ctr"/>
          <a:lstStyle>
            <a:lvl1pPr algn="l">
              <a:defRPr sz="1200">
                <a:solidFill>
                  <a:schemeClr val="bg2"/>
                </a:solidFill>
              </a:defRPr>
            </a:lvl1pPr>
          </a:lstStyle>
          <a:p>
            <a:fld id="{B925D961-A0C8-3F4C-8ED0-C5F587FCA92A}" type="datetime1">
              <a:rPr lang="en-US" smtClean="0"/>
              <a:t>11/4/2018</a:t>
            </a:fld>
            <a:endParaRPr lang="en-US"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p:titleStyle>
    <p:body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hyperlink" Target="mailto:joelchan@umd.edu"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www.slideshare.net/padday/the-real-life-social-network-v2" TargetMode="External"/><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hyperlink" Target="http://www.law.cornell.edu/supremecourt/text/389/347" TargetMode="External"/><Relationship Id="rId4" Type="http://schemas.openxmlformats.org/officeDocument/2006/relationships/image" Target="../media/image6.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s://www.recode.net/2017/11/3/16600658/amazon-privacy-alexa-shopping-search-hardware-key-camera-jason-del-rey-too-embarrassed-podcast?utm_campaign=www.recode.net&amp;utm_content=entry&amp;utm_medium=social&amp;utm_source=twitter" TargetMode="Externa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hyperlink" Target="http://www.theatlantic.com/technology/archive/2013/01/obscurity-a-better-way-to-think-about-your-data-than-privacy/267283/"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19.jpg"/></Relationships>
</file>

<file path=ppt/slides/_rels/slide32.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hyperlink" Target="https://www.wired.com/2017/03/vpns-wont-save-congress-internet-privacy-giveaway/" TargetMode="External"/><Relationship Id="rId2" Type="http://schemas.openxmlformats.org/officeDocument/2006/relationships/hyperlink" Target="http://nymag.com/selectall/2017/03/why-congress-is-dismantling-the-fccs-internet-privacy-rules.html" TargetMode="External"/><Relationship Id="rId1" Type="http://schemas.openxmlformats.org/officeDocument/2006/relationships/slideLayout" Target="../slideLayouts/slideLayout2.xml"/><Relationship Id="rId5" Type="http://schemas.openxmlformats.org/officeDocument/2006/relationships/hyperlink" Target="https://www.usatoday.com/story/tech/news/2017/03/29/online-privacy-forget-even-vpn/99776682/" TargetMode="External"/><Relationship Id="rId4" Type="http://schemas.openxmlformats.org/officeDocument/2006/relationships/hyperlink" Target="https://arstechnica.com/security/2016/06/aiming-for-anonymity-ars-assesses-the-state-of-vpns-in-2016/" TargetMode="External"/></Relationships>
</file>

<file path=ppt/slides/_rels/slide3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hyperlink" Target="https://motherboard.vice.com/en_us/article/carnegie-mellon-university-attacked-tor-was-subpoenaed-by-feds" TargetMode="Externa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hyperlink" Target="https://www.schneier.com/blog/archives/2014/04/ephemeral_apps.html" TargetMode="External"/><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hyperlink" Target="https://secure.flickr.com/photos/33554605@N00/8558562108/in/photolist-e3hSkE-e3hRLC-iSWuH1-dG11Wr-fPS6qJ-fPzy1Z-fPS6rW-dJ5yGf-dJ5yK5-fPS6uJ-dMYP26-iwyjS3-ezccZF-e3WBC1-ezfqJY-ezfqqL-e3WBgJ-e3QZta-ezccSe-e3QZeK-ezcdnP-e3QZAr-hJNTJo-hWhryq-hWi5m2-jYckoT-jYd4MR-fN8Jzr-fVeTFd-fVffra-fVeUGm-fVfewV-fVeUjC-fVeZtY-fVeZ25-fVffvi-fVeTUu-fVeNZv-fVfgxi-fVeNap-fVfgqK-fVeV5A-fVeUQY-fVf12b-fVeUq9-fVfeWH-fVePwT-fVeYgN-fVf1aN-fVeUyL-fVfggB" TargetMode="External"/><Relationship Id="rId4" Type="http://schemas.openxmlformats.org/officeDocument/2006/relationships/image" Target="../media/image25.jpg"/></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4.xml"/><Relationship Id="rId1" Type="http://schemas.openxmlformats.org/officeDocument/2006/relationships/slideLayout" Target="../slideLayouts/slideLayout6.xml"/><Relationship Id="rId4" Type="http://schemas.openxmlformats.org/officeDocument/2006/relationships/hyperlink" Target="http://www.businessinsider.com/app-permission-agreements-privacy-video-2015-2"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28.tiff"/><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hyperlink" Target="http://techcrunch.com/2013/11/20/googles-cerf-says-privacy-may-be-an-anomaly-historically-hes-right/"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5.jpg"/><Relationship Id="rId4" Type="http://schemas.openxmlformats.org/officeDocument/2006/relationships/hyperlink" Target="https://groups.csail.mit.edu/mac/classes/6.805/articles/privacy/Privacy_brand_warr2.html" TargetMode="External"/></Relationships>
</file>

<file path=ppt/slides/_rels/slide7.xml.rels><?xml version="1.0" encoding="UTF-8" standalone="yes"?>
<Relationships xmlns="http://schemas.openxmlformats.org/package/2006/relationships"><Relationship Id="rId3" Type="http://schemas.openxmlformats.org/officeDocument/2006/relationships/hyperlink" Target="http://www.law.cornell.edu/supremecourt/text/389/347"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6.jpg"/></Relationships>
</file>

<file path=ppt/slides/_rels/slide8.xml.rels><?xml version="1.0" encoding="UTF-8" standalone="yes"?>
<Relationships xmlns="http://schemas.openxmlformats.org/package/2006/relationships"><Relationship Id="rId3" Type="http://schemas.openxmlformats.org/officeDocument/2006/relationships/hyperlink" Target="http://www.law.cornell.edu/supremecourt/text/389/347"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6.jp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685800" y="1726394"/>
            <a:ext cx="7306080" cy="1585377"/>
          </a:xfrm>
        </p:spPr>
        <p:txBody>
          <a:bodyPr>
            <a:noAutofit/>
          </a:bodyPr>
          <a:lstStyle/>
          <a:p>
            <a:r>
              <a:rPr lang="en-US" sz="5000" b="1" dirty="0">
                <a:solidFill>
                  <a:schemeClr val="tx1"/>
                </a:solidFill>
                <a:latin typeface="Calibri"/>
                <a:cs typeface="Calibri"/>
              </a:rPr>
              <a:t>INST201: Introduction to Information Science</a:t>
            </a:r>
          </a:p>
        </p:txBody>
      </p:sp>
      <p:pic>
        <p:nvPicPr>
          <p:cNvPr id="5" name="Picture 4" descr="iSchool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800" y="520946"/>
            <a:ext cx="3900231" cy="852273"/>
          </a:xfrm>
          <a:prstGeom prst="rect">
            <a:avLst/>
          </a:prstGeom>
        </p:spPr>
      </p:pic>
      <p:sp>
        <p:nvSpPr>
          <p:cNvPr id="6" name="TextBox 5"/>
          <p:cNvSpPr txBox="1"/>
          <p:nvPr/>
        </p:nvSpPr>
        <p:spPr>
          <a:xfrm>
            <a:off x="685800" y="3569886"/>
            <a:ext cx="7614681" cy="2769989"/>
          </a:xfrm>
          <a:prstGeom prst="rect">
            <a:avLst/>
          </a:prstGeom>
          <a:noFill/>
        </p:spPr>
        <p:txBody>
          <a:bodyPr wrap="square" rtlCol="0">
            <a:spAutoFit/>
          </a:bodyPr>
          <a:lstStyle/>
          <a:p>
            <a:r>
              <a:rPr lang="en-US" sz="3600" dirty="0">
                <a:cs typeface="Calibri"/>
              </a:rPr>
              <a:t>Dr. Joel Chan</a:t>
            </a:r>
          </a:p>
          <a:p>
            <a:r>
              <a:rPr lang="en-US" sz="3000" b="1" dirty="0">
                <a:cs typeface="Calibri"/>
              </a:rPr>
              <a:t>Office: </a:t>
            </a:r>
            <a:r>
              <a:rPr lang="en-US" sz="3000" dirty="0">
                <a:cs typeface="Calibri"/>
              </a:rPr>
              <a:t>2118E </a:t>
            </a:r>
            <a:r>
              <a:rPr lang="en-US" sz="3000" dirty="0" err="1">
                <a:cs typeface="Calibri"/>
              </a:rPr>
              <a:t>Hornbake</a:t>
            </a:r>
            <a:r>
              <a:rPr lang="en-US" sz="3000" dirty="0">
                <a:cs typeface="Calibri"/>
              </a:rPr>
              <a:t> Building, South Wing</a:t>
            </a:r>
          </a:p>
          <a:p>
            <a:r>
              <a:rPr lang="en-US" sz="3000" b="1" dirty="0">
                <a:cs typeface="Calibri"/>
              </a:rPr>
              <a:t>Email: </a:t>
            </a:r>
            <a:r>
              <a:rPr lang="en-US" sz="3000" dirty="0">
                <a:cs typeface="Calibri"/>
                <a:hlinkClick r:id="rId4"/>
              </a:rPr>
              <a:t>joelchan@umd.edu</a:t>
            </a:r>
            <a:endParaRPr lang="en-US" sz="3000" dirty="0">
              <a:cs typeface="Calibri"/>
            </a:endParaRPr>
          </a:p>
          <a:p>
            <a:endParaRPr lang="en-US" sz="2500" b="1" dirty="0">
              <a:latin typeface="Calibri"/>
              <a:cs typeface="Calibri"/>
            </a:endParaRPr>
          </a:p>
          <a:p>
            <a:endParaRPr lang="en-US" sz="2500" b="1" dirty="0">
              <a:latin typeface="Calibri"/>
              <a:cs typeface="Calibri"/>
            </a:endParaRPr>
          </a:p>
          <a:p>
            <a:r>
              <a:rPr lang="en-US" sz="2800" b="1" dirty="0">
                <a:latin typeface="Calibri"/>
                <a:cs typeface="Calibri"/>
              </a:rPr>
              <a:t>Week 11: Information Privacy </a:t>
            </a:r>
          </a:p>
        </p:txBody>
      </p:sp>
      <p:cxnSp>
        <p:nvCxnSpPr>
          <p:cNvPr id="4" name="Straight Arrow Connector 3"/>
          <p:cNvCxnSpPr/>
          <p:nvPr/>
        </p:nvCxnSpPr>
        <p:spPr>
          <a:xfrm flipH="1">
            <a:off x="685800" y="3478891"/>
            <a:ext cx="7768954" cy="0"/>
          </a:xfrm>
          <a:prstGeom prst="straightConnector1">
            <a:avLst/>
          </a:prstGeom>
          <a:ln w="38100" cmpd="sng">
            <a:solidFill>
              <a:schemeClr val="tx2">
                <a:lumMod val="75000"/>
              </a:schemeClr>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1256011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274638"/>
            <a:ext cx="7970649" cy="1143000"/>
          </a:xfrm>
        </p:spPr>
        <p:txBody>
          <a:bodyPr/>
          <a:lstStyle/>
          <a:p>
            <a:r>
              <a:rPr lang="en-US" sz="3800" dirty="0"/>
              <a:t>What is “me”?</a:t>
            </a:r>
          </a:p>
        </p:txBody>
      </p:sp>
      <p:sp>
        <p:nvSpPr>
          <p:cNvPr id="3" name="Content Placeholder 2"/>
          <p:cNvSpPr>
            <a:spLocks noGrp="1"/>
          </p:cNvSpPr>
          <p:nvPr>
            <p:ph idx="1"/>
          </p:nvPr>
        </p:nvSpPr>
        <p:spPr>
          <a:xfrm>
            <a:off x="230901" y="1538104"/>
            <a:ext cx="3047356" cy="5319896"/>
          </a:xfrm>
        </p:spPr>
        <p:txBody>
          <a:bodyPr>
            <a:normAutofit fontScale="92500"/>
          </a:bodyPr>
          <a:lstStyle/>
          <a:p>
            <a:pPr marL="114300" indent="0">
              <a:buNone/>
            </a:pPr>
            <a:r>
              <a:rPr lang="en-US" sz="2500" b="1" dirty="0"/>
              <a:t>Personally Identifiable Information (PII): </a:t>
            </a:r>
            <a:r>
              <a:rPr lang="en-US" sz="2400" dirty="0"/>
              <a:t>generally thought to include name, date of birth, SSN, address, etc. More broadly, PII includes “any </a:t>
            </a:r>
            <a:br>
              <a:rPr lang="en-US" sz="2400" dirty="0"/>
            </a:br>
            <a:r>
              <a:rPr lang="en-US" sz="2400" b="1" dirty="0">
                <a:solidFill>
                  <a:schemeClr val="tx2"/>
                </a:solidFill>
              </a:rPr>
              <a:t>information that </a:t>
            </a:r>
            <a:br>
              <a:rPr lang="en-US" sz="2400" b="1" dirty="0">
                <a:solidFill>
                  <a:schemeClr val="tx2"/>
                </a:solidFill>
              </a:rPr>
            </a:br>
            <a:r>
              <a:rPr lang="en-US" sz="2400" b="1" dirty="0">
                <a:solidFill>
                  <a:schemeClr val="tx2"/>
                </a:solidFill>
              </a:rPr>
              <a:t>can be used to </a:t>
            </a:r>
            <a:br>
              <a:rPr lang="en-US" sz="2400" b="1" dirty="0">
                <a:solidFill>
                  <a:schemeClr val="tx2"/>
                </a:solidFill>
              </a:rPr>
            </a:br>
            <a:r>
              <a:rPr lang="en-US" sz="2400" b="1" dirty="0">
                <a:solidFill>
                  <a:schemeClr val="tx2"/>
                </a:solidFill>
              </a:rPr>
              <a:t>distinguish one </a:t>
            </a:r>
            <a:br>
              <a:rPr lang="en-US" sz="2400" b="1" dirty="0">
                <a:solidFill>
                  <a:schemeClr val="tx2"/>
                </a:solidFill>
              </a:rPr>
            </a:br>
            <a:r>
              <a:rPr lang="en-US" sz="2400" b="1" dirty="0">
                <a:solidFill>
                  <a:schemeClr val="tx2"/>
                </a:solidFill>
              </a:rPr>
              <a:t>person from </a:t>
            </a:r>
            <a:br>
              <a:rPr lang="en-US" sz="2400" b="1" dirty="0">
                <a:solidFill>
                  <a:schemeClr val="tx2"/>
                </a:solidFill>
              </a:rPr>
            </a:br>
            <a:r>
              <a:rPr lang="en-US" sz="2400" b="1" dirty="0">
                <a:solidFill>
                  <a:schemeClr val="tx2"/>
                </a:solidFill>
              </a:rPr>
              <a:t>another</a:t>
            </a:r>
            <a:r>
              <a:rPr lang="en-US" sz="2400" dirty="0"/>
              <a:t> and can</a:t>
            </a:r>
            <a:br>
              <a:rPr lang="en-US" sz="2400" dirty="0"/>
            </a:br>
            <a:r>
              <a:rPr lang="en-US" sz="2400" dirty="0"/>
              <a:t> be used for </a:t>
            </a:r>
            <a:br>
              <a:rPr lang="en-US" sz="2400" dirty="0"/>
            </a:br>
            <a:r>
              <a:rPr lang="en-US" sz="2400" dirty="0"/>
              <a:t>de-</a:t>
            </a:r>
            <a:r>
              <a:rPr lang="en-US" sz="2400" dirty="0" err="1"/>
              <a:t>anonymizing</a:t>
            </a:r>
            <a:r>
              <a:rPr lang="en-US" sz="2400" dirty="0"/>
              <a:t> </a:t>
            </a:r>
            <a:br>
              <a:rPr lang="en-US" sz="2400" dirty="0"/>
            </a:br>
            <a:r>
              <a:rPr lang="en-US" sz="2400" dirty="0"/>
              <a:t>anonymous data.”</a:t>
            </a:r>
            <a:endParaRPr lang="en-US" sz="2400" b="1" dirty="0"/>
          </a:p>
        </p:txBody>
      </p:sp>
      <p:sp>
        <p:nvSpPr>
          <p:cNvPr id="4" name="Slide Number Placeholder 3"/>
          <p:cNvSpPr>
            <a:spLocks noGrp="1"/>
          </p:cNvSpPr>
          <p:nvPr>
            <p:ph type="sldNum" sz="quarter" idx="12"/>
          </p:nvPr>
        </p:nvSpPr>
        <p:spPr/>
        <p:txBody>
          <a:bodyPr/>
          <a:lstStyle/>
          <a:p>
            <a:fld id="{1ABBD891-3050-A942-8C79-99330A2034C3}" type="slidenum">
              <a:rPr lang="en-US" smtClean="0"/>
              <a:t>10</a:t>
            </a:fld>
            <a:endParaRPr lang="en-US" dirty="0"/>
          </a:p>
        </p:txBody>
      </p:sp>
      <p:pic>
        <p:nvPicPr>
          <p:cNvPr id="6" name="Picture 5" descr="PII-v3.png"/>
          <p:cNvPicPr>
            <a:picLocks noChangeAspect="1"/>
          </p:cNvPicPr>
          <p:nvPr/>
        </p:nvPicPr>
        <p:blipFill rotWithShape="1">
          <a:blip r:embed="rId2">
            <a:extLst>
              <a:ext uri="{28A0092B-C50C-407E-A947-70E740481C1C}">
                <a14:useLocalDpi xmlns:a14="http://schemas.microsoft.com/office/drawing/2010/main" val="0"/>
              </a:ext>
            </a:extLst>
          </a:blip>
          <a:srcRect l="5484" t="15570"/>
          <a:stretch/>
        </p:blipFill>
        <p:spPr>
          <a:xfrm>
            <a:off x="3278256" y="1880827"/>
            <a:ext cx="6257059" cy="4409690"/>
          </a:xfrm>
          <a:prstGeom prst="rect">
            <a:avLst/>
          </a:prstGeom>
          <a:ln>
            <a:solidFill>
              <a:srgbClr val="030303"/>
            </a:solidFill>
          </a:ln>
        </p:spPr>
      </p:pic>
    </p:spTree>
    <p:extLst>
      <p:ext uri="{BB962C8B-B14F-4D97-AF65-F5344CB8AC3E}">
        <p14:creationId xmlns:p14="http://schemas.microsoft.com/office/powerpoint/2010/main" val="338928543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199" y="274638"/>
            <a:ext cx="7898493" cy="995228"/>
          </a:xfrm>
        </p:spPr>
        <p:txBody>
          <a:bodyPr/>
          <a:lstStyle/>
          <a:p>
            <a:r>
              <a:rPr lang="en-US" sz="3800" dirty="0"/>
              <a:t>What Privacy </a:t>
            </a:r>
            <a:r>
              <a:rPr lang="en-US" sz="3800" b="1" dirty="0"/>
              <a:t>Is Not: </a:t>
            </a:r>
            <a:r>
              <a:rPr lang="en-US" sz="3800" dirty="0"/>
              <a:t>Related Concepts</a:t>
            </a:r>
          </a:p>
        </p:txBody>
      </p:sp>
      <p:sp>
        <p:nvSpPr>
          <p:cNvPr id="7" name="Content Placeholder 6"/>
          <p:cNvSpPr>
            <a:spLocks noGrp="1"/>
          </p:cNvSpPr>
          <p:nvPr>
            <p:ph idx="1"/>
          </p:nvPr>
        </p:nvSpPr>
        <p:spPr>
          <a:xfrm>
            <a:off x="457200" y="1383744"/>
            <a:ext cx="7898492" cy="5474255"/>
          </a:xfrm>
        </p:spPr>
        <p:txBody>
          <a:bodyPr>
            <a:normAutofit/>
          </a:bodyPr>
          <a:lstStyle/>
          <a:p>
            <a:pPr marL="114300" indent="0">
              <a:buNone/>
            </a:pPr>
            <a:r>
              <a:rPr lang="en-US" b="1" dirty="0"/>
              <a:t>Anonymity: </a:t>
            </a:r>
            <a:r>
              <a:rPr lang="en-US" dirty="0"/>
              <a:t>ability to </a:t>
            </a:r>
            <a:r>
              <a:rPr lang="en-US" u="sng" dirty="0"/>
              <a:t>conceal one’s identity fully</a:t>
            </a:r>
            <a:r>
              <a:rPr lang="en-US" dirty="0"/>
              <a:t>.</a:t>
            </a:r>
          </a:p>
          <a:p>
            <a:pPr marL="777240" lvl="2" indent="0">
              <a:buNone/>
            </a:pPr>
            <a:r>
              <a:rPr lang="en-US" sz="2100" i="1" dirty="0"/>
              <a:t>Related: </a:t>
            </a:r>
            <a:r>
              <a:rPr lang="en-US" sz="2100" b="1" i="1" dirty="0"/>
              <a:t>pseudonymity, </a:t>
            </a:r>
            <a:r>
              <a:rPr lang="en-US" sz="2100" i="1" dirty="0"/>
              <a:t>or use of ID/pseudonym/handle </a:t>
            </a:r>
            <a:br>
              <a:rPr lang="en-US" sz="2100" i="1" dirty="0"/>
            </a:br>
            <a:r>
              <a:rPr lang="en-US" sz="2100" i="1" dirty="0"/>
              <a:t>instead of person’s real name.</a:t>
            </a:r>
            <a:endParaRPr lang="en-US" sz="2100" b="1" i="1" dirty="0"/>
          </a:p>
          <a:p>
            <a:pPr marL="114300" indent="0">
              <a:buNone/>
            </a:pPr>
            <a:endParaRPr lang="en-US" sz="1100" b="1" dirty="0"/>
          </a:p>
          <a:p>
            <a:pPr marL="114300" indent="0">
              <a:buNone/>
            </a:pPr>
            <a:r>
              <a:rPr lang="en-US" b="1" dirty="0"/>
              <a:t>Confidentiality: </a:t>
            </a:r>
            <a:r>
              <a:rPr lang="en-US" dirty="0"/>
              <a:t>externalization of restricted but accurate information to a specific entity; </a:t>
            </a:r>
            <a:r>
              <a:rPr lang="en-US" u="sng" dirty="0"/>
              <a:t>controlled release of information</a:t>
            </a:r>
            <a:r>
              <a:rPr lang="en-US" dirty="0"/>
              <a:t> (e.g., to a doctor).</a:t>
            </a:r>
          </a:p>
          <a:p>
            <a:pPr marL="114300" indent="0">
              <a:buNone/>
            </a:pPr>
            <a:endParaRPr lang="en-US" sz="1100" dirty="0"/>
          </a:p>
          <a:p>
            <a:pPr marL="114300" indent="0">
              <a:buNone/>
            </a:pPr>
            <a:r>
              <a:rPr lang="en-US" b="1" dirty="0"/>
              <a:t>Secrecy: </a:t>
            </a:r>
            <a:r>
              <a:rPr lang="en-US" u="sng" dirty="0"/>
              <a:t>intentional concealment</a:t>
            </a:r>
            <a:r>
              <a:rPr lang="en-US" dirty="0"/>
              <a:t> of information (think “secret” and “top secret” government documents).</a:t>
            </a:r>
          </a:p>
          <a:p>
            <a:pPr marL="114300" indent="0">
              <a:buNone/>
            </a:pPr>
            <a:endParaRPr lang="en-US" sz="1100" b="1" dirty="0"/>
          </a:p>
          <a:p>
            <a:pPr marL="114300" indent="0">
              <a:buNone/>
            </a:pPr>
            <a:r>
              <a:rPr lang="en-US" b="1" dirty="0"/>
              <a:t>Security: </a:t>
            </a:r>
            <a:r>
              <a:rPr lang="en-US" dirty="0"/>
              <a:t>focus on </a:t>
            </a:r>
            <a:r>
              <a:rPr lang="en-US" b="1" i="1" u="sng" dirty="0"/>
              <a:t>protecting</a:t>
            </a:r>
            <a:r>
              <a:rPr lang="en-US" b="1" u="sng" dirty="0"/>
              <a:t> </a:t>
            </a:r>
            <a:r>
              <a:rPr lang="en-US" u="sng" dirty="0"/>
              <a:t>information</a:t>
            </a:r>
            <a:r>
              <a:rPr lang="en-US" dirty="0"/>
              <a:t> across three areas: </a:t>
            </a:r>
            <a:r>
              <a:rPr lang="en-US" sz="2300" i="1" dirty="0"/>
              <a:t>integrity, authentication, access </a:t>
            </a:r>
            <a:r>
              <a:rPr lang="en-US" sz="2300" dirty="0"/>
              <a:t>(more on </a:t>
            </a:r>
            <a:r>
              <a:rPr lang="en-US" sz="2300" dirty="0" smtClean="0"/>
              <a:t>Friday)</a:t>
            </a:r>
            <a:endParaRPr lang="en-US" dirty="0"/>
          </a:p>
        </p:txBody>
      </p:sp>
      <p:sp>
        <p:nvSpPr>
          <p:cNvPr id="4" name="Slide Number Placeholder 3"/>
          <p:cNvSpPr>
            <a:spLocks noGrp="1"/>
          </p:cNvSpPr>
          <p:nvPr>
            <p:ph type="sldNum" sz="quarter" idx="12"/>
          </p:nvPr>
        </p:nvSpPr>
        <p:spPr/>
        <p:txBody>
          <a:bodyPr/>
          <a:lstStyle/>
          <a:p>
            <a:fld id="{1ABBD891-3050-A942-8C79-99330A2034C3}" type="slidenum">
              <a:rPr lang="en-US" smtClean="0"/>
              <a:t>11</a:t>
            </a:fld>
            <a:endParaRPr lang="en-US" dirty="0"/>
          </a:p>
        </p:txBody>
      </p:sp>
    </p:spTree>
    <p:extLst>
      <p:ext uri="{BB962C8B-B14F-4D97-AF65-F5344CB8AC3E}">
        <p14:creationId xmlns:p14="http://schemas.microsoft.com/office/powerpoint/2010/main" val="23760746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199" y="274638"/>
            <a:ext cx="7898493" cy="995228"/>
          </a:xfrm>
        </p:spPr>
        <p:txBody>
          <a:bodyPr/>
          <a:lstStyle/>
          <a:p>
            <a:r>
              <a:rPr lang="en-US" sz="3800" dirty="0"/>
              <a:t>What Privacy </a:t>
            </a:r>
            <a:r>
              <a:rPr lang="en-US" sz="3800" b="1" dirty="0"/>
              <a:t>Is Not: </a:t>
            </a:r>
            <a:r>
              <a:rPr lang="en-US" sz="3800" dirty="0"/>
              <a:t>Related Concepts</a:t>
            </a:r>
          </a:p>
        </p:txBody>
      </p:sp>
      <p:sp>
        <p:nvSpPr>
          <p:cNvPr id="4" name="Slide Number Placeholder 3"/>
          <p:cNvSpPr>
            <a:spLocks noGrp="1"/>
          </p:cNvSpPr>
          <p:nvPr>
            <p:ph type="sldNum" sz="quarter" idx="12"/>
          </p:nvPr>
        </p:nvSpPr>
        <p:spPr/>
        <p:txBody>
          <a:bodyPr/>
          <a:lstStyle/>
          <a:p>
            <a:fld id="{1ABBD891-3050-A942-8C79-99330A2034C3}" type="slidenum">
              <a:rPr lang="en-US" smtClean="0"/>
              <a:t>12</a:t>
            </a:fld>
            <a:endParaRPr lang="en-US" dirty="0"/>
          </a:p>
        </p:txBody>
      </p:sp>
      <p:sp>
        <p:nvSpPr>
          <p:cNvPr id="10" name="TextBox 9">
            <a:extLst>
              <a:ext uri="{FF2B5EF4-FFF2-40B4-BE49-F238E27FC236}">
                <a16:creationId xmlns:a16="http://schemas.microsoft.com/office/drawing/2014/main" xmlns="" id="{62EF3F25-8753-EA4E-8F08-3F3B5DE4A2FA}"/>
              </a:ext>
            </a:extLst>
          </p:cNvPr>
          <p:cNvSpPr txBox="1"/>
          <p:nvPr/>
        </p:nvSpPr>
        <p:spPr>
          <a:xfrm>
            <a:off x="2612926" y="3987332"/>
            <a:ext cx="1206421" cy="369332"/>
          </a:xfrm>
          <a:prstGeom prst="rect">
            <a:avLst/>
          </a:prstGeom>
          <a:noFill/>
        </p:spPr>
        <p:txBody>
          <a:bodyPr wrap="none" rtlCol="0">
            <a:spAutoFit/>
          </a:bodyPr>
          <a:lstStyle/>
          <a:p>
            <a:r>
              <a:rPr lang="en-US" b="1" dirty="0">
                <a:solidFill>
                  <a:schemeClr val="tx2"/>
                </a:solidFill>
              </a:rPr>
              <a:t>anonymity</a:t>
            </a:r>
          </a:p>
        </p:txBody>
      </p:sp>
      <p:sp>
        <p:nvSpPr>
          <p:cNvPr id="11" name="Oval 10">
            <a:extLst>
              <a:ext uri="{FF2B5EF4-FFF2-40B4-BE49-F238E27FC236}">
                <a16:creationId xmlns:a16="http://schemas.microsoft.com/office/drawing/2014/main" xmlns="" id="{C0FB2727-1ED3-B847-8DAA-F7DD275BB7D6}"/>
              </a:ext>
            </a:extLst>
          </p:cNvPr>
          <p:cNvSpPr>
            <a:spLocks noChangeAspect="1"/>
          </p:cNvSpPr>
          <p:nvPr/>
        </p:nvSpPr>
        <p:spPr>
          <a:xfrm>
            <a:off x="4080556" y="1641516"/>
            <a:ext cx="3474720" cy="310896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2"/>
                </a:solidFill>
              </a:rPr>
              <a:t>SECURITY</a:t>
            </a:r>
          </a:p>
        </p:txBody>
      </p:sp>
      <p:sp>
        <p:nvSpPr>
          <p:cNvPr id="14" name="Oval 13">
            <a:extLst>
              <a:ext uri="{FF2B5EF4-FFF2-40B4-BE49-F238E27FC236}">
                <a16:creationId xmlns:a16="http://schemas.microsoft.com/office/drawing/2014/main" xmlns="" id="{5850C355-E305-6540-9D0B-AD8F636386C0}"/>
              </a:ext>
            </a:extLst>
          </p:cNvPr>
          <p:cNvSpPr>
            <a:spLocks noChangeAspect="1"/>
          </p:cNvSpPr>
          <p:nvPr/>
        </p:nvSpPr>
        <p:spPr>
          <a:xfrm>
            <a:off x="1253521" y="1641516"/>
            <a:ext cx="3474720" cy="310896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rPr>
              <a:t>PRIVACY</a:t>
            </a:r>
            <a:endParaRPr lang="en-US" b="1" dirty="0">
              <a:solidFill>
                <a:schemeClr val="tx1"/>
              </a:solidFill>
            </a:endParaRPr>
          </a:p>
        </p:txBody>
      </p:sp>
      <p:pic>
        <p:nvPicPr>
          <p:cNvPr id="16" name="Picture 15" descr="phone booth.jpg">
            <a:extLst>
              <a:ext uri="{FF2B5EF4-FFF2-40B4-BE49-F238E27FC236}">
                <a16:creationId xmlns:a16="http://schemas.microsoft.com/office/drawing/2014/main" xmlns="" id="{1015883D-2920-9F4C-A606-502DF0397C1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403" y="3987332"/>
            <a:ext cx="1702191" cy="2269588"/>
          </a:xfrm>
          <a:prstGeom prst="rect">
            <a:avLst/>
          </a:prstGeom>
        </p:spPr>
      </p:pic>
      <p:sp>
        <p:nvSpPr>
          <p:cNvPr id="18" name="TextBox 17">
            <a:extLst>
              <a:ext uri="{FF2B5EF4-FFF2-40B4-BE49-F238E27FC236}">
                <a16:creationId xmlns:a16="http://schemas.microsoft.com/office/drawing/2014/main" xmlns="" id="{9D32B420-218E-4B4E-8288-459F7D32A7A9}"/>
              </a:ext>
            </a:extLst>
          </p:cNvPr>
          <p:cNvSpPr txBox="1"/>
          <p:nvPr/>
        </p:nvSpPr>
        <p:spPr>
          <a:xfrm>
            <a:off x="3325125" y="3403488"/>
            <a:ext cx="1566776" cy="369332"/>
          </a:xfrm>
          <a:prstGeom prst="rect">
            <a:avLst/>
          </a:prstGeom>
          <a:noFill/>
        </p:spPr>
        <p:txBody>
          <a:bodyPr wrap="none" rtlCol="0">
            <a:spAutoFit/>
          </a:bodyPr>
          <a:lstStyle/>
          <a:p>
            <a:r>
              <a:rPr lang="en-US" b="1" dirty="0">
                <a:solidFill>
                  <a:schemeClr val="tx2"/>
                </a:solidFill>
              </a:rPr>
              <a:t>confidentiality</a:t>
            </a:r>
          </a:p>
        </p:txBody>
      </p:sp>
      <p:sp>
        <p:nvSpPr>
          <p:cNvPr id="19" name="TextBox 18">
            <a:extLst>
              <a:ext uri="{FF2B5EF4-FFF2-40B4-BE49-F238E27FC236}">
                <a16:creationId xmlns:a16="http://schemas.microsoft.com/office/drawing/2014/main" xmlns="" id="{9B881D63-6CA8-FD44-8565-2460C912A041}"/>
              </a:ext>
            </a:extLst>
          </p:cNvPr>
          <p:cNvSpPr txBox="1"/>
          <p:nvPr/>
        </p:nvSpPr>
        <p:spPr>
          <a:xfrm>
            <a:off x="3840819" y="2605444"/>
            <a:ext cx="887422" cy="369332"/>
          </a:xfrm>
          <a:prstGeom prst="rect">
            <a:avLst/>
          </a:prstGeom>
          <a:noFill/>
        </p:spPr>
        <p:txBody>
          <a:bodyPr wrap="none" rtlCol="0">
            <a:spAutoFit/>
          </a:bodyPr>
          <a:lstStyle/>
          <a:p>
            <a:r>
              <a:rPr lang="en-US" b="1" dirty="0">
                <a:solidFill>
                  <a:schemeClr val="tx2"/>
                </a:solidFill>
              </a:rPr>
              <a:t>secrecy</a:t>
            </a:r>
          </a:p>
        </p:txBody>
      </p:sp>
      <p:sp>
        <p:nvSpPr>
          <p:cNvPr id="21" name="Rectangle 20">
            <a:extLst>
              <a:ext uri="{FF2B5EF4-FFF2-40B4-BE49-F238E27FC236}">
                <a16:creationId xmlns:a16="http://schemas.microsoft.com/office/drawing/2014/main" xmlns="" id="{2B22A55B-3828-AA48-BC95-059A243D5EE8}"/>
              </a:ext>
            </a:extLst>
          </p:cNvPr>
          <p:cNvSpPr/>
          <p:nvPr/>
        </p:nvSpPr>
        <p:spPr>
          <a:xfrm>
            <a:off x="1558531" y="1751623"/>
            <a:ext cx="2105063" cy="369332"/>
          </a:xfrm>
          <a:prstGeom prst="rect">
            <a:avLst/>
          </a:prstGeom>
        </p:spPr>
        <p:txBody>
          <a:bodyPr wrap="none">
            <a:spAutoFit/>
          </a:bodyPr>
          <a:lstStyle/>
          <a:p>
            <a:r>
              <a:rPr lang="en-US" dirty="0">
                <a:solidFill>
                  <a:schemeClr val="bg1">
                    <a:lumMod val="50000"/>
                  </a:schemeClr>
                </a:solidFill>
              </a:rPr>
              <a:t>right to be left alone</a:t>
            </a:r>
          </a:p>
        </p:txBody>
      </p:sp>
      <p:sp>
        <p:nvSpPr>
          <p:cNvPr id="22" name="Rectangle 21">
            <a:extLst>
              <a:ext uri="{FF2B5EF4-FFF2-40B4-BE49-F238E27FC236}">
                <a16:creationId xmlns:a16="http://schemas.microsoft.com/office/drawing/2014/main" xmlns="" id="{5A285412-77E8-9D41-944F-502115764082}"/>
              </a:ext>
            </a:extLst>
          </p:cNvPr>
          <p:cNvSpPr/>
          <p:nvPr/>
        </p:nvSpPr>
        <p:spPr>
          <a:xfrm>
            <a:off x="1057496" y="2057083"/>
            <a:ext cx="2606098" cy="369332"/>
          </a:xfrm>
          <a:prstGeom prst="rect">
            <a:avLst/>
          </a:prstGeom>
        </p:spPr>
        <p:txBody>
          <a:bodyPr wrap="none">
            <a:spAutoFit/>
          </a:bodyPr>
          <a:lstStyle/>
          <a:p>
            <a:r>
              <a:rPr lang="en-US" dirty="0">
                <a:solidFill>
                  <a:schemeClr val="bg1">
                    <a:lumMod val="50000"/>
                  </a:schemeClr>
                </a:solidFill>
              </a:rPr>
              <a:t>limited access to a person</a:t>
            </a:r>
          </a:p>
        </p:txBody>
      </p:sp>
      <p:sp>
        <p:nvSpPr>
          <p:cNvPr id="23" name="Rectangle 22">
            <a:extLst>
              <a:ext uri="{FF2B5EF4-FFF2-40B4-BE49-F238E27FC236}">
                <a16:creationId xmlns:a16="http://schemas.microsoft.com/office/drawing/2014/main" xmlns="" id="{3E15F645-5C79-6B43-B593-765E3E6CA849}"/>
              </a:ext>
            </a:extLst>
          </p:cNvPr>
          <p:cNvSpPr/>
          <p:nvPr/>
        </p:nvSpPr>
        <p:spPr>
          <a:xfrm>
            <a:off x="102075" y="2359651"/>
            <a:ext cx="3618876" cy="369332"/>
          </a:xfrm>
          <a:prstGeom prst="rect">
            <a:avLst/>
          </a:prstGeom>
        </p:spPr>
        <p:txBody>
          <a:bodyPr wrap="none">
            <a:spAutoFit/>
          </a:bodyPr>
          <a:lstStyle/>
          <a:p>
            <a:r>
              <a:rPr lang="en-US" dirty="0">
                <a:solidFill>
                  <a:schemeClr val="bg1">
                    <a:lumMod val="50000"/>
                  </a:schemeClr>
                </a:solidFill>
              </a:rPr>
              <a:t>selective control of access to the self</a:t>
            </a:r>
          </a:p>
        </p:txBody>
      </p:sp>
      <p:sp>
        <p:nvSpPr>
          <p:cNvPr id="24" name="Rectangle 23">
            <a:extLst>
              <a:ext uri="{FF2B5EF4-FFF2-40B4-BE49-F238E27FC236}">
                <a16:creationId xmlns:a16="http://schemas.microsoft.com/office/drawing/2014/main" xmlns="" id="{AB20886F-A4FC-084E-B34D-8C72A9DF4BCB}"/>
              </a:ext>
            </a:extLst>
          </p:cNvPr>
          <p:cNvSpPr/>
          <p:nvPr/>
        </p:nvSpPr>
        <p:spPr>
          <a:xfrm>
            <a:off x="2428419" y="2646668"/>
            <a:ext cx="1248740" cy="369332"/>
          </a:xfrm>
          <a:prstGeom prst="rect">
            <a:avLst/>
          </a:prstGeom>
        </p:spPr>
        <p:txBody>
          <a:bodyPr wrap="none">
            <a:spAutoFit/>
          </a:bodyPr>
          <a:lstStyle/>
          <a:p>
            <a:r>
              <a:rPr lang="en-US" dirty="0">
                <a:solidFill>
                  <a:schemeClr val="bg1">
                    <a:lumMod val="50000"/>
                  </a:schemeClr>
                </a:solidFill>
              </a:rPr>
              <a:t>commodity</a:t>
            </a:r>
          </a:p>
        </p:txBody>
      </p:sp>
    </p:spTree>
    <p:extLst>
      <p:ext uri="{BB962C8B-B14F-4D97-AF65-F5344CB8AC3E}">
        <p14:creationId xmlns:p14="http://schemas.microsoft.com/office/powerpoint/2010/main" val="120272733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nternetPrivacy.png">
            <a:extLst>
              <a:ext uri="{FF2B5EF4-FFF2-40B4-BE49-F238E27FC236}">
                <a16:creationId xmlns:a16="http://schemas.microsoft.com/office/drawing/2014/main" xmlns="" id="{A69593ED-ECC6-1246-B818-5AEFB20710F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0180" y="-27965"/>
            <a:ext cx="8071081" cy="6916333"/>
          </a:xfrm>
          <a:prstGeom prst="rect">
            <a:avLst/>
          </a:prstGeom>
        </p:spPr>
      </p:pic>
      <p:sp>
        <p:nvSpPr>
          <p:cNvPr id="4" name="Slide Number Placeholder 3"/>
          <p:cNvSpPr>
            <a:spLocks noGrp="1"/>
          </p:cNvSpPr>
          <p:nvPr>
            <p:ph type="sldNum" sz="quarter" idx="12"/>
          </p:nvPr>
        </p:nvSpPr>
        <p:spPr/>
        <p:txBody>
          <a:bodyPr/>
          <a:lstStyle/>
          <a:p>
            <a:fld id="{1ABBD891-3050-A942-8C79-99330A2034C3}" type="slidenum">
              <a:rPr lang="en-US" smtClean="0"/>
              <a:t>13</a:t>
            </a:fld>
            <a:endParaRPr lang="en-US" dirty="0"/>
          </a:p>
        </p:txBody>
      </p:sp>
      <p:sp>
        <p:nvSpPr>
          <p:cNvPr id="6" name="TextBox 5"/>
          <p:cNvSpPr txBox="1"/>
          <p:nvPr/>
        </p:nvSpPr>
        <p:spPr>
          <a:xfrm>
            <a:off x="1223980" y="510924"/>
            <a:ext cx="6163479" cy="1323439"/>
          </a:xfrm>
          <a:prstGeom prst="rect">
            <a:avLst/>
          </a:prstGeom>
          <a:solidFill>
            <a:schemeClr val="bg1">
              <a:lumMod val="85000"/>
            </a:schemeClr>
          </a:solidFill>
        </p:spPr>
        <p:txBody>
          <a:bodyPr wrap="square" rtlCol="0">
            <a:spAutoFit/>
          </a:bodyPr>
          <a:lstStyle/>
          <a:p>
            <a:pPr algn="ctr"/>
            <a:r>
              <a:rPr lang="en-US" sz="4000" b="1" dirty="0"/>
              <a:t>What makes privacy hard (in digital spaces)?</a:t>
            </a:r>
          </a:p>
        </p:txBody>
      </p:sp>
    </p:spTree>
    <p:extLst>
      <p:ext uri="{BB962C8B-B14F-4D97-AF65-F5344CB8AC3E}">
        <p14:creationId xmlns:p14="http://schemas.microsoft.com/office/powerpoint/2010/main" val="221716094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357560" y="419186"/>
            <a:ext cx="6804940" cy="707886"/>
          </a:xfrm>
          <a:prstGeom prst="rect">
            <a:avLst/>
          </a:prstGeom>
          <a:noFill/>
        </p:spPr>
        <p:txBody>
          <a:bodyPr wrap="none" rtlCol="0">
            <a:spAutoFit/>
          </a:bodyPr>
          <a:lstStyle/>
          <a:p>
            <a:r>
              <a:rPr lang="en-US" sz="4000" b="1" dirty="0"/>
              <a:t>Public vs. (reasonably) private?</a:t>
            </a:r>
            <a:endParaRPr lang="en-US" sz="2800" dirty="0"/>
          </a:p>
        </p:txBody>
      </p:sp>
      <p:sp>
        <p:nvSpPr>
          <p:cNvPr id="2" name="TextBox 1"/>
          <p:cNvSpPr txBox="1"/>
          <p:nvPr/>
        </p:nvSpPr>
        <p:spPr>
          <a:xfrm>
            <a:off x="383976" y="1346080"/>
            <a:ext cx="7437762" cy="461665"/>
          </a:xfrm>
          <a:prstGeom prst="rect">
            <a:avLst/>
          </a:prstGeom>
          <a:noFill/>
        </p:spPr>
        <p:txBody>
          <a:bodyPr wrap="square" rtlCol="0">
            <a:spAutoFit/>
          </a:bodyPr>
          <a:lstStyle/>
          <a:p>
            <a:r>
              <a:rPr lang="en-US" sz="2400" dirty="0"/>
              <a:t>In most public spaces, we know we might be observed. </a:t>
            </a:r>
          </a:p>
        </p:txBody>
      </p:sp>
      <p:pic>
        <p:nvPicPr>
          <p:cNvPr id="5" name="Picture 4" descr="phone booth.jpg">
            <a:extLst>
              <a:ext uri="{FF2B5EF4-FFF2-40B4-BE49-F238E27FC236}">
                <a16:creationId xmlns:a16="http://schemas.microsoft.com/office/drawing/2014/main" xmlns="" id="{EDBB004F-F57C-4047-9D7A-A99A2A860F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00666" y="2172600"/>
            <a:ext cx="2663703" cy="3551604"/>
          </a:xfrm>
          <a:prstGeom prst="rect">
            <a:avLst/>
          </a:prstGeom>
        </p:spPr>
      </p:pic>
    </p:spTree>
    <p:extLst>
      <p:ext uri="{BB962C8B-B14F-4D97-AF65-F5344CB8AC3E}">
        <p14:creationId xmlns:p14="http://schemas.microsoft.com/office/powerpoint/2010/main" val="297785234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357560" y="419186"/>
            <a:ext cx="6804940" cy="707886"/>
          </a:xfrm>
          <a:prstGeom prst="rect">
            <a:avLst/>
          </a:prstGeom>
          <a:noFill/>
        </p:spPr>
        <p:txBody>
          <a:bodyPr wrap="none" rtlCol="0">
            <a:spAutoFit/>
          </a:bodyPr>
          <a:lstStyle/>
          <a:p>
            <a:r>
              <a:rPr lang="en-US" sz="4000" b="1" dirty="0"/>
              <a:t>Public vs. (reasonably) private?</a:t>
            </a:r>
            <a:endParaRPr lang="en-US" sz="2800" dirty="0"/>
          </a:p>
        </p:txBody>
      </p:sp>
      <p:sp>
        <p:nvSpPr>
          <p:cNvPr id="2" name="TextBox 1"/>
          <p:cNvSpPr txBox="1"/>
          <p:nvPr/>
        </p:nvSpPr>
        <p:spPr>
          <a:xfrm>
            <a:off x="383976" y="1346080"/>
            <a:ext cx="7437762" cy="461665"/>
          </a:xfrm>
          <a:prstGeom prst="rect">
            <a:avLst/>
          </a:prstGeom>
          <a:noFill/>
        </p:spPr>
        <p:txBody>
          <a:bodyPr wrap="square" rtlCol="0">
            <a:spAutoFit/>
          </a:bodyPr>
          <a:lstStyle/>
          <a:p>
            <a:r>
              <a:rPr lang="en-US" sz="2400" dirty="0"/>
              <a:t>Digital spaces are increasingly </a:t>
            </a:r>
            <a:r>
              <a:rPr lang="en-US" sz="2400" b="1" dirty="0"/>
              <a:t>networked publics</a:t>
            </a:r>
            <a:endParaRPr lang="en-US" sz="2400" dirty="0"/>
          </a:p>
        </p:txBody>
      </p:sp>
      <p:sp>
        <p:nvSpPr>
          <p:cNvPr id="6" name="Content Placeholder 5">
            <a:extLst>
              <a:ext uri="{FF2B5EF4-FFF2-40B4-BE49-F238E27FC236}">
                <a16:creationId xmlns:a16="http://schemas.microsoft.com/office/drawing/2014/main" xmlns="" id="{A17801DD-96AD-2949-9EE4-616C9BDFEFC5}"/>
              </a:ext>
            </a:extLst>
          </p:cNvPr>
          <p:cNvSpPr txBox="1">
            <a:spLocks/>
          </p:cNvSpPr>
          <p:nvPr/>
        </p:nvSpPr>
        <p:spPr>
          <a:xfrm>
            <a:off x="631249" y="2026753"/>
            <a:ext cx="7794706" cy="1744401"/>
          </a:xfrm>
          <a:prstGeom prst="rect">
            <a:avLst/>
          </a:prstGeom>
        </p:spPr>
        <p:txBody>
          <a:bodyPr>
            <a:noAutofit/>
          </a:bodyPr>
          <a:lst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pPr marL="0" indent="0">
              <a:buFont typeface="Arial" pitchFamily="34" charset="0"/>
              <a:buNone/>
            </a:pPr>
            <a:r>
              <a:rPr lang="en-US" sz="2800"/>
              <a:t>New technologies connect us more than ever</a:t>
            </a:r>
            <a:r>
              <a:rPr lang="is-IS" sz="2800"/>
              <a:t>…</a:t>
            </a:r>
          </a:p>
          <a:p>
            <a:pPr marL="0" indent="0" algn="r">
              <a:buFont typeface="Arial" pitchFamily="34" charset="0"/>
              <a:buNone/>
            </a:pPr>
            <a:r>
              <a:rPr lang="is-IS" sz="2800"/>
              <a:t>...but they blur boundaries between </a:t>
            </a:r>
            <a:br>
              <a:rPr lang="is-IS" sz="2800"/>
            </a:br>
            <a:r>
              <a:rPr lang="is-IS" sz="2800"/>
              <a:t>public and private spaces.</a:t>
            </a:r>
            <a:endParaRPr lang="en-US" sz="2800" dirty="0"/>
          </a:p>
        </p:txBody>
      </p:sp>
      <p:pic>
        <p:nvPicPr>
          <p:cNvPr id="8" name="Picture 7" descr="facebook-love.jpg">
            <a:extLst>
              <a:ext uri="{FF2B5EF4-FFF2-40B4-BE49-F238E27FC236}">
                <a16:creationId xmlns:a16="http://schemas.microsoft.com/office/drawing/2014/main" xmlns="" id="{74E777D0-372C-6E4C-8A88-623200DC06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7560" y="3521669"/>
            <a:ext cx="4044689" cy="2982101"/>
          </a:xfrm>
          <a:prstGeom prst="rect">
            <a:avLst/>
          </a:prstGeom>
          <a:ln>
            <a:solidFill>
              <a:srgbClr val="030303"/>
            </a:solidFill>
          </a:ln>
        </p:spPr>
      </p:pic>
      <p:sp>
        <p:nvSpPr>
          <p:cNvPr id="9" name="TextBox 8">
            <a:extLst>
              <a:ext uri="{FF2B5EF4-FFF2-40B4-BE49-F238E27FC236}">
                <a16:creationId xmlns:a16="http://schemas.microsoft.com/office/drawing/2014/main" xmlns="" id="{FE26566F-6982-604D-8F14-DC3C0ABE29F3}"/>
              </a:ext>
            </a:extLst>
          </p:cNvPr>
          <p:cNvSpPr txBox="1"/>
          <p:nvPr/>
        </p:nvSpPr>
        <p:spPr>
          <a:xfrm>
            <a:off x="4478880" y="4159067"/>
            <a:ext cx="4089394" cy="2308324"/>
          </a:xfrm>
          <a:prstGeom prst="rect">
            <a:avLst/>
          </a:prstGeom>
          <a:noFill/>
        </p:spPr>
        <p:txBody>
          <a:bodyPr wrap="square" rtlCol="0">
            <a:spAutoFit/>
          </a:bodyPr>
          <a:lstStyle/>
          <a:p>
            <a:pPr algn="ctr"/>
            <a:r>
              <a:rPr lang="en-US" sz="2400" dirty="0"/>
              <a:t>This raises innumerable opportunities for communication  misunderstandings, breakdowns, and norm violations.</a:t>
            </a:r>
          </a:p>
        </p:txBody>
      </p:sp>
    </p:spTree>
    <p:extLst>
      <p:ext uri="{BB962C8B-B14F-4D97-AF65-F5344CB8AC3E}">
        <p14:creationId xmlns:p14="http://schemas.microsoft.com/office/powerpoint/2010/main" val="4108615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357560" y="419186"/>
            <a:ext cx="6804940" cy="707886"/>
          </a:xfrm>
          <a:prstGeom prst="rect">
            <a:avLst/>
          </a:prstGeom>
          <a:noFill/>
        </p:spPr>
        <p:txBody>
          <a:bodyPr wrap="none" rtlCol="0">
            <a:spAutoFit/>
          </a:bodyPr>
          <a:lstStyle/>
          <a:p>
            <a:r>
              <a:rPr lang="en-US" sz="4000" b="1" dirty="0"/>
              <a:t>Public vs. (reasonably) private?</a:t>
            </a:r>
            <a:endParaRPr lang="en-US" sz="2800" dirty="0"/>
          </a:p>
        </p:txBody>
      </p:sp>
      <p:sp>
        <p:nvSpPr>
          <p:cNvPr id="4" name="TextBox 3">
            <a:extLst>
              <a:ext uri="{FF2B5EF4-FFF2-40B4-BE49-F238E27FC236}">
                <a16:creationId xmlns:a16="http://schemas.microsoft.com/office/drawing/2014/main" xmlns="" id="{1426A2AE-6A83-BC45-A9A2-EF32534D28E7}"/>
              </a:ext>
            </a:extLst>
          </p:cNvPr>
          <p:cNvSpPr txBox="1"/>
          <p:nvPr/>
        </p:nvSpPr>
        <p:spPr>
          <a:xfrm>
            <a:off x="1235885" y="3532168"/>
            <a:ext cx="6585853" cy="2739211"/>
          </a:xfrm>
          <a:prstGeom prst="rect">
            <a:avLst/>
          </a:prstGeom>
          <a:noFill/>
        </p:spPr>
        <p:txBody>
          <a:bodyPr wrap="square" rtlCol="0">
            <a:spAutoFit/>
          </a:bodyPr>
          <a:lstStyle/>
          <a:p>
            <a:pPr marL="457200" indent="-457200">
              <a:spcBef>
                <a:spcPts val="600"/>
              </a:spcBef>
              <a:spcAft>
                <a:spcPts val="1200"/>
              </a:spcAft>
              <a:buFont typeface="Wingdings" charset="2"/>
              <a:buChar char="Ø"/>
            </a:pPr>
            <a:r>
              <a:rPr lang="en-US" sz="2200" b="1" dirty="0">
                <a:solidFill>
                  <a:srgbClr val="C00000"/>
                </a:solidFill>
              </a:rPr>
              <a:t>Invisible audiences</a:t>
            </a:r>
          </a:p>
          <a:p>
            <a:pPr marL="457200" indent="-457200">
              <a:spcBef>
                <a:spcPts val="600"/>
              </a:spcBef>
              <a:spcAft>
                <a:spcPts val="1200"/>
              </a:spcAft>
              <a:buFont typeface="Wingdings" charset="2"/>
              <a:buChar char="Ø"/>
            </a:pPr>
            <a:r>
              <a:rPr lang="en-US" sz="2200" b="1" dirty="0">
                <a:solidFill>
                  <a:srgbClr val="C00000"/>
                </a:solidFill>
              </a:rPr>
              <a:t>Context collapse</a:t>
            </a:r>
            <a:r>
              <a:rPr lang="en-US" sz="2200" dirty="0"/>
              <a:t> due to the lack of spatial, social, and temporal boundaries</a:t>
            </a:r>
          </a:p>
          <a:p>
            <a:pPr marL="457200" indent="-457200">
              <a:spcBef>
                <a:spcPts val="600"/>
              </a:spcBef>
              <a:spcAft>
                <a:spcPts val="1200"/>
              </a:spcAft>
              <a:buFont typeface="Wingdings" charset="2"/>
              <a:buChar char="Ø"/>
            </a:pPr>
            <a:r>
              <a:rPr lang="en-US" sz="2200" b="1" dirty="0">
                <a:solidFill>
                  <a:srgbClr val="C00000"/>
                </a:solidFill>
              </a:rPr>
              <a:t>Blurring of public and private boundaries</a:t>
            </a:r>
            <a:r>
              <a:rPr lang="en-US" sz="2200" dirty="0"/>
              <a:t> due to lack of control over context</a:t>
            </a:r>
          </a:p>
          <a:p>
            <a:endParaRPr lang="en-US" sz="2200" dirty="0"/>
          </a:p>
        </p:txBody>
      </p:sp>
      <p:sp>
        <p:nvSpPr>
          <p:cNvPr id="5" name="TextBox 4">
            <a:extLst>
              <a:ext uri="{FF2B5EF4-FFF2-40B4-BE49-F238E27FC236}">
                <a16:creationId xmlns:a16="http://schemas.microsoft.com/office/drawing/2014/main" xmlns="" id="{CD72A822-E4C8-9C45-AE0E-17673520FED8}"/>
              </a:ext>
            </a:extLst>
          </p:cNvPr>
          <p:cNvSpPr txBox="1"/>
          <p:nvPr/>
        </p:nvSpPr>
        <p:spPr>
          <a:xfrm>
            <a:off x="383976" y="1374216"/>
            <a:ext cx="7437762" cy="1938992"/>
          </a:xfrm>
          <a:prstGeom prst="rect">
            <a:avLst/>
          </a:prstGeom>
          <a:noFill/>
        </p:spPr>
        <p:txBody>
          <a:bodyPr wrap="square" rtlCol="0">
            <a:spAutoFit/>
          </a:bodyPr>
          <a:lstStyle/>
          <a:p>
            <a:r>
              <a:rPr lang="en-US" sz="2400" dirty="0"/>
              <a:t>Digital spaces are increasingly </a:t>
            </a:r>
            <a:r>
              <a:rPr lang="en-US" sz="2400" b="1" dirty="0"/>
              <a:t>networked publics</a:t>
            </a:r>
            <a:endParaRPr lang="en-US" sz="2400" dirty="0"/>
          </a:p>
          <a:p>
            <a:endParaRPr lang="en-US" sz="2400" dirty="0"/>
          </a:p>
          <a:p>
            <a:r>
              <a:rPr lang="en-US" sz="2400" dirty="0"/>
              <a:t>Here, there are three main factors that make it harder to tell when you’re operating in a public space, a private space, or somewhere in between.</a:t>
            </a:r>
          </a:p>
        </p:txBody>
      </p:sp>
    </p:spTree>
    <p:extLst>
      <p:ext uri="{BB962C8B-B14F-4D97-AF65-F5344CB8AC3E}">
        <p14:creationId xmlns:p14="http://schemas.microsoft.com/office/powerpoint/2010/main" val="7496540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6818" y="274638"/>
            <a:ext cx="7914009" cy="1143000"/>
          </a:xfrm>
        </p:spPr>
        <p:txBody>
          <a:bodyPr/>
          <a:lstStyle/>
          <a:p>
            <a:r>
              <a:rPr lang="en-US" sz="4200" dirty="0"/>
              <a:t>Invisible audiences</a:t>
            </a:r>
          </a:p>
        </p:txBody>
      </p:sp>
      <p:sp>
        <p:nvSpPr>
          <p:cNvPr id="3" name="Content Placeholder 2"/>
          <p:cNvSpPr>
            <a:spLocks noGrp="1"/>
          </p:cNvSpPr>
          <p:nvPr>
            <p:ph idx="1"/>
          </p:nvPr>
        </p:nvSpPr>
        <p:spPr>
          <a:xfrm>
            <a:off x="4271646" y="1657920"/>
            <a:ext cx="4079059" cy="4800600"/>
          </a:xfrm>
        </p:spPr>
        <p:txBody>
          <a:bodyPr>
            <a:normAutofit lnSpcReduction="10000"/>
          </a:bodyPr>
          <a:lstStyle/>
          <a:p>
            <a:pPr marL="114300" indent="0">
              <a:buNone/>
            </a:pPr>
            <a:r>
              <a:rPr lang="en-US" sz="2500" b="1" dirty="0"/>
              <a:t>Imagined audience: </a:t>
            </a:r>
            <a:br>
              <a:rPr lang="en-US" sz="2500" b="1" dirty="0"/>
            </a:br>
            <a:r>
              <a:rPr lang="en-US" sz="2400" dirty="0"/>
              <a:t>“a person’s mental conceptualization of the people with whom he or she is communicating” (</a:t>
            </a:r>
            <a:r>
              <a:rPr lang="en-US" sz="2400" dirty="0" err="1"/>
              <a:t>Litt</a:t>
            </a:r>
            <a:r>
              <a:rPr lang="en-US" sz="2400" dirty="0"/>
              <a:t>, 2012). </a:t>
            </a:r>
          </a:p>
          <a:p>
            <a:pPr marL="114300" indent="0">
              <a:buNone/>
            </a:pPr>
            <a:endParaRPr lang="en-US" sz="1200" dirty="0"/>
          </a:p>
          <a:p>
            <a:pPr marL="114300" indent="0">
              <a:spcBef>
                <a:spcPts val="1224"/>
              </a:spcBef>
              <a:buNone/>
            </a:pPr>
            <a:r>
              <a:rPr lang="en-US" sz="2500" b="1" dirty="0"/>
              <a:t>Influenced by:</a:t>
            </a:r>
          </a:p>
          <a:p>
            <a:pPr lvl="1">
              <a:buFont typeface="Wingdings" charset="2"/>
              <a:buChar char="Ø"/>
            </a:pPr>
            <a:r>
              <a:rPr lang="en-US" sz="2200" dirty="0"/>
              <a:t>Environmental factors</a:t>
            </a:r>
            <a:br>
              <a:rPr lang="en-US" sz="2200" dirty="0"/>
            </a:br>
            <a:r>
              <a:rPr lang="en-US" sz="2200" dirty="0"/>
              <a:t>(e.g., social norms)</a:t>
            </a:r>
          </a:p>
          <a:p>
            <a:pPr lvl="1">
              <a:buFont typeface="Wingdings" charset="2"/>
              <a:buChar char="Ø"/>
            </a:pPr>
            <a:r>
              <a:rPr lang="en-US" sz="2200" dirty="0"/>
              <a:t>Individual factors </a:t>
            </a:r>
            <a:br>
              <a:rPr lang="en-US" sz="2200" dirty="0"/>
            </a:br>
            <a:r>
              <a:rPr lang="en-US" sz="2200" dirty="0"/>
              <a:t>(e.g., motivation/purpose for using site)</a:t>
            </a:r>
          </a:p>
          <a:p>
            <a:pPr marL="411480" lvl="1" indent="0">
              <a:buNone/>
            </a:pPr>
            <a:endParaRPr lang="en-US" dirty="0"/>
          </a:p>
        </p:txBody>
      </p:sp>
      <p:pic>
        <p:nvPicPr>
          <p:cNvPr id="6" name="Picture 5" descr="lolcat adding stranger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2226" y="1813775"/>
            <a:ext cx="4019541" cy="3014655"/>
          </a:xfrm>
          <a:prstGeom prst="rect">
            <a:avLst/>
          </a:prstGeom>
        </p:spPr>
      </p:pic>
    </p:spTree>
    <p:extLst>
      <p:ext uri="{BB962C8B-B14F-4D97-AF65-F5344CB8AC3E}">
        <p14:creationId xmlns:p14="http://schemas.microsoft.com/office/powerpoint/2010/main" val="20887755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ABBD891-3050-A942-8C79-99330A2034C3}" type="slidenum">
              <a:rPr lang="en-US" smtClean="0"/>
              <a:t>18</a:t>
            </a:fld>
            <a:endParaRPr lang="en-US"/>
          </a:p>
        </p:txBody>
      </p:sp>
      <p:sp>
        <p:nvSpPr>
          <p:cNvPr id="6" name="Content Placeholder 5"/>
          <p:cNvSpPr>
            <a:spLocks noGrp="1"/>
          </p:cNvSpPr>
          <p:nvPr>
            <p:ph idx="4294967295"/>
          </p:nvPr>
        </p:nvSpPr>
        <p:spPr>
          <a:xfrm>
            <a:off x="569276" y="307963"/>
            <a:ext cx="7714261" cy="901859"/>
          </a:xfrm>
        </p:spPr>
        <p:txBody>
          <a:bodyPr>
            <a:normAutofit/>
          </a:bodyPr>
          <a:lstStyle/>
          <a:p>
            <a:pPr marL="0" indent="0">
              <a:buNone/>
            </a:pPr>
            <a:r>
              <a:rPr lang="en-US" sz="4000" dirty="0">
                <a:solidFill>
                  <a:schemeClr val="tx2"/>
                </a:solidFill>
              </a:rPr>
              <a:t>Who is my “audience”?</a:t>
            </a:r>
            <a:endParaRPr lang="en-US" sz="2700" dirty="0"/>
          </a:p>
        </p:txBody>
      </p:sp>
      <p:pic>
        <p:nvPicPr>
          <p:cNvPr id="3" name="Picture 2">
            <a:extLst>
              <a:ext uri="{FF2B5EF4-FFF2-40B4-BE49-F238E27FC236}">
                <a16:creationId xmlns:a16="http://schemas.microsoft.com/office/drawing/2014/main" xmlns="" id="{53EF4174-83B9-0F4A-90BA-07DA554F1C6A}"/>
              </a:ext>
            </a:extLst>
          </p:cNvPr>
          <p:cNvPicPr>
            <a:picLocks noChangeAspect="1"/>
          </p:cNvPicPr>
          <p:nvPr/>
        </p:nvPicPr>
        <p:blipFill>
          <a:blip r:embed="rId3"/>
          <a:stretch>
            <a:fillRect/>
          </a:stretch>
        </p:blipFill>
        <p:spPr>
          <a:xfrm>
            <a:off x="0" y="1087782"/>
            <a:ext cx="9144000" cy="4682435"/>
          </a:xfrm>
          <a:prstGeom prst="rect">
            <a:avLst/>
          </a:prstGeom>
        </p:spPr>
      </p:pic>
    </p:spTree>
    <p:extLst>
      <p:ext uri="{BB962C8B-B14F-4D97-AF65-F5344CB8AC3E}">
        <p14:creationId xmlns:p14="http://schemas.microsoft.com/office/powerpoint/2010/main" val="126243717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ABBD891-3050-A942-8C79-99330A2034C3}" type="slidenum">
              <a:rPr lang="en-US" smtClean="0"/>
              <a:t>19</a:t>
            </a:fld>
            <a:endParaRPr lang="en-US"/>
          </a:p>
        </p:txBody>
      </p:sp>
      <p:sp>
        <p:nvSpPr>
          <p:cNvPr id="6" name="Content Placeholder 5"/>
          <p:cNvSpPr>
            <a:spLocks noGrp="1"/>
          </p:cNvSpPr>
          <p:nvPr>
            <p:ph idx="4294967295"/>
          </p:nvPr>
        </p:nvSpPr>
        <p:spPr>
          <a:xfrm>
            <a:off x="569276" y="307963"/>
            <a:ext cx="7714261" cy="1643062"/>
          </a:xfrm>
        </p:spPr>
        <p:txBody>
          <a:bodyPr>
            <a:normAutofit fontScale="92500" lnSpcReduction="10000"/>
          </a:bodyPr>
          <a:lstStyle/>
          <a:p>
            <a:pPr marL="0" indent="0">
              <a:buNone/>
            </a:pPr>
            <a:r>
              <a:rPr lang="en-US" sz="4000" dirty="0">
                <a:solidFill>
                  <a:schemeClr val="tx2"/>
                </a:solidFill>
              </a:rPr>
              <a:t>Selective self-presentation</a:t>
            </a:r>
            <a:br>
              <a:rPr lang="en-US" sz="4000" dirty="0">
                <a:solidFill>
                  <a:schemeClr val="tx2"/>
                </a:solidFill>
              </a:rPr>
            </a:br>
            <a:r>
              <a:rPr lang="en-US" sz="2700" dirty="0"/>
              <a:t>We highlight certain aspects of our identities and minimize others; this varies based on audience (remember the editability affordance?).</a:t>
            </a:r>
          </a:p>
        </p:txBody>
      </p:sp>
      <p:pic>
        <p:nvPicPr>
          <p:cNvPr id="7" name="Picture 6" descr="facebook-self-presentation.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5014" y="2108788"/>
            <a:ext cx="6197600" cy="4648200"/>
          </a:xfrm>
          <a:prstGeom prst="rect">
            <a:avLst/>
          </a:prstGeom>
        </p:spPr>
      </p:pic>
    </p:spTree>
    <p:extLst>
      <p:ext uri="{BB962C8B-B14F-4D97-AF65-F5344CB8AC3E}">
        <p14:creationId xmlns:p14="http://schemas.microsoft.com/office/powerpoint/2010/main" val="70690576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Learning goals</a:t>
            </a:r>
          </a:p>
        </p:txBody>
      </p:sp>
      <p:sp>
        <p:nvSpPr>
          <p:cNvPr id="3" name="Content Placeholder 2"/>
          <p:cNvSpPr>
            <a:spLocks noGrp="1"/>
          </p:cNvSpPr>
          <p:nvPr>
            <p:ph idx="1"/>
          </p:nvPr>
        </p:nvSpPr>
        <p:spPr>
          <a:xfrm>
            <a:off x="457199" y="1600200"/>
            <a:ext cx="7205793" cy="4800600"/>
          </a:xfrm>
        </p:spPr>
        <p:txBody>
          <a:bodyPr>
            <a:normAutofit/>
          </a:bodyPr>
          <a:lstStyle/>
          <a:p>
            <a:r>
              <a:rPr lang="en-US" b="1" dirty="0">
                <a:solidFill>
                  <a:schemeClr val="tx2"/>
                </a:solidFill>
              </a:rPr>
              <a:t>Define privacy</a:t>
            </a:r>
            <a:r>
              <a:rPr lang="en-US" dirty="0"/>
              <a:t> (from different major perspectives), and distinguish from related concepts</a:t>
            </a:r>
          </a:p>
          <a:p>
            <a:r>
              <a:rPr lang="en-US" dirty="0"/>
              <a:t>Explain </a:t>
            </a:r>
            <a:r>
              <a:rPr lang="en-US" b="1" dirty="0">
                <a:solidFill>
                  <a:schemeClr val="tx2"/>
                </a:solidFill>
              </a:rPr>
              <a:t>why privacy is hard in digital spaces</a:t>
            </a:r>
          </a:p>
          <a:p>
            <a:r>
              <a:rPr lang="en-US" dirty="0"/>
              <a:t>Explain some key </a:t>
            </a:r>
            <a:r>
              <a:rPr lang="en-US" b="1" dirty="0">
                <a:solidFill>
                  <a:schemeClr val="tx2"/>
                </a:solidFill>
              </a:rPr>
              <a:t>privacy management mechanisms/strategies</a:t>
            </a:r>
            <a:r>
              <a:rPr lang="en-US" dirty="0"/>
              <a:t> (along with strengths/weaknesses) available to individuals and society</a:t>
            </a:r>
          </a:p>
        </p:txBody>
      </p:sp>
      <p:sp>
        <p:nvSpPr>
          <p:cNvPr id="4" name="Slide Number Placeholder 3"/>
          <p:cNvSpPr>
            <a:spLocks noGrp="1"/>
          </p:cNvSpPr>
          <p:nvPr>
            <p:ph type="sldNum" sz="quarter" idx="12"/>
          </p:nvPr>
        </p:nvSpPr>
        <p:spPr/>
        <p:txBody>
          <a:bodyPr/>
          <a:lstStyle/>
          <a:p>
            <a:fld id="{1ABBD891-3050-A942-8C79-99330A2034C3}" type="slidenum">
              <a:rPr lang="en-US" smtClean="0"/>
              <a:t>2</a:t>
            </a:fld>
            <a:endParaRPr lang="en-US" dirty="0"/>
          </a:p>
        </p:txBody>
      </p:sp>
    </p:spTree>
    <p:extLst>
      <p:ext uri="{BB962C8B-B14F-4D97-AF65-F5344CB8AC3E}">
        <p14:creationId xmlns:p14="http://schemas.microsoft.com/office/powerpoint/2010/main" val="271614494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facebook friend groups.jpg"/>
          <p:cNvPicPr>
            <a:picLocks noChangeAspect="1"/>
          </p:cNvPicPr>
          <p:nvPr/>
        </p:nvPicPr>
        <p:blipFill rotWithShape="1">
          <a:blip r:embed="rId2">
            <a:extLst>
              <a:ext uri="{28A0092B-C50C-407E-A947-70E740481C1C}">
                <a14:useLocalDpi xmlns:a14="http://schemas.microsoft.com/office/drawing/2010/main" val="0"/>
              </a:ext>
            </a:extLst>
          </a:blip>
          <a:srcRect t="2756"/>
          <a:stretch/>
        </p:blipFill>
        <p:spPr>
          <a:xfrm>
            <a:off x="852790" y="1676904"/>
            <a:ext cx="7305635" cy="4640503"/>
          </a:xfrm>
          <a:prstGeom prst="rect">
            <a:avLst/>
          </a:prstGeom>
        </p:spPr>
      </p:pic>
      <p:sp>
        <p:nvSpPr>
          <p:cNvPr id="11" name="Oval 10"/>
          <p:cNvSpPr/>
          <p:nvPr/>
        </p:nvSpPr>
        <p:spPr>
          <a:xfrm>
            <a:off x="4898548" y="5594011"/>
            <a:ext cx="335880" cy="335880"/>
          </a:xfrm>
          <a:prstGeom prst="ellipse">
            <a:avLst/>
          </a:prstGeom>
          <a:noFill/>
          <a:ln w="28575" cmpd="sng"/>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Oval 7"/>
          <p:cNvSpPr/>
          <p:nvPr/>
        </p:nvSpPr>
        <p:spPr>
          <a:xfrm>
            <a:off x="5640080" y="3838096"/>
            <a:ext cx="335880" cy="335880"/>
          </a:xfrm>
          <a:prstGeom prst="ellipse">
            <a:avLst/>
          </a:prstGeom>
          <a:noFill/>
          <a:ln w="28575" cmpd="sng"/>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Oval 8"/>
          <p:cNvSpPr/>
          <p:nvPr/>
        </p:nvSpPr>
        <p:spPr>
          <a:xfrm>
            <a:off x="6881364" y="4649049"/>
            <a:ext cx="335880" cy="335880"/>
          </a:xfrm>
          <a:prstGeom prst="ellipse">
            <a:avLst/>
          </a:prstGeom>
          <a:noFill/>
          <a:ln w="28575" cmpd="sng"/>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Oval 9"/>
          <p:cNvSpPr/>
          <p:nvPr/>
        </p:nvSpPr>
        <p:spPr>
          <a:xfrm>
            <a:off x="6881364" y="2982855"/>
            <a:ext cx="335880" cy="335880"/>
          </a:xfrm>
          <a:prstGeom prst="ellipse">
            <a:avLst/>
          </a:prstGeom>
          <a:noFill/>
          <a:ln w="28575" cmpd="sng"/>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p:cNvSpPr txBox="1"/>
          <p:nvPr/>
        </p:nvSpPr>
        <p:spPr>
          <a:xfrm>
            <a:off x="606721" y="439236"/>
            <a:ext cx="8185529" cy="1046440"/>
          </a:xfrm>
          <a:prstGeom prst="rect">
            <a:avLst/>
          </a:prstGeom>
          <a:noFill/>
        </p:spPr>
        <p:txBody>
          <a:bodyPr wrap="square" rtlCol="0">
            <a:spAutoFit/>
          </a:bodyPr>
          <a:lstStyle/>
          <a:p>
            <a:pPr>
              <a:lnSpc>
                <a:spcPct val="80000"/>
              </a:lnSpc>
            </a:pPr>
            <a:r>
              <a:rPr lang="en-US" sz="4000" dirty="0">
                <a:solidFill>
                  <a:srgbClr val="B81821"/>
                </a:solidFill>
              </a:rPr>
              <a:t>Why is this important? </a:t>
            </a:r>
            <a:r>
              <a:rPr lang="en-US" sz="4200" b="1" dirty="0">
                <a:solidFill>
                  <a:srgbClr val="B81821"/>
                </a:solidFill>
              </a:rPr>
              <a:t/>
            </a:r>
            <a:br>
              <a:rPr lang="en-US" sz="4200" b="1" dirty="0">
                <a:solidFill>
                  <a:srgbClr val="B81821"/>
                </a:solidFill>
              </a:rPr>
            </a:br>
            <a:r>
              <a:rPr lang="en-US" sz="3600" i="1" dirty="0"/>
              <a:t>Context Collapse &amp; Privacy Concerns</a:t>
            </a:r>
          </a:p>
        </p:txBody>
      </p:sp>
      <p:sp>
        <p:nvSpPr>
          <p:cNvPr id="7" name="TextBox 6"/>
          <p:cNvSpPr txBox="1"/>
          <p:nvPr/>
        </p:nvSpPr>
        <p:spPr>
          <a:xfrm>
            <a:off x="317481" y="6057113"/>
            <a:ext cx="1648408" cy="323165"/>
          </a:xfrm>
          <a:prstGeom prst="rect">
            <a:avLst/>
          </a:prstGeom>
          <a:noFill/>
        </p:spPr>
        <p:txBody>
          <a:bodyPr wrap="none" rtlCol="0">
            <a:spAutoFit/>
          </a:bodyPr>
          <a:lstStyle/>
          <a:p>
            <a:r>
              <a:rPr lang="en-US" sz="1500" dirty="0">
                <a:hlinkClick r:id="rId3"/>
              </a:rPr>
              <a:t>Paul Adams</a:t>
            </a:r>
            <a:r>
              <a:rPr lang="en-US" sz="1500" dirty="0"/>
              <a:t> (2010)</a:t>
            </a:r>
          </a:p>
        </p:txBody>
      </p:sp>
    </p:spTree>
    <p:extLst>
      <p:ext uri="{BB962C8B-B14F-4D97-AF65-F5344CB8AC3E}">
        <p14:creationId xmlns:p14="http://schemas.microsoft.com/office/powerpoint/2010/main" val="3342252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8" grpId="0" animBg="1"/>
      <p:bldP spid="9" grpId="0" animBg="1"/>
      <p:bldP spid="1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274638"/>
            <a:ext cx="8288137" cy="1572440"/>
          </a:xfrm>
        </p:spPr>
        <p:txBody>
          <a:bodyPr>
            <a:normAutofit fontScale="90000"/>
          </a:bodyPr>
          <a:lstStyle/>
          <a:p>
            <a:r>
              <a:rPr lang="en-US" dirty="0"/>
              <a:t>Networked Public Problems: </a:t>
            </a:r>
            <a:br>
              <a:rPr lang="en-US" dirty="0"/>
            </a:br>
            <a:r>
              <a:rPr lang="en-US" sz="3900" i="1" dirty="0"/>
              <a:t>Context collapse can help or hurt your relationships</a:t>
            </a:r>
          </a:p>
        </p:txBody>
      </p:sp>
      <p:sp>
        <p:nvSpPr>
          <p:cNvPr id="3" name="Content Placeholder 2"/>
          <p:cNvSpPr>
            <a:spLocks noGrp="1"/>
          </p:cNvSpPr>
          <p:nvPr>
            <p:ph idx="1"/>
          </p:nvPr>
        </p:nvSpPr>
        <p:spPr>
          <a:xfrm>
            <a:off x="457199" y="2193405"/>
            <a:ext cx="7620000" cy="4409419"/>
          </a:xfrm>
        </p:spPr>
        <p:txBody>
          <a:bodyPr>
            <a:noAutofit/>
          </a:bodyPr>
          <a:lstStyle/>
          <a:p>
            <a:pPr marL="571500" indent="-457200">
              <a:spcBef>
                <a:spcPts val="1128"/>
              </a:spcBef>
              <a:spcAft>
                <a:spcPts val="1800"/>
              </a:spcAft>
              <a:buFont typeface="+mj-lt"/>
              <a:buAutoNum type="arabicParenR"/>
            </a:pPr>
            <a:r>
              <a:rPr lang="en-US" sz="2400" b="1" dirty="0"/>
              <a:t>Strength of weak ties </a:t>
            </a:r>
            <a:r>
              <a:rPr lang="en-US" sz="1800" dirty="0"/>
              <a:t>(Granovetter, 1973)</a:t>
            </a:r>
            <a:r>
              <a:rPr lang="en-US" sz="2400" dirty="0"/>
              <a:t>: users distribute content to entire network to increase likelihood that someone will see it and respond. </a:t>
            </a:r>
          </a:p>
          <a:p>
            <a:pPr marL="571500" indent="-457200">
              <a:spcBef>
                <a:spcPts val="1128"/>
              </a:spcBef>
              <a:spcAft>
                <a:spcPts val="1800"/>
              </a:spcAft>
              <a:buFont typeface="+mj-lt"/>
              <a:buAutoNum type="arabicParenR"/>
            </a:pPr>
            <a:r>
              <a:rPr lang="en-US" sz="2400" b="1" dirty="0"/>
              <a:t>Privacy settings: </a:t>
            </a:r>
            <a:r>
              <a:rPr lang="en-US" sz="2400" dirty="0"/>
              <a:t>users employ increasingly granular privacy settings to segment network into different audiences.</a:t>
            </a:r>
          </a:p>
          <a:p>
            <a:pPr marL="571500" indent="-457200">
              <a:spcBef>
                <a:spcPts val="1128"/>
              </a:spcBef>
              <a:spcAft>
                <a:spcPts val="1800"/>
              </a:spcAft>
              <a:buFont typeface="+mj-lt"/>
              <a:buAutoNum type="arabicParenR"/>
            </a:pPr>
            <a:r>
              <a:rPr lang="en-US" sz="2400" b="1" dirty="0"/>
              <a:t>Lowest common denominator </a:t>
            </a:r>
            <a:r>
              <a:rPr lang="en-US" sz="1800" dirty="0"/>
              <a:t>(Hogan, 2010)</a:t>
            </a:r>
            <a:r>
              <a:rPr lang="en-US" sz="2400" dirty="0"/>
              <a:t>: users only distribute content appropriate for </a:t>
            </a:r>
            <a:r>
              <a:rPr lang="en-US" sz="2400" b="1" dirty="0"/>
              <a:t>all</a:t>
            </a:r>
            <a:r>
              <a:rPr lang="en-US" sz="2400" dirty="0"/>
              <a:t> “friends.”</a:t>
            </a:r>
          </a:p>
        </p:txBody>
      </p:sp>
    </p:spTree>
    <p:extLst>
      <p:ext uri="{BB962C8B-B14F-4D97-AF65-F5344CB8AC3E}">
        <p14:creationId xmlns:p14="http://schemas.microsoft.com/office/powerpoint/2010/main" val="276904361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ABBD891-3050-A942-8C79-99330A2034C3}" type="slidenum">
              <a:rPr lang="en-US" smtClean="0"/>
              <a:t>22</a:t>
            </a:fld>
            <a:endParaRPr lang="en-US"/>
          </a:p>
        </p:txBody>
      </p:sp>
      <p:sp>
        <p:nvSpPr>
          <p:cNvPr id="6" name="Content Placeholder 5"/>
          <p:cNvSpPr>
            <a:spLocks noGrp="1"/>
          </p:cNvSpPr>
          <p:nvPr>
            <p:ph idx="4294967295"/>
          </p:nvPr>
        </p:nvSpPr>
        <p:spPr>
          <a:xfrm>
            <a:off x="569276" y="307963"/>
            <a:ext cx="7714261" cy="901859"/>
          </a:xfrm>
        </p:spPr>
        <p:txBody>
          <a:bodyPr>
            <a:normAutofit/>
          </a:bodyPr>
          <a:lstStyle/>
          <a:p>
            <a:pPr marL="0" indent="0">
              <a:buNone/>
            </a:pPr>
            <a:r>
              <a:rPr lang="en-US" sz="4000" dirty="0">
                <a:solidFill>
                  <a:schemeClr val="tx2"/>
                </a:solidFill>
              </a:rPr>
              <a:t>How do I know who is my audience?</a:t>
            </a:r>
            <a:endParaRPr lang="en-US" sz="2700" dirty="0"/>
          </a:p>
        </p:txBody>
      </p:sp>
      <p:pic>
        <p:nvPicPr>
          <p:cNvPr id="4" name="Picture 3">
            <a:extLst>
              <a:ext uri="{FF2B5EF4-FFF2-40B4-BE49-F238E27FC236}">
                <a16:creationId xmlns:a16="http://schemas.microsoft.com/office/drawing/2014/main" xmlns="" id="{EB724E5B-0539-B346-AF56-B31AA5F8AC01}"/>
              </a:ext>
            </a:extLst>
          </p:cNvPr>
          <p:cNvPicPr>
            <a:picLocks noChangeAspect="1"/>
          </p:cNvPicPr>
          <p:nvPr/>
        </p:nvPicPr>
        <p:blipFill>
          <a:blip r:embed="rId3"/>
          <a:stretch>
            <a:fillRect/>
          </a:stretch>
        </p:blipFill>
        <p:spPr>
          <a:xfrm>
            <a:off x="714795" y="1356849"/>
            <a:ext cx="7423221" cy="2553970"/>
          </a:xfrm>
          <a:prstGeom prst="rect">
            <a:avLst/>
          </a:prstGeom>
        </p:spPr>
      </p:pic>
      <p:sp>
        <p:nvSpPr>
          <p:cNvPr id="5" name="Rectangle 4">
            <a:extLst>
              <a:ext uri="{FF2B5EF4-FFF2-40B4-BE49-F238E27FC236}">
                <a16:creationId xmlns:a16="http://schemas.microsoft.com/office/drawing/2014/main" xmlns="" id="{D78B66F3-9770-624D-A73E-FA225C8FB0A7}"/>
              </a:ext>
            </a:extLst>
          </p:cNvPr>
          <p:cNvSpPr/>
          <p:nvPr/>
        </p:nvSpPr>
        <p:spPr>
          <a:xfrm>
            <a:off x="714794" y="4207470"/>
            <a:ext cx="7423221" cy="2308324"/>
          </a:xfrm>
          <a:prstGeom prst="rect">
            <a:avLst/>
          </a:prstGeom>
        </p:spPr>
        <p:txBody>
          <a:bodyPr wrap="square">
            <a:spAutoFit/>
          </a:bodyPr>
          <a:lstStyle/>
          <a:p>
            <a:r>
              <a:rPr lang="en-US" dirty="0"/>
              <a:t>What about:</a:t>
            </a:r>
          </a:p>
          <a:p>
            <a:pPr marL="285750" indent="-285750">
              <a:buFont typeface="Arial" panose="020B0604020202020204" pitchFamily="34" charset="0"/>
              <a:buChar char="•"/>
            </a:pPr>
            <a:r>
              <a:rPr lang="en-US" dirty="0"/>
              <a:t>Likes</a:t>
            </a:r>
          </a:p>
          <a:p>
            <a:pPr marL="285750" indent="-285750">
              <a:buFont typeface="Arial" panose="020B0604020202020204" pitchFamily="34" charset="0"/>
              <a:buChar char="•"/>
            </a:pPr>
            <a:r>
              <a:rPr lang="en-US" dirty="0"/>
              <a:t>Comments</a:t>
            </a:r>
          </a:p>
          <a:p>
            <a:pPr marL="285750" indent="-285750">
              <a:buFont typeface="Arial" panose="020B0604020202020204" pitchFamily="34" charset="0"/>
              <a:buChar char="•"/>
            </a:pPr>
            <a:r>
              <a:rPr lang="en-US" dirty="0"/>
              <a:t>Friends of friends</a:t>
            </a:r>
          </a:p>
          <a:p>
            <a:pPr marL="285750" indent="-285750">
              <a:buFont typeface="Arial" panose="020B0604020202020204" pitchFamily="34" charset="0"/>
              <a:buChar char="•"/>
            </a:pPr>
            <a:r>
              <a:rPr lang="en-US" dirty="0"/>
              <a:t>Tags</a:t>
            </a:r>
          </a:p>
          <a:p>
            <a:pPr marL="285750" indent="-285750">
              <a:buFont typeface="Arial" panose="020B0604020202020204" pitchFamily="34" charset="0"/>
              <a:buChar char="•"/>
            </a:pPr>
            <a:r>
              <a:rPr lang="en-US" dirty="0"/>
              <a:t>Photos</a:t>
            </a:r>
          </a:p>
          <a:p>
            <a:pPr marL="285750" indent="-285750">
              <a:buFont typeface="Arial" panose="020B0604020202020204" pitchFamily="34" charset="0"/>
              <a:buChar char="•"/>
            </a:pPr>
            <a:r>
              <a:rPr lang="en-US" dirty="0"/>
              <a:t>Etc.</a:t>
            </a:r>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353297444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ABBD891-3050-A942-8C79-99330A2034C3}" type="slidenum">
              <a:rPr lang="en-US" smtClean="0"/>
              <a:t>23</a:t>
            </a:fld>
            <a:endParaRPr lang="en-US"/>
          </a:p>
        </p:txBody>
      </p:sp>
      <p:sp>
        <p:nvSpPr>
          <p:cNvPr id="6" name="Content Placeholder 5"/>
          <p:cNvSpPr>
            <a:spLocks noGrp="1"/>
          </p:cNvSpPr>
          <p:nvPr>
            <p:ph idx="4294967295"/>
          </p:nvPr>
        </p:nvSpPr>
        <p:spPr>
          <a:xfrm>
            <a:off x="569276" y="307963"/>
            <a:ext cx="7714261" cy="901859"/>
          </a:xfrm>
        </p:spPr>
        <p:txBody>
          <a:bodyPr>
            <a:normAutofit/>
          </a:bodyPr>
          <a:lstStyle/>
          <a:p>
            <a:pPr marL="0" indent="0">
              <a:buNone/>
            </a:pPr>
            <a:r>
              <a:rPr lang="en-US" sz="4000" dirty="0">
                <a:solidFill>
                  <a:schemeClr val="tx2"/>
                </a:solidFill>
              </a:rPr>
              <a:t>How do I know who is my audience?</a:t>
            </a:r>
            <a:endParaRPr lang="en-US" sz="2700" dirty="0"/>
          </a:p>
        </p:txBody>
      </p:sp>
      <p:pic>
        <p:nvPicPr>
          <p:cNvPr id="3" name="Picture 2">
            <a:extLst>
              <a:ext uri="{FF2B5EF4-FFF2-40B4-BE49-F238E27FC236}">
                <a16:creationId xmlns:a16="http://schemas.microsoft.com/office/drawing/2014/main" xmlns="" id="{9DD7C8A2-3E97-8E4B-8593-4D3759284B4F}"/>
              </a:ext>
            </a:extLst>
          </p:cNvPr>
          <p:cNvPicPr>
            <a:picLocks noChangeAspect="1"/>
          </p:cNvPicPr>
          <p:nvPr/>
        </p:nvPicPr>
        <p:blipFill>
          <a:blip r:embed="rId3"/>
          <a:stretch>
            <a:fillRect/>
          </a:stretch>
        </p:blipFill>
        <p:spPr>
          <a:xfrm>
            <a:off x="1127467" y="1367692"/>
            <a:ext cx="6053746" cy="2543126"/>
          </a:xfrm>
          <a:prstGeom prst="rect">
            <a:avLst/>
          </a:prstGeom>
        </p:spPr>
      </p:pic>
    </p:spTree>
    <p:extLst>
      <p:ext uri="{BB962C8B-B14F-4D97-AF65-F5344CB8AC3E}">
        <p14:creationId xmlns:p14="http://schemas.microsoft.com/office/powerpoint/2010/main" val="58694905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F6FA97B-826F-4CE5-95FE-2F040F703B02}"/>
              </a:ext>
            </a:extLst>
          </p:cNvPr>
          <p:cNvSpPr>
            <a:spLocks noGrp="1"/>
          </p:cNvSpPr>
          <p:nvPr>
            <p:ph type="title"/>
          </p:nvPr>
        </p:nvSpPr>
        <p:spPr>
          <a:xfrm>
            <a:off x="457200" y="152400"/>
            <a:ext cx="8229600" cy="743329"/>
          </a:xfrm>
        </p:spPr>
        <p:txBody>
          <a:bodyPr>
            <a:normAutofit fontScale="90000"/>
          </a:bodyPr>
          <a:lstStyle/>
          <a:p>
            <a:r>
              <a:rPr lang="en-US" dirty="0"/>
              <a:t>http://clip-sasc.umiacs.umd.edu/</a:t>
            </a:r>
          </a:p>
        </p:txBody>
      </p:sp>
      <p:pic>
        <p:nvPicPr>
          <p:cNvPr id="3" name="Picture 2">
            <a:extLst>
              <a:ext uri="{FF2B5EF4-FFF2-40B4-BE49-F238E27FC236}">
                <a16:creationId xmlns:a16="http://schemas.microsoft.com/office/drawing/2014/main" xmlns="" id="{1DAF3706-C736-43F8-B028-41A6E351EF3D}"/>
              </a:ext>
            </a:extLst>
          </p:cNvPr>
          <p:cNvPicPr>
            <a:picLocks noChangeAspect="1"/>
          </p:cNvPicPr>
          <p:nvPr/>
        </p:nvPicPr>
        <p:blipFill rotWithShape="1">
          <a:blip r:embed="rId2"/>
          <a:srcRect b="5025"/>
          <a:stretch/>
        </p:blipFill>
        <p:spPr>
          <a:xfrm>
            <a:off x="0" y="1080930"/>
            <a:ext cx="9144000" cy="5789686"/>
          </a:xfrm>
          <a:prstGeom prst="rect">
            <a:avLst/>
          </a:prstGeom>
        </p:spPr>
      </p:pic>
    </p:spTree>
    <p:extLst>
      <p:ext uri="{BB962C8B-B14F-4D97-AF65-F5344CB8AC3E}">
        <p14:creationId xmlns:p14="http://schemas.microsoft.com/office/powerpoint/2010/main" val="8636672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11595" y="2113102"/>
            <a:ext cx="184666" cy="369332"/>
          </a:xfrm>
          <a:prstGeom prst="rect">
            <a:avLst/>
          </a:prstGeom>
          <a:noFill/>
        </p:spPr>
        <p:txBody>
          <a:bodyPr wrap="none" rtlCol="0">
            <a:spAutoFit/>
          </a:bodyPr>
          <a:lstStyle/>
          <a:p>
            <a:endParaRPr lang="en-US" dirty="0"/>
          </a:p>
        </p:txBody>
      </p:sp>
      <p:sp>
        <p:nvSpPr>
          <p:cNvPr id="7" name="TextBox 6"/>
          <p:cNvSpPr txBox="1"/>
          <p:nvPr/>
        </p:nvSpPr>
        <p:spPr>
          <a:xfrm>
            <a:off x="275674" y="1517732"/>
            <a:ext cx="5243914" cy="523220"/>
          </a:xfrm>
          <a:prstGeom prst="rect">
            <a:avLst/>
          </a:prstGeom>
          <a:noFill/>
        </p:spPr>
        <p:txBody>
          <a:bodyPr wrap="square" rtlCol="0">
            <a:spAutoFit/>
          </a:bodyPr>
          <a:lstStyle/>
          <a:p>
            <a:r>
              <a:rPr lang="en-US" sz="2800" b="1" dirty="0"/>
              <a:t>Establishing privacy in public?</a:t>
            </a:r>
          </a:p>
        </p:txBody>
      </p:sp>
      <p:pic>
        <p:nvPicPr>
          <p:cNvPr id="8" name="Picture 7" descr="privacy sock.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61632" y="2294838"/>
            <a:ext cx="4672038" cy="3497503"/>
          </a:xfrm>
          <a:prstGeom prst="rect">
            <a:avLst/>
          </a:prstGeom>
          <a:ln>
            <a:solidFill>
              <a:srgbClr val="000000"/>
            </a:solidFill>
          </a:ln>
        </p:spPr>
      </p:pic>
      <p:sp>
        <p:nvSpPr>
          <p:cNvPr id="9" name="TextBox 8"/>
          <p:cNvSpPr txBox="1"/>
          <p:nvPr/>
        </p:nvSpPr>
        <p:spPr>
          <a:xfrm>
            <a:off x="2157182" y="6031582"/>
            <a:ext cx="6491938" cy="523220"/>
          </a:xfrm>
          <a:prstGeom prst="rect">
            <a:avLst/>
          </a:prstGeom>
          <a:noFill/>
        </p:spPr>
        <p:txBody>
          <a:bodyPr wrap="square" rtlCol="0">
            <a:spAutoFit/>
          </a:bodyPr>
          <a:lstStyle/>
          <a:p>
            <a:r>
              <a:rPr lang="en-US" sz="2800" b="1" dirty="0"/>
              <a:t>Technically possible, practically useless.</a:t>
            </a:r>
          </a:p>
        </p:txBody>
      </p:sp>
      <p:sp>
        <p:nvSpPr>
          <p:cNvPr id="3" name="Title 2"/>
          <p:cNvSpPr>
            <a:spLocks noGrp="1"/>
          </p:cNvSpPr>
          <p:nvPr>
            <p:ph type="title"/>
          </p:nvPr>
        </p:nvSpPr>
        <p:spPr/>
        <p:txBody>
          <a:bodyPr>
            <a:normAutofit/>
          </a:bodyPr>
          <a:lstStyle/>
          <a:p>
            <a:r>
              <a:rPr lang="en-US" dirty="0">
                <a:solidFill>
                  <a:srgbClr val="B81821"/>
                </a:solidFill>
              </a:rPr>
              <a:t>The public-private fallacy</a:t>
            </a:r>
          </a:p>
        </p:txBody>
      </p:sp>
    </p:spTree>
    <p:extLst>
      <p:ext uri="{BB962C8B-B14F-4D97-AF65-F5344CB8AC3E}">
        <p14:creationId xmlns:p14="http://schemas.microsoft.com/office/powerpoint/2010/main" val="316917917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11595" y="2113102"/>
            <a:ext cx="184666" cy="369332"/>
          </a:xfrm>
          <a:prstGeom prst="rect">
            <a:avLst/>
          </a:prstGeom>
          <a:noFill/>
        </p:spPr>
        <p:txBody>
          <a:bodyPr wrap="none" rtlCol="0">
            <a:spAutoFit/>
          </a:bodyPr>
          <a:lstStyle/>
          <a:p>
            <a:endParaRPr lang="en-US" dirty="0"/>
          </a:p>
        </p:txBody>
      </p:sp>
      <p:sp>
        <p:nvSpPr>
          <p:cNvPr id="9" name="TextBox 8"/>
          <p:cNvSpPr txBox="1"/>
          <p:nvPr/>
        </p:nvSpPr>
        <p:spPr>
          <a:xfrm>
            <a:off x="457200" y="2005380"/>
            <a:ext cx="7422261" cy="954107"/>
          </a:xfrm>
          <a:prstGeom prst="rect">
            <a:avLst/>
          </a:prstGeom>
          <a:noFill/>
        </p:spPr>
        <p:txBody>
          <a:bodyPr wrap="square" rtlCol="0">
            <a:spAutoFit/>
          </a:bodyPr>
          <a:lstStyle/>
          <a:p>
            <a:r>
              <a:rPr lang="en-US" sz="2800" b="1" dirty="0"/>
              <a:t>Hiding online is even harder.</a:t>
            </a:r>
          </a:p>
          <a:p>
            <a:r>
              <a:rPr lang="en-US" sz="2800" b="1" dirty="0"/>
              <a:t>Think you’re anonymous online? You’re not. </a:t>
            </a:r>
          </a:p>
        </p:txBody>
      </p:sp>
      <p:pic>
        <p:nvPicPr>
          <p:cNvPr id="3" name="Picture 2" descr="Screen Shot 2015-03-11 at 10.00.38 PM.png"/>
          <p:cNvPicPr>
            <a:picLocks noChangeAspect="1"/>
          </p:cNvPicPr>
          <p:nvPr/>
        </p:nvPicPr>
        <p:blipFill rotWithShape="1">
          <a:blip r:embed="rId3">
            <a:extLst>
              <a:ext uri="{28A0092B-C50C-407E-A947-70E740481C1C}">
                <a14:useLocalDpi xmlns:a14="http://schemas.microsoft.com/office/drawing/2010/main" val="0"/>
              </a:ext>
            </a:extLst>
          </a:blip>
          <a:srcRect l="2147" t="7116" r="2411" b="10193"/>
          <a:stretch/>
        </p:blipFill>
        <p:spPr>
          <a:xfrm>
            <a:off x="43293" y="3256531"/>
            <a:ext cx="8254507" cy="3087537"/>
          </a:xfrm>
          <a:prstGeom prst="rect">
            <a:avLst/>
          </a:prstGeom>
        </p:spPr>
      </p:pic>
      <p:sp>
        <p:nvSpPr>
          <p:cNvPr id="5" name="Rectangle 4"/>
          <p:cNvSpPr/>
          <p:nvPr/>
        </p:nvSpPr>
        <p:spPr>
          <a:xfrm>
            <a:off x="319508" y="5224688"/>
            <a:ext cx="5409696" cy="662876"/>
          </a:xfrm>
          <a:prstGeom prst="rect">
            <a:avLst/>
          </a:prstGeom>
          <a:solidFill>
            <a:srgbClr val="FFFF00">
              <a:alpha val="4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itle 5"/>
          <p:cNvSpPr>
            <a:spLocks noGrp="1"/>
          </p:cNvSpPr>
          <p:nvPr>
            <p:ph type="title"/>
          </p:nvPr>
        </p:nvSpPr>
        <p:spPr/>
        <p:txBody>
          <a:bodyPr>
            <a:normAutofit/>
          </a:bodyPr>
          <a:lstStyle/>
          <a:p>
            <a:r>
              <a:rPr lang="en-US" dirty="0">
                <a:solidFill>
                  <a:srgbClr val="B81821"/>
                </a:solidFill>
              </a:rPr>
              <a:t>The public-private fallacy</a:t>
            </a:r>
          </a:p>
        </p:txBody>
      </p:sp>
    </p:spTree>
    <p:extLst>
      <p:ext uri="{BB962C8B-B14F-4D97-AF65-F5344CB8AC3E}">
        <p14:creationId xmlns:p14="http://schemas.microsoft.com/office/powerpoint/2010/main" val="633941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ABBD891-3050-A942-8C79-99330A2034C3}" type="slidenum">
              <a:rPr lang="en-US" smtClean="0"/>
              <a:t>27</a:t>
            </a:fld>
            <a:endParaRPr lang="en-US" dirty="0"/>
          </a:p>
        </p:txBody>
      </p:sp>
      <p:sp>
        <p:nvSpPr>
          <p:cNvPr id="6" name="TextBox 5"/>
          <p:cNvSpPr txBox="1"/>
          <p:nvPr/>
        </p:nvSpPr>
        <p:spPr>
          <a:xfrm>
            <a:off x="1151721" y="2395995"/>
            <a:ext cx="6163479" cy="1938992"/>
          </a:xfrm>
          <a:prstGeom prst="rect">
            <a:avLst/>
          </a:prstGeom>
          <a:solidFill>
            <a:schemeClr val="bg1">
              <a:lumMod val="85000"/>
            </a:schemeClr>
          </a:solidFill>
        </p:spPr>
        <p:txBody>
          <a:bodyPr wrap="square" rtlCol="0">
            <a:spAutoFit/>
          </a:bodyPr>
          <a:lstStyle/>
          <a:p>
            <a:pPr algn="ctr"/>
            <a:r>
              <a:rPr lang="en-US" sz="4000" b="1" dirty="0"/>
              <a:t>So how can we manage our digital privacy (individually, as a society)?</a:t>
            </a:r>
          </a:p>
        </p:txBody>
      </p:sp>
    </p:spTree>
    <p:extLst>
      <p:ext uri="{BB962C8B-B14F-4D97-AF65-F5344CB8AC3E}">
        <p14:creationId xmlns:p14="http://schemas.microsoft.com/office/powerpoint/2010/main" val="369241182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Pass laws</a:t>
            </a:r>
          </a:p>
        </p:txBody>
      </p:sp>
      <p:sp>
        <p:nvSpPr>
          <p:cNvPr id="4" name="Slide Number Placeholder 3"/>
          <p:cNvSpPr>
            <a:spLocks noGrp="1"/>
          </p:cNvSpPr>
          <p:nvPr>
            <p:ph type="sldNum" sz="quarter" idx="12"/>
          </p:nvPr>
        </p:nvSpPr>
        <p:spPr/>
        <p:txBody>
          <a:bodyPr/>
          <a:lstStyle/>
          <a:p>
            <a:fld id="{1ABBD891-3050-A942-8C79-99330A2034C3}" type="slidenum">
              <a:rPr lang="en-US" smtClean="0"/>
              <a:t>28</a:t>
            </a:fld>
            <a:endParaRPr lang="en-US" dirty="0"/>
          </a:p>
        </p:txBody>
      </p:sp>
      <p:pic>
        <p:nvPicPr>
          <p:cNvPr id="5" name="Picture 4" descr="4th amendment text.jpg"/>
          <p:cNvPicPr>
            <a:picLocks noChangeAspect="1"/>
          </p:cNvPicPr>
          <p:nvPr/>
        </p:nvPicPr>
        <p:blipFill rotWithShape="1">
          <a:blip r:embed="rId3">
            <a:extLst>
              <a:ext uri="{28A0092B-C50C-407E-A947-70E740481C1C}">
                <a14:useLocalDpi xmlns:a14="http://schemas.microsoft.com/office/drawing/2010/main" val="0"/>
              </a:ext>
            </a:extLst>
          </a:blip>
          <a:srcRect r="3478"/>
          <a:stretch/>
        </p:blipFill>
        <p:spPr>
          <a:xfrm>
            <a:off x="581787" y="1305097"/>
            <a:ext cx="3685413" cy="5257800"/>
          </a:xfrm>
          <a:prstGeom prst="rect">
            <a:avLst/>
          </a:prstGeom>
        </p:spPr>
      </p:pic>
      <p:pic>
        <p:nvPicPr>
          <p:cNvPr id="8" name="Picture 7" descr="phone booth.jpg">
            <a:extLst>
              <a:ext uri="{FF2B5EF4-FFF2-40B4-BE49-F238E27FC236}">
                <a16:creationId xmlns:a16="http://schemas.microsoft.com/office/drawing/2014/main" xmlns="" id="{0CCA833C-0988-8E4F-978E-0B493C6A192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91787" y="3418449"/>
            <a:ext cx="2358336" cy="3144448"/>
          </a:xfrm>
          <a:prstGeom prst="rect">
            <a:avLst/>
          </a:prstGeom>
        </p:spPr>
      </p:pic>
      <p:sp>
        <p:nvSpPr>
          <p:cNvPr id="9" name="Content Placeholder 2">
            <a:extLst>
              <a:ext uri="{FF2B5EF4-FFF2-40B4-BE49-F238E27FC236}">
                <a16:creationId xmlns:a16="http://schemas.microsoft.com/office/drawing/2014/main" xmlns="" id="{DFD3D9C1-543A-C449-8F93-BB8F324D0B1E}"/>
              </a:ext>
            </a:extLst>
          </p:cNvPr>
          <p:cNvSpPr>
            <a:spLocks noGrp="1"/>
          </p:cNvSpPr>
          <p:nvPr>
            <p:ph idx="1"/>
          </p:nvPr>
        </p:nvSpPr>
        <p:spPr>
          <a:xfrm>
            <a:off x="4391788" y="1305097"/>
            <a:ext cx="3809999" cy="1958608"/>
          </a:xfrm>
        </p:spPr>
        <p:txBody>
          <a:bodyPr>
            <a:normAutofit/>
          </a:bodyPr>
          <a:lstStyle/>
          <a:p>
            <a:pPr marL="114300" indent="0">
              <a:buNone/>
            </a:pPr>
            <a:r>
              <a:rPr lang="en-US" sz="2500" b="1" dirty="0"/>
              <a:t>Katz v. United States (</a:t>
            </a:r>
            <a:r>
              <a:rPr lang="en-US" sz="2500" b="1" dirty="0">
                <a:hlinkClick r:id="rId5"/>
              </a:rPr>
              <a:t>1967</a:t>
            </a:r>
            <a:r>
              <a:rPr lang="en-US" sz="2500" b="1" dirty="0"/>
              <a:t>)</a:t>
            </a:r>
          </a:p>
          <a:p>
            <a:pPr marL="114300" indent="0">
              <a:buNone/>
            </a:pPr>
            <a:r>
              <a:rPr lang="en-US" dirty="0"/>
              <a:t>Extend 4</a:t>
            </a:r>
            <a:r>
              <a:rPr lang="en-US" baseline="30000" dirty="0"/>
              <a:t>th</a:t>
            </a:r>
            <a:r>
              <a:rPr lang="en-US" dirty="0"/>
              <a:t> Amendment to include </a:t>
            </a:r>
            <a:r>
              <a:rPr lang="en-US" b="1" dirty="0"/>
              <a:t>“reasonable expectation of privacy</a:t>
            </a:r>
            <a:r>
              <a:rPr lang="en-US" dirty="0"/>
              <a:t>.”</a:t>
            </a:r>
          </a:p>
        </p:txBody>
      </p:sp>
    </p:spTree>
    <p:extLst>
      <p:ext uri="{BB962C8B-B14F-4D97-AF65-F5344CB8AC3E}">
        <p14:creationId xmlns:p14="http://schemas.microsoft.com/office/powerpoint/2010/main" val="386818979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Pass laws</a:t>
            </a:r>
          </a:p>
        </p:txBody>
      </p:sp>
      <p:sp>
        <p:nvSpPr>
          <p:cNvPr id="3" name="Content Placeholder 2"/>
          <p:cNvSpPr>
            <a:spLocks noGrp="1"/>
          </p:cNvSpPr>
          <p:nvPr>
            <p:ph idx="1"/>
          </p:nvPr>
        </p:nvSpPr>
        <p:spPr>
          <a:xfrm>
            <a:off x="457200" y="1600199"/>
            <a:ext cx="7620000" cy="5095460"/>
          </a:xfrm>
        </p:spPr>
        <p:txBody>
          <a:bodyPr>
            <a:normAutofit/>
          </a:bodyPr>
          <a:lstStyle/>
          <a:p>
            <a:pPr marL="114300" indent="0">
              <a:buNone/>
            </a:pPr>
            <a:r>
              <a:rPr lang="en-US" sz="3000" b="1" dirty="0"/>
              <a:t>Other really important privacy laws:</a:t>
            </a:r>
          </a:p>
          <a:p>
            <a:pPr marL="114300" indent="0">
              <a:buNone/>
            </a:pPr>
            <a:endParaRPr lang="en-US" sz="500" b="1" dirty="0"/>
          </a:p>
          <a:p>
            <a:pPr marL="114300" indent="0">
              <a:buNone/>
            </a:pPr>
            <a:r>
              <a:rPr lang="en-US" b="1" dirty="0"/>
              <a:t>HIPAA</a:t>
            </a:r>
            <a:r>
              <a:rPr lang="en-US" dirty="0"/>
              <a:t> (Health Insurance Portability and Accountability Act of 1996) provides data privacy and security provisions for safeguarding medical information. Requires electronic health records are properly secured. </a:t>
            </a:r>
          </a:p>
          <a:p>
            <a:pPr marL="114300" indent="0">
              <a:buNone/>
            </a:pPr>
            <a:endParaRPr lang="en-US" sz="500" dirty="0"/>
          </a:p>
          <a:p>
            <a:pPr marL="114300" indent="0">
              <a:buNone/>
            </a:pPr>
            <a:r>
              <a:rPr lang="en-US" b="1" dirty="0"/>
              <a:t>FERPA</a:t>
            </a:r>
            <a:r>
              <a:rPr lang="en-US" dirty="0"/>
              <a:t> (Family Educational Rights and Privacy Act protects the privacy of student education records. This requires written consent before student PII is released.</a:t>
            </a:r>
          </a:p>
          <a:p>
            <a:pPr marL="114300" indent="0">
              <a:buNone/>
            </a:pPr>
            <a:endParaRPr lang="en-US" sz="500" dirty="0"/>
          </a:p>
          <a:p>
            <a:pPr marL="114300" indent="0">
              <a:buNone/>
            </a:pPr>
            <a:r>
              <a:rPr lang="en-US" b="1" dirty="0"/>
              <a:t>COPPA</a:t>
            </a:r>
            <a:r>
              <a:rPr lang="en-US" dirty="0"/>
              <a:t> (Children's Online Privacy Protection Act of 1998) protects the privacy of children under 13 through additional requirements of websites that cater to young users. This is why most websites require users to be 13.</a:t>
            </a:r>
          </a:p>
        </p:txBody>
      </p:sp>
      <p:sp>
        <p:nvSpPr>
          <p:cNvPr id="4" name="Slide Number Placeholder 3"/>
          <p:cNvSpPr>
            <a:spLocks noGrp="1"/>
          </p:cNvSpPr>
          <p:nvPr>
            <p:ph type="sldNum" sz="quarter" idx="12"/>
          </p:nvPr>
        </p:nvSpPr>
        <p:spPr/>
        <p:txBody>
          <a:bodyPr/>
          <a:lstStyle/>
          <a:p>
            <a:fld id="{1ABBD891-3050-A942-8C79-99330A2034C3}" type="slidenum">
              <a:rPr lang="en-US" smtClean="0"/>
              <a:t>29</a:t>
            </a:fld>
            <a:endParaRPr lang="en-US" dirty="0"/>
          </a:p>
        </p:txBody>
      </p:sp>
    </p:spTree>
    <p:extLst>
      <p:ext uri="{BB962C8B-B14F-4D97-AF65-F5344CB8AC3E}">
        <p14:creationId xmlns:p14="http://schemas.microsoft.com/office/powerpoint/2010/main" val="409087497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ABBD891-3050-A942-8C79-99330A2034C3}" type="slidenum">
              <a:rPr lang="en-US" smtClean="0"/>
              <a:t>3</a:t>
            </a:fld>
            <a:endParaRPr lang="en-US" dirty="0"/>
          </a:p>
        </p:txBody>
      </p:sp>
      <p:pic>
        <p:nvPicPr>
          <p:cNvPr id="6" name="Picture 5" descr="Screen Shot 2017-11-07 at 11.11.46 AM.png">
            <a:hlinkClick r:id="rId2"/>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8100"/>
            <a:ext cx="9144000" cy="6781800"/>
          </a:xfrm>
          <a:prstGeom prst="rect">
            <a:avLst/>
          </a:prstGeom>
        </p:spPr>
      </p:pic>
    </p:spTree>
    <p:extLst>
      <p:ext uri="{BB962C8B-B14F-4D97-AF65-F5344CB8AC3E}">
        <p14:creationId xmlns:p14="http://schemas.microsoft.com/office/powerpoint/2010/main" val="115735680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Pass laws</a:t>
            </a:r>
          </a:p>
        </p:txBody>
      </p:sp>
      <p:sp>
        <p:nvSpPr>
          <p:cNvPr id="3" name="Content Placeholder 2"/>
          <p:cNvSpPr>
            <a:spLocks noGrp="1"/>
          </p:cNvSpPr>
          <p:nvPr>
            <p:ph idx="1"/>
          </p:nvPr>
        </p:nvSpPr>
        <p:spPr>
          <a:xfrm>
            <a:off x="457200" y="1600199"/>
            <a:ext cx="7620000" cy="5095460"/>
          </a:xfrm>
        </p:spPr>
        <p:txBody>
          <a:bodyPr>
            <a:normAutofit/>
          </a:bodyPr>
          <a:lstStyle/>
          <a:p>
            <a:pPr marL="114300" indent="0">
              <a:buNone/>
            </a:pPr>
            <a:r>
              <a:rPr lang="en-US" sz="3000" dirty="0"/>
              <a:t>Strengths/weaknesses:</a:t>
            </a:r>
          </a:p>
          <a:p>
            <a:r>
              <a:rPr lang="en-US" sz="2800" dirty="0"/>
              <a:t>Can provide quite strong deterrence </a:t>
            </a:r>
            <a:r>
              <a:rPr lang="en-US" sz="2000" dirty="0"/>
              <a:t>(especially under criminal law)</a:t>
            </a:r>
            <a:endParaRPr lang="en-US" sz="2800" dirty="0"/>
          </a:p>
          <a:p>
            <a:r>
              <a:rPr lang="en-US" sz="2000" dirty="0"/>
              <a:t>(good)</a:t>
            </a:r>
            <a:r>
              <a:rPr lang="en-US" sz="2800" dirty="0"/>
              <a:t> </a:t>
            </a:r>
            <a:r>
              <a:rPr lang="en-US" sz="3000" dirty="0"/>
              <a:t>laws are </a:t>
            </a:r>
            <a:r>
              <a:rPr lang="en-US" sz="3000" b="1" dirty="0">
                <a:solidFill>
                  <a:srgbClr val="C00000"/>
                </a:solidFill>
              </a:rPr>
              <a:t>specific</a:t>
            </a:r>
            <a:r>
              <a:rPr lang="en-US" sz="3000" dirty="0"/>
              <a:t> </a:t>
            </a:r>
            <a:r>
              <a:rPr lang="en-US" sz="2000" dirty="0"/>
              <a:t>(to prevent abuse, enable judicious application)</a:t>
            </a:r>
            <a:r>
              <a:rPr lang="en-US" sz="3000" dirty="0"/>
              <a:t>, but privacy is </a:t>
            </a:r>
            <a:r>
              <a:rPr lang="en-US" sz="3000" b="1" dirty="0">
                <a:solidFill>
                  <a:srgbClr val="C00000"/>
                </a:solidFill>
              </a:rPr>
              <a:t>heavily contextual </a:t>
            </a:r>
          </a:p>
          <a:p>
            <a:pPr lvl="1"/>
            <a:r>
              <a:rPr lang="en-US" sz="2800" dirty="0"/>
              <a:t>hard to exhaustively enumerate in advance where/when/with-what you have a reasonable expectation of privacy</a:t>
            </a:r>
            <a:endParaRPr lang="en-US" sz="2800" b="1" dirty="0"/>
          </a:p>
        </p:txBody>
      </p:sp>
      <p:sp>
        <p:nvSpPr>
          <p:cNvPr id="4" name="Slide Number Placeholder 3"/>
          <p:cNvSpPr>
            <a:spLocks noGrp="1"/>
          </p:cNvSpPr>
          <p:nvPr>
            <p:ph type="sldNum" sz="quarter" idx="12"/>
          </p:nvPr>
        </p:nvSpPr>
        <p:spPr/>
        <p:txBody>
          <a:bodyPr/>
          <a:lstStyle/>
          <a:p>
            <a:fld id="{1ABBD891-3050-A942-8C79-99330A2034C3}" type="slidenum">
              <a:rPr lang="en-US" smtClean="0"/>
              <a:t>30</a:t>
            </a:fld>
            <a:endParaRPr lang="en-US" dirty="0"/>
          </a:p>
        </p:txBody>
      </p:sp>
    </p:spTree>
    <p:extLst>
      <p:ext uri="{BB962C8B-B14F-4D97-AF65-F5344CB8AC3E}">
        <p14:creationId xmlns:p14="http://schemas.microsoft.com/office/powerpoint/2010/main" val="35146640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1562060"/>
            <a:ext cx="8032418" cy="5384800"/>
          </a:xfrm>
        </p:spPr>
        <p:txBody>
          <a:bodyPr>
            <a:normAutofit/>
          </a:bodyPr>
          <a:lstStyle/>
          <a:p>
            <a:pPr marL="114300" indent="0">
              <a:spcBef>
                <a:spcPts val="0"/>
              </a:spcBef>
              <a:buNone/>
            </a:pPr>
            <a:r>
              <a:rPr lang="en-US" b="1" dirty="0"/>
              <a:t>What is obscurity?</a:t>
            </a:r>
          </a:p>
          <a:p>
            <a:pPr marL="114300" indent="0">
              <a:spcBef>
                <a:spcPts val="0"/>
              </a:spcBef>
              <a:buNone/>
            </a:pPr>
            <a:r>
              <a:rPr lang="en-US" dirty="0"/>
              <a:t>The state of being hard </a:t>
            </a:r>
            <a:br>
              <a:rPr lang="en-US" dirty="0"/>
            </a:br>
            <a:r>
              <a:rPr lang="en-US" dirty="0"/>
              <a:t>to understand or interpret; </a:t>
            </a:r>
            <a:br>
              <a:rPr lang="en-US" dirty="0"/>
            </a:br>
            <a:r>
              <a:rPr lang="en-US" dirty="0"/>
              <a:t>unclear; murky</a:t>
            </a:r>
          </a:p>
          <a:p>
            <a:pPr marL="114300" indent="0">
              <a:spcBef>
                <a:spcPts val="0"/>
              </a:spcBef>
              <a:buNone/>
            </a:pPr>
            <a:endParaRPr lang="en-US" dirty="0"/>
          </a:p>
          <a:p>
            <a:pPr marL="114300" indent="0">
              <a:spcBef>
                <a:spcPts val="0"/>
              </a:spcBef>
              <a:buNone/>
            </a:pPr>
            <a:r>
              <a:rPr lang="en-US" dirty="0">
                <a:hlinkClick r:id="rId3"/>
              </a:rPr>
              <a:t>Woody Hartzog argues</a:t>
            </a:r>
            <a:r>
              <a:rPr lang="en-US" dirty="0"/>
              <a:t>: </a:t>
            </a:r>
            <a:br>
              <a:rPr lang="en-US" dirty="0"/>
            </a:br>
            <a:r>
              <a:rPr lang="en-US" dirty="0"/>
              <a:t>when data are obscure, </a:t>
            </a:r>
            <a:br>
              <a:rPr lang="en-US" dirty="0"/>
            </a:br>
            <a:r>
              <a:rPr lang="en-US" dirty="0"/>
              <a:t>they are “safer.”</a:t>
            </a:r>
          </a:p>
          <a:p>
            <a:pPr marL="114300" indent="0">
              <a:spcBef>
                <a:spcPts val="0"/>
              </a:spcBef>
              <a:buNone/>
            </a:pPr>
            <a:endParaRPr lang="en-US" dirty="0"/>
          </a:p>
          <a:p>
            <a:pPr marL="114300" indent="0">
              <a:spcBef>
                <a:spcPts val="0"/>
              </a:spcBef>
              <a:buNone/>
            </a:pPr>
            <a:endParaRPr lang="en-US" dirty="0"/>
          </a:p>
          <a:p>
            <a:pPr marL="114300" indent="0">
              <a:spcBef>
                <a:spcPts val="0"/>
              </a:spcBef>
              <a:buNone/>
            </a:pPr>
            <a:r>
              <a:rPr lang="en-US" dirty="0"/>
              <a:t>People may engage in </a:t>
            </a:r>
            <a:r>
              <a:rPr lang="en-US" b="1" dirty="0"/>
              <a:t>data obfuscation.</a:t>
            </a:r>
          </a:p>
          <a:p>
            <a:pPr lvl="1">
              <a:spcBef>
                <a:spcPts val="0"/>
              </a:spcBef>
              <a:buFont typeface="Wingdings" charset="2"/>
              <a:buChar char="Ø"/>
            </a:pPr>
            <a:r>
              <a:rPr lang="en-US" dirty="0"/>
              <a:t>For example, lying about your age when registering for a website.</a:t>
            </a:r>
          </a:p>
          <a:p>
            <a:pPr marL="114300" indent="0">
              <a:spcBef>
                <a:spcPts val="0"/>
              </a:spcBef>
              <a:buNone/>
            </a:pPr>
            <a:endParaRPr lang="en-US" b="1" dirty="0"/>
          </a:p>
        </p:txBody>
      </p:sp>
      <p:sp>
        <p:nvSpPr>
          <p:cNvPr id="4" name="Slide Number Placeholder 3"/>
          <p:cNvSpPr>
            <a:spLocks noGrp="1"/>
          </p:cNvSpPr>
          <p:nvPr>
            <p:ph type="sldNum" sz="quarter" idx="12"/>
          </p:nvPr>
        </p:nvSpPr>
        <p:spPr/>
        <p:txBody>
          <a:bodyPr/>
          <a:lstStyle/>
          <a:p>
            <a:fld id="{1ABBD891-3050-A942-8C79-99330A2034C3}" type="slidenum">
              <a:rPr lang="en-US" smtClean="0"/>
              <a:t>31</a:t>
            </a:fld>
            <a:endParaRPr lang="en-US" dirty="0"/>
          </a:p>
        </p:txBody>
      </p:sp>
      <p:pic>
        <p:nvPicPr>
          <p:cNvPr id="5" name="Picture 4" descr="1024x1024.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52122" y="1507088"/>
            <a:ext cx="5295051" cy="2978466"/>
          </a:xfrm>
          <a:prstGeom prst="rect">
            <a:avLst/>
          </a:prstGeom>
        </p:spPr>
      </p:pic>
      <p:sp>
        <p:nvSpPr>
          <p:cNvPr id="8" name="Title 1">
            <a:extLst>
              <a:ext uri="{FF2B5EF4-FFF2-40B4-BE49-F238E27FC236}">
                <a16:creationId xmlns:a16="http://schemas.microsoft.com/office/drawing/2014/main" xmlns="" id="{57FD0B78-BDAB-634F-A70D-5312903B1B50}"/>
              </a:ext>
            </a:extLst>
          </p:cNvPr>
          <p:cNvSpPr txBox="1">
            <a:spLocks/>
          </p:cNvSpPr>
          <p:nvPr/>
        </p:nvSpPr>
        <p:spPr>
          <a:xfrm>
            <a:off x="457200" y="274638"/>
            <a:ext cx="7620000" cy="1143000"/>
          </a:xfrm>
          <a:prstGeom prst="rect">
            <a:avLst/>
          </a:prstGeom>
        </p:spPr>
        <p:txBody>
          <a:bodyPr vert="horz" lIns="91440" tIns="45720" rIns="91440" bIns="45720" rtlCol="0" anchor="ctr">
            <a:noAutofit/>
          </a:bodyPr>
          <a:lst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a:lstStyle>
          <a:p>
            <a:r>
              <a:rPr lang="en-US" dirty="0"/>
              <a:t>Be obscure</a:t>
            </a:r>
          </a:p>
        </p:txBody>
      </p:sp>
    </p:spTree>
    <p:extLst>
      <p:ext uri="{BB962C8B-B14F-4D97-AF65-F5344CB8AC3E}">
        <p14:creationId xmlns:p14="http://schemas.microsoft.com/office/powerpoint/2010/main" val="362296014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ABBD891-3050-A942-8C79-99330A2034C3}" type="slidenum">
              <a:rPr lang="en-US" smtClean="0"/>
              <a:t>32</a:t>
            </a:fld>
            <a:endParaRPr lang="en-US" dirty="0"/>
          </a:p>
        </p:txBody>
      </p:sp>
      <p:sp>
        <p:nvSpPr>
          <p:cNvPr id="3" name="TextBox 2"/>
          <p:cNvSpPr txBox="1"/>
          <p:nvPr/>
        </p:nvSpPr>
        <p:spPr>
          <a:xfrm>
            <a:off x="0" y="6190599"/>
            <a:ext cx="8427849" cy="461665"/>
          </a:xfrm>
          <a:prstGeom prst="rect">
            <a:avLst/>
          </a:prstGeom>
          <a:noFill/>
        </p:spPr>
        <p:txBody>
          <a:bodyPr wrap="square" rtlCol="0">
            <a:spAutoFit/>
          </a:bodyPr>
          <a:lstStyle/>
          <a:p>
            <a:pPr algn="ctr"/>
            <a:r>
              <a:rPr lang="en-US" sz="2400" b="1" dirty="0"/>
              <a:t>Think about Where’s Waldo as a good example of obscurity.</a:t>
            </a:r>
          </a:p>
        </p:txBody>
      </p:sp>
      <p:pic>
        <p:nvPicPr>
          <p:cNvPr id="6" name="Picture 5" descr="wheres waldo.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31375"/>
            <a:ext cx="9144000" cy="5641675"/>
          </a:xfrm>
          <a:prstGeom prst="rect">
            <a:avLst/>
          </a:prstGeom>
        </p:spPr>
      </p:pic>
    </p:spTree>
    <p:extLst>
      <p:ext uri="{BB962C8B-B14F-4D97-AF65-F5344CB8AC3E}">
        <p14:creationId xmlns:p14="http://schemas.microsoft.com/office/powerpoint/2010/main" val="241708599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1562060"/>
            <a:ext cx="7873674" cy="5384800"/>
          </a:xfrm>
        </p:spPr>
        <p:txBody>
          <a:bodyPr>
            <a:normAutofit/>
          </a:bodyPr>
          <a:lstStyle/>
          <a:p>
            <a:pPr marL="114300" indent="0">
              <a:spcBef>
                <a:spcPts val="0"/>
              </a:spcBef>
              <a:buNone/>
            </a:pPr>
            <a:endParaRPr lang="en-US" b="1" dirty="0"/>
          </a:p>
          <a:p>
            <a:pPr marL="114300" indent="0">
              <a:spcBef>
                <a:spcPts val="0"/>
              </a:spcBef>
              <a:buNone/>
            </a:pPr>
            <a:r>
              <a:rPr lang="en-US" b="1" dirty="0"/>
              <a:t>So what is obscurity?</a:t>
            </a:r>
          </a:p>
          <a:p>
            <a:pPr marL="114300" indent="0">
              <a:spcBef>
                <a:spcPts val="0"/>
              </a:spcBef>
              <a:buNone/>
            </a:pPr>
            <a:r>
              <a:rPr lang="en-US" dirty="0"/>
              <a:t>The state of being hard </a:t>
            </a:r>
            <a:br>
              <a:rPr lang="en-US" dirty="0"/>
            </a:br>
            <a:r>
              <a:rPr lang="en-US" dirty="0"/>
              <a:t>to understand or </a:t>
            </a:r>
            <a:br>
              <a:rPr lang="en-US" dirty="0"/>
            </a:br>
            <a:r>
              <a:rPr lang="en-US" dirty="0"/>
              <a:t>interpret; unclear; murky</a:t>
            </a:r>
          </a:p>
          <a:p>
            <a:pPr marL="114300" indent="0">
              <a:spcBef>
                <a:spcPts val="0"/>
              </a:spcBef>
              <a:buNone/>
            </a:pPr>
            <a:endParaRPr lang="en-US" dirty="0"/>
          </a:p>
          <a:p>
            <a:pPr marL="114300" indent="0">
              <a:spcBef>
                <a:spcPts val="0"/>
              </a:spcBef>
              <a:buNone/>
            </a:pPr>
            <a:endParaRPr lang="en-US" sz="1100" dirty="0"/>
          </a:p>
          <a:p>
            <a:pPr marL="114300" indent="0">
              <a:spcBef>
                <a:spcPts val="0"/>
              </a:spcBef>
              <a:buNone/>
            </a:pPr>
            <a:endParaRPr lang="en-US" sz="1100" dirty="0"/>
          </a:p>
          <a:p>
            <a:pPr marL="114300" indent="0">
              <a:spcBef>
                <a:spcPts val="0"/>
              </a:spcBef>
              <a:buNone/>
            </a:pPr>
            <a:endParaRPr lang="en-US" sz="1100" dirty="0"/>
          </a:p>
          <a:p>
            <a:pPr marL="114300" indent="0">
              <a:spcBef>
                <a:spcPts val="0"/>
              </a:spcBef>
              <a:buNone/>
            </a:pPr>
            <a:endParaRPr lang="en-US" sz="1100" dirty="0"/>
          </a:p>
          <a:p>
            <a:pPr marL="114300" indent="0">
              <a:spcBef>
                <a:spcPts val="0"/>
              </a:spcBef>
              <a:buNone/>
            </a:pPr>
            <a:r>
              <a:rPr lang="en-US" sz="2400" b="1" dirty="0"/>
              <a:t>How do I make my data more secure?</a:t>
            </a:r>
          </a:p>
          <a:p>
            <a:pPr lvl="1">
              <a:spcBef>
                <a:spcPts val="0"/>
              </a:spcBef>
              <a:buFont typeface="Wingdings" charset="2"/>
              <a:buChar char="Ø"/>
            </a:pPr>
            <a:r>
              <a:rPr lang="en-US" dirty="0"/>
              <a:t>Hide it from search engines</a:t>
            </a:r>
          </a:p>
          <a:p>
            <a:pPr lvl="1">
              <a:spcBef>
                <a:spcPts val="0"/>
              </a:spcBef>
              <a:buFont typeface="Wingdings" charset="2"/>
              <a:buChar char="Ø"/>
            </a:pPr>
            <a:r>
              <a:rPr lang="en-US" dirty="0"/>
              <a:t>Use privacy settings &amp; pseudonyms</a:t>
            </a:r>
          </a:p>
          <a:p>
            <a:pPr lvl="1">
              <a:spcBef>
                <a:spcPts val="0"/>
              </a:spcBef>
              <a:buFont typeface="Wingdings" charset="2"/>
              <a:buChar char="Ø"/>
            </a:pPr>
            <a:r>
              <a:rPr lang="en-US" dirty="0"/>
              <a:t>Engage in social steganography/“</a:t>
            </a:r>
            <a:r>
              <a:rPr lang="en-US" dirty="0" err="1"/>
              <a:t>vaguebooking</a:t>
            </a:r>
            <a:r>
              <a:rPr lang="en-US" dirty="0"/>
              <a:t>”</a:t>
            </a:r>
          </a:p>
          <a:p>
            <a:pPr lvl="1">
              <a:spcBef>
                <a:spcPts val="0"/>
              </a:spcBef>
              <a:buFont typeface="Wingdings" charset="2"/>
              <a:buChar char="Ø"/>
            </a:pPr>
            <a:endParaRPr lang="en-US" sz="1100" dirty="0"/>
          </a:p>
          <a:p>
            <a:pPr marL="114300" indent="0">
              <a:spcBef>
                <a:spcPts val="0"/>
              </a:spcBef>
              <a:buNone/>
            </a:pPr>
            <a:r>
              <a:rPr lang="en-US" i="1" dirty="0"/>
              <a:t>“Many contemporary privacy disputes are probably better classified as concern over losing obscurity.</a:t>
            </a:r>
            <a:r>
              <a:rPr lang="en-US" dirty="0"/>
              <a:t>” </a:t>
            </a:r>
            <a:r>
              <a:rPr lang="en-US" dirty="0">
                <a:sym typeface="Wingdings"/>
              </a:rPr>
              <a:t> </a:t>
            </a:r>
            <a:r>
              <a:rPr lang="en-US" dirty="0"/>
              <a:t>Think </a:t>
            </a:r>
            <a:r>
              <a:rPr lang="en-US" dirty="0" err="1"/>
              <a:t>Spokeo</a:t>
            </a:r>
            <a:r>
              <a:rPr lang="en-US" dirty="0"/>
              <a:t>!</a:t>
            </a:r>
          </a:p>
        </p:txBody>
      </p:sp>
      <p:sp>
        <p:nvSpPr>
          <p:cNvPr id="4" name="Slide Number Placeholder 3"/>
          <p:cNvSpPr>
            <a:spLocks noGrp="1"/>
          </p:cNvSpPr>
          <p:nvPr>
            <p:ph type="sldNum" sz="quarter" idx="12"/>
          </p:nvPr>
        </p:nvSpPr>
        <p:spPr/>
        <p:txBody>
          <a:bodyPr/>
          <a:lstStyle/>
          <a:p>
            <a:fld id="{1ABBD891-3050-A942-8C79-99330A2034C3}" type="slidenum">
              <a:rPr lang="en-US" smtClean="0"/>
              <a:t>33</a:t>
            </a:fld>
            <a:endParaRPr lang="en-US" dirty="0"/>
          </a:p>
        </p:txBody>
      </p:sp>
      <p:pic>
        <p:nvPicPr>
          <p:cNvPr id="5" name="Picture 4" descr="1024x102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96664" y="1492658"/>
            <a:ext cx="4862969" cy="2735420"/>
          </a:xfrm>
          <a:prstGeom prst="rect">
            <a:avLst/>
          </a:prstGeom>
        </p:spPr>
      </p:pic>
      <p:sp>
        <p:nvSpPr>
          <p:cNvPr id="9" name="Title 1">
            <a:extLst>
              <a:ext uri="{FF2B5EF4-FFF2-40B4-BE49-F238E27FC236}">
                <a16:creationId xmlns:a16="http://schemas.microsoft.com/office/drawing/2014/main" xmlns="" id="{5460E34A-C68B-1C45-9B54-1F4D9940B112}"/>
              </a:ext>
            </a:extLst>
          </p:cNvPr>
          <p:cNvSpPr txBox="1">
            <a:spLocks/>
          </p:cNvSpPr>
          <p:nvPr/>
        </p:nvSpPr>
        <p:spPr>
          <a:xfrm>
            <a:off x="457200" y="274638"/>
            <a:ext cx="7620000" cy="1143000"/>
          </a:xfrm>
          <a:prstGeom prst="rect">
            <a:avLst/>
          </a:prstGeom>
        </p:spPr>
        <p:txBody>
          <a:bodyPr vert="horz" lIns="91440" tIns="45720" rIns="91440" bIns="45720" rtlCol="0" anchor="ctr">
            <a:noAutofit/>
          </a:bodyPr>
          <a:lst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a:lstStyle>
          <a:p>
            <a:r>
              <a:rPr lang="en-US" dirty="0"/>
              <a:t>Be obscure</a:t>
            </a:r>
          </a:p>
        </p:txBody>
      </p:sp>
    </p:spTree>
    <p:extLst>
      <p:ext uri="{BB962C8B-B14F-4D97-AF65-F5344CB8AC3E}">
        <p14:creationId xmlns:p14="http://schemas.microsoft.com/office/powerpoint/2010/main" val="107259790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620000" cy="1143000"/>
          </a:xfrm>
        </p:spPr>
        <p:txBody>
          <a:bodyPr/>
          <a:lstStyle/>
          <a:p>
            <a:r>
              <a:rPr lang="en-US" dirty="0"/>
              <a:t>Be obscure with VPNs</a:t>
            </a:r>
          </a:p>
        </p:txBody>
      </p:sp>
      <p:sp>
        <p:nvSpPr>
          <p:cNvPr id="4" name="Content Placeholder 3"/>
          <p:cNvSpPr>
            <a:spLocks noGrp="1"/>
          </p:cNvSpPr>
          <p:nvPr>
            <p:ph idx="1"/>
          </p:nvPr>
        </p:nvSpPr>
        <p:spPr>
          <a:xfrm>
            <a:off x="457200" y="1600200"/>
            <a:ext cx="8074588" cy="5138750"/>
          </a:xfrm>
        </p:spPr>
        <p:txBody>
          <a:bodyPr>
            <a:normAutofit/>
          </a:bodyPr>
          <a:lstStyle/>
          <a:p>
            <a:pPr marL="114300" indent="0">
              <a:buNone/>
            </a:pPr>
            <a:r>
              <a:rPr lang="en-US" sz="2500" b="1" dirty="0"/>
              <a:t>VPN = virtual private network</a:t>
            </a:r>
          </a:p>
          <a:p>
            <a:pPr>
              <a:buFont typeface="Wingdings" charset="2"/>
              <a:buChar char="Ø"/>
            </a:pPr>
            <a:r>
              <a:rPr lang="en-US" dirty="0"/>
              <a:t>VPNs allow you to extend a private network (e.g., your home network) to public spaces and allows greater protection and anonymity of your data.</a:t>
            </a:r>
          </a:p>
          <a:p>
            <a:pPr>
              <a:buFont typeface="Wingdings" charset="2"/>
              <a:buChar char="Ø"/>
            </a:pPr>
            <a:r>
              <a:rPr lang="en-US" dirty="0"/>
              <a:t>VPNs can allow access to otherwise blocked content (e.g., censored websites in China)</a:t>
            </a:r>
          </a:p>
          <a:p>
            <a:pPr marL="114300" indent="0">
              <a:buNone/>
            </a:pPr>
            <a:endParaRPr lang="en-US" dirty="0"/>
          </a:p>
          <a:p>
            <a:pPr marL="114300" indent="0">
              <a:buNone/>
            </a:pPr>
            <a:endParaRPr lang="en-US" dirty="0"/>
          </a:p>
          <a:p>
            <a:pPr marL="114300" indent="0">
              <a:buNone/>
            </a:pPr>
            <a:endParaRPr lang="en-US" dirty="0"/>
          </a:p>
          <a:p>
            <a:pPr marL="114300" indent="0">
              <a:buNone/>
            </a:pPr>
            <a:endParaRPr lang="en-US" dirty="0"/>
          </a:p>
          <a:p>
            <a:pPr>
              <a:buFont typeface="Wingdings" charset="2"/>
              <a:buChar char="Ø"/>
            </a:pPr>
            <a:endParaRPr lang="en-US" dirty="0"/>
          </a:p>
        </p:txBody>
      </p:sp>
      <p:sp>
        <p:nvSpPr>
          <p:cNvPr id="3" name="Slide Number Placeholder 2"/>
          <p:cNvSpPr>
            <a:spLocks noGrp="1"/>
          </p:cNvSpPr>
          <p:nvPr>
            <p:ph type="sldNum" sz="quarter" idx="12"/>
          </p:nvPr>
        </p:nvSpPr>
        <p:spPr/>
        <p:txBody>
          <a:bodyPr/>
          <a:lstStyle/>
          <a:p>
            <a:fld id="{1ABBD891-3050-A942-8C79-99330A2034C3}" type="slidenum">
              <a:rPr lang="en-US" smtClean="0"/>
              <a:t>34</a:t>
            </a:fld>
            <a:endParaRPr lang="en-US" dirty="0"/>
          </a:p>
        </p:txBody>
      </p:sp>
      <p:pic>
        <p:nvPicPr>
          <p:cNvPr id="5" name="Picture 4" descr="vpn-graphic.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4855" y="3925042"/>
            <a:ext cx="6672690" cy="2932958"/>
          </a:xfrm>
          <a:prstGeom prst="rect">
            <a:avLst/>
          </a:prstGeom>
        </p:spPr>
      </p:pic>
    </p:spTree>
    <p:extLst>
      <p:ext uri="{BB962C8B-B14F-4D97-AF65-F5344CB8AC3E}">
        <p14:creationId xmlns:p14="http://schemas.microsoft.com/office/powerpoint/2010/main" val="370131984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use VPNs? </a:t>
            </a:r>
          </a:p>
        </p:txBody>
      </p:sp>
      <p:sp>
        <p:nvSpPr>
          <p:cNvPr id="3" name="Content Placeholder 2"/>
          <p:cNvSpPr>
            <a:spLocks noGrp="1"/>
          </p:cNvSpPr>
          <p:nvPr>
            <p:ph idx="1"/>
          </p:nvPr>
        </p:nvSpPr>
        <p:spPr>
          <a:xfrm>
            <a:off x="457200" y="1600200"/>
            <a:ext cx="7620000" cy="5037738"/>
          </a:xfrm>
        </p:spPr>
        <p:txBody>
          <a:bodyPr>
            <a:normAutofit lnSpcReduction="10000"/>
          </a:bodyPr>
          <a:lstStyle/>
          <a:p>
            <a:pPr marL="114300" indent="0">
              <a:buNone/>
            </a:pPr>
            <a:r>
              <a:rPr lang="en-US" dirty="0"/>
              <a:t>Increased interest in fallout of new legislation allowing ISPs to sell your browsing data to third parties (</a:t>
            </a:r>
            <a:r>
              <a:rPr lang="en-US" dirty="0">
                <a:hlinkClick r:id="rId2"/>
              </a:rPr>
              <a:t>see this article</a:t>
            </a:r>
            <a:r>
              <a:rPr lang="en-US" dirty="0"/>
              <a:t>).</a:t>
            </a:r>
          </a:p>
          <a:p>
            <a:pPr marL="114300" indent="0">
              <a:buNone/>
            </a:pPr>
            <a:endParaRPr lang="en-US" sz="1000" dirty="0"/>
          </a:p>
          <a:p>
            <a:pPr marL="114300" indent="0">
              <a:buNone/>
            </a:pPr>
            <a:r>
              <a:rPr lang="en-US" dirty="0"/>
              <a:t>Lots of news coverage encouraging people to use VPNs since they “hide” your traffic from your ISP.</a:t>
            </a:r>
          </a:p>
          <a:p>
            <a:pPr marL="114300" indent="0">
              <a:buNone/>
            </a:pPr>
            <a:endParaRPr lang="en-US" sz="1000" dirty="0"/>
          </a:p>
          <a:p>
            <a:pPr marL="114300" indent="0">
              <a:buNone/>
            </a:pPr>
            <a:r>
              <a:rPr lang="en-US" dirty="0"/>
              <a:t>HOWEVER: VPNs are useful, but the aren’t going to “solve” the problem. They have limitations. For example:</a:t>
            </a:r>
          </a:p>
          <a:p>
            <a:pPr lvl="1">
              <a:buFont typeface="Wingdings" charset="2"/>
              <a:buChar char="Ø"/>
            </a:pPr>
            <a:r>
              <a:rPr lang="en-US" dirty="0"/>
              <a:t>Netflix blocks most VPNs</a:t>
            </a:r>
          </a:p>
          <a:p>
            <a:pPr lvl="1">
              <a:buFont typeface="Wingdings" charset="2"/>
              <a:buChar char="Ø"/>
            </a:pPr>
            <a:r>
              <a:rPr lang="en-US" dirty="0"/>
              <a:t>Your VPN could be selling your data.</a:t>
            </a:r>
          </a:p>
          <a:p>
            <a:pPr lvl="1">
              <a:buFont typeface="Wingdings" charset="2"/>
              <a:buChar char="Ø"/>
            </a:pPr>
            <a:r>
              <a:rPr lang="en-US" dirty="0"/>
              <a:t>VPNs Won’t Save You from Congress’ Internet Privacy Giveaway [</a:t>
            </a:r>
            <a:r>
              <a:rPr lang="en-US" dirty="0">
                <a:hlinkClick r:id="rId3"/>
              </a:rPr>
              <a:t>WIRED</a:t>
            </a:r>
            <a:r>
              <a:rPr lang="en-US" dirty="0"/>
              <a:t>]</a:t>
            </a:r>
          </a:p>
          <a:p>
            <a:pPr lvl="1">
              <a:buFont typeface="Wingdings" charset="2"/>
              <a:buChar char="Ø"/>
            </a:pPr>
            <a:endParaRPr lang="en-US" dirty="0"/>
          </a:p>
          <a:p>
            <a:pPr marL="114300" indent="0">
              <a:buNone/>
            </a:pPr>
            <a:r>
              <a:rPr lang="en-US" dirty="0"/>
              <a:t>Read more:</a:t>
            </a:r>
          </a:p>
          <a:p>
            <a:pPr>
              <a:buFont typeface="Wingdings" charset="2"/>
              <a:buChar char="Ø"/>
            </a:pPr>
            <a:r>
              <a:rPr lang="en-US" sz="1800" dirty="0"/>
              <a:t>The impossible task of creating a “Best VPNs” list today [</a:t>
            </a:r>
            <a:r>
              <a:rPr lang="en-US" sz="1800" dirty="0">
                <a:hlinkClick r:id="rId4"/>
              </a:rPr>
              <a:t>Ars Technica</a:t>
            </a:r>
            <a:r>
              <a:rPr lang="en-US" sz="1800" dirty="0"/>
              <a:t>]</a:t>
            </a:r>
          </a:p>
          <a:p>
            <a:pPr>
              <a:buFont typeface="Wingdings" charset="2"/>
              <a:buChar char="Ø"/>
            </a:pPr>
            <a:r>
              <a:rPr lang="en-US" sz="1800" dirty="0"/>
              <a:t>Online privacy? Forget it, even with VPN [</a:t>
            </a:r>
            <a:r>
              <a:rPr lang="en-US" sz="1800" dirty="0">
                <a:hlinkClick r:id="rId5"/>
              </a:rPr>
              <a:t>USA TODAY</a:t>
            </a:r>
            <a:r>
              <a:rPr lang="en-US" sz="1800" dirty="0"/>
              <a:t>]</a:t>
            </a:r>
          </a:p>
          <a:p>
            <a:pPr marL="114300" indent="0">
              <a:buNone/>
            </a:pPr>
            <a:endParaRPr lang="en-US" dirty="0"/>
          </a:p>
          <a:p>
            <a:pPr marL="114300" indent="0">
              <a:buNone/>
            </a:pPr>
            <a:endParaRPr lang="en-US" dirty="0"/>
          </a:p>
          <a:p>
            <a:pPr marL="114300" indent="0">
              <a:buNone/>
            </a:pPr>
            <a:endParaRPr lang="en-US" dirty="0"/>
          </a:p>
        </p:txBody>
      </p:sp>
      <p:sp>
        <p:nvSpPr>
          <p:cNvPr id="4" name="Slide Number Placeholder 3"/>
          <p:cNvSpPr>
            <a:spLocks noGrp="1"/>
          </p:cNvSpPr>
          <p:nvPr>
            <p:ph type="sldNum" sz="quarter" idx="12"/>
          </p:nvPr>
        </p:nvSpPr>
        <p:spPr/>
        <p:txBody>
          <a:bodyPr/>
          <a:lstStyle/>
          <a:p>
            <a:fld id="{1ABBD891-3050-A942-8C79-99330A2034C3}" type="slidenum">
              <a:rPr lang="en-US" smtClean="0"/>
              <a:t>35</a:t>
            </a:fld>
            <a:endParaRPr lang="en-US" dirty="0"/>
          </a:p>
        </p:txBody>
      </p:sp>
    </p:spTree>
    <p:extLst>
      <p:ext uri="{BB962C8B-B14F-4D97-AF65-F5344CB8AC3E}">
        <p14:creationId xmlns:p14="http://schemas.microsoft.com/office/powerpoint/2010/main" val="93733990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s-IS" dirty="0"/>
              <a:t>Be obscure with Tor</a:t>
            </a:r>
            <a:endParaRPr lang="en-US" dirty="0"/>
          </a:p>
        </p:txBody>
      </p:sp>
      <p:sp>
        <p:nvSpPr>
          <p:cNvPr id="3" name="Slide Number Placeholder 2"/>
          <p:cNvSpPr>
            <a:spLocks noGrp="1"/>
          </p:cNvSpPr>
          <p:nvPr>
            <p:ph type="sldNum" sz="quarter" idx="12"/>
          </p:nvPr>
        </p:nvSpPr>
        <p:spPr/>
        <p:txBody>
          <a:bodyPr/>
          <a:lstStyle/>
          <a:p>
            <a:fld id="{1ABBD891-3050-A942-8C79-99330A2034C3}" type="slidenum">
              <a:rPr lang="en-US" smtClean="0"/>
              <a:t>36</a:t>
            </a:fld>
            <a:endParaRPr lang="en-US" dirty="0"/>
          </a:p>
        </p:txBody>
      </p:sp>
      <p:pic>
        <p:nvPicPr>
          <p:cNvPr id="4" name="Picture 3" descr="Tor.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1640685"/>
            <a:ext cx="3477768" cy="2133600"/>
          </a:xfrm>
          <a:prstGeom prst="rect">
            <a:avLst/>
          </a:prstGeom>
        </p:spPr>
      </p:pic>
      <p:sp>
        <p:nvSpPr>
          <p:cNvPr id="5" name="TextBox 4"/>
          <p:cNvSpPr txBox="1"/>
          <p:nvPr/>
        </p:nvSpPr>
        <p:spPr>
          <a:xfrm>
            <a:off x="4185063" y="2337708"/>
            <a:ext cx="3997456" cy="954107"/>
          </a:xfrm>
          <a:prstGeom prst="rect">
            <a:avLst/>
          </a:prstGeom>
          <a:noFill/>
        </p:spPr>
        <p:txBody>
          <a:bodyPr wrap="square" rtlCol="0">
            <a:spAutoFit/>
          </a:bodyPr>
          <a:lstStyle/>
          <a:p>
            <a:pPr algn="ctr"/>
            <a:r>
              <a:rPr lang="en-US" sz="2800" b="1" dirty="0"/>
              <a:t>Tor is an </a:t>
            </a:r>
            <a:br>
              <a:rPr lang="en-US" sz="2800" b="1" dirty="0"/>
            </a:br>
            <a:r>
              <a:rPr lang="en-US" sz="2800" b="1" dirty="0"/>
              <a:t>“anonymity  network.”</a:t>
            </a:r>
          </a:p>
        </p:txBody>
      </p:sp>
      <p:sp>
        <p:nvSpPr>
          <p:cNvPr id="6" name="TextBox 5"/>
          <p:cNvSpPr txBox="1"/>
          <p:nvPr/>
        </p:nvSpPr>
        <p:spPr>
          <a:xfrm>
            <a:off x="457199" y="4547692"/>
            <a:ext cx="7725319" cy="1569660"/>
          </a:xfrm>
          <a:prstGeom prst="rect">
            <a:avLst/>
          </a:prstGeom>
          <a:noFill/>
        </p:spPr>
        <p:txBody>
          <a:bodyPr wrap="square" rtlCol="0">
            <a:spAutoFit/>
          </a:bodyPr>
          <a:lstStyle/>
          <a:p>
            <a:r>
              <a:rPr lang="en-US" sz="2400" dirty="0"/>
              <a:t>From Wikipedia: </a:t>
            </a:r>
            <a:r>
              <a:rPr lang="en-US" sz="2400" i="1" dirty="0"/>
              <a:t>“Tor directs Internet traffic through a free, worldwide, volunteer network consisting of more than seven thousand relays to conceal a user's location and usage from anyone conducting network surveillance or traffic analysis.”</a:t>
            </a:r>
          </a:p>
        </p:txBody>
      </p:sp>
    </p:spTree>
    <p:extLst>
      <p:ext uri="{BB962C8B-B14F-4D97-AF65-F5344CB8AC3E}">
        <p14:creationId xmlns:p14="http://schemas.microsoft.com/office/powerpoint/2010/main" val="48114325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1ABBD891-3050-A942-8C79-99330A2034C3}" type="slidenum">
              <a:rPr lang="en-US" smtClean="0"/>
              <a:t>37</a:t>
            </a:fld>
            <a:endParaRPr lang="en-US" dirty="0"/>
          </a:p>
        </p:txBody>
      </p:sp>
      <p:pic>
        <p:nvPicPr>
          <p:cNvPr id="5" name="Picture 4" descr="Tor-onion-network.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3175" y="288606"/>
            <a:ext cx="7688322" cy="4914496"/>
          </a:xfrm>
          <a:prstGeom prst="rect">
            <a:avLst/>
          </a:prstGeom>
        </p:spPr>
      </p:pic>
      <p:sp>
        <p:nvSpPr>
          <p:cNvPr id="6" name="TextBox 5"/>
          <p:cNvSpPr txBox="1"/>
          <p:nvPr/>
        </p:nvSpPr>
        <p:spPr>
          <a:xfrm>
            <a:off x="306589" y="5445036"/>
            <a:ext cx="7933654" cy="1200328"/>
          </a:xfrm>
          <a:prstGeom prst="rect">
            <a:avLst/>
          </a:prstGeom>
          <a:noFill/>
        </p:spPr>
        <p:txBody>
          <a:bodyPr wrap="square" rtlCol="0">
            <a:spAutoFit/>
          </a:bodyPr>
          <a:lstStyle/>
          <a:p>
            <a:r>
              <a:rPr lang="en-US" sz="2400" b="1" dirty="0"/>
              <a:t>Goal: </a:t>
            </a:r>
            <a:r>
              <a:rPr lang="en-US" sz="2400" dirty="0"/>
              <a:t>Conceal identity of users from surveillance.</a:t>
            </a:r>
          </a:p>
          <a:p>
            <a:r>
              <a:rPr lang="en-US" sz="2400" b="1" dirty="0"/>
              <a:t>Process: </a:t>
            </a:r>
            <a:r>
              <a:rPr lang="en-US" sz="2400" dirty="0"/>
              <a:t>Multilayer encryption (hence onion metaphor), then send content through a random network of relays.</a:t>
            </a:r>
          </a:p>
        </p:txBody>
      </p:sp>
    </p:spTree>
    <p:extLst>
      <p:ext uri="{BB962C8B-B14F-4D97-AF65-F5344CB8AC3E}">
        <p14:creationId xmlns:p14="http://schemas.microsoft.com/office/powerpoint/2010/main" val="42614577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9323"/>
            <a:ext cx="7620000" cy="1143000"/>
          </a:xfrm>
        </p:spPr>
        <p:txBody>
          <a:bodyPr/>
          <a:lstStyle/>
          <a:p>
            <a:r>
              <a:rPr lang="en-US" sz="4000" dirty="0"/>
              <a:t>Even Tor isn’t a failsafe!</a:t>
            </a:r>
          </a:p>
        </p:txBody>
      </p:sp>
      <p:sp>
        <p:nvSpPr>
          <p:cNvPr id="2" name="Slide Number Placeholder 1"/>
          <p:cNvSpPr>
            <a:spLocks noGrp="1"/>
          </p:cNvSpPr>
          <p:nvPr>
            <p:ph type="sldNum" sz="quarter" idx="12"/>
          </p:nvPr>
        </p:nvSpPr>
        <p:spPr/>
        <p:txBody>
          <a:bodyPr/>
          <a:lstStyle/>
          <a:p>
            <a:fld id="{1ABBD891-3050-A942-8C79-99330A2034C3}" type="slidenum">
              <a:rPr lang="en-US" smtClean="0"/>
              <a:t>38</a:t>
            </a:fld>
            <a:endParaRPr lang="en-US" dirty="0"/>
          </a:p>
        </p:txBody>
      </p:sp>
      <p:pic>
        <p:nvPicPr>
          <p:cNvPr id="5" name="Picture 4" descr="Screen Shot 2017-04-11 at 8.34.03 AM.png">
            <a:hlinkClick r:id="rId2"/>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1047666"/>
            <a:ext cx="7364537" cy="5810333"/>
          </a:xfrm>
          <a:prstGeom prst="rect">
            <a:avLst/>
          </a:prstGeom>
        </p:spPr>
      </p:pic>
    </p:spTree>
    <p:extLst>
      <p:ext uri="{BB962C8B-B14F-4D97-AF65-F5344CB8AC3E}">
        <p14:creationId xmlns:p14="http://schemas.microsoft.com/office/powerpoint/2010/main" val="209331956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Be ephemeral</a:t>
            </a:r>
          </a:p>
        </p:txBody>
      </p:sp>
      <p:sp>
        <p:nvSpPr>
          <p:cNvPr id="3" name="Content Placeholder 2"/>
          <p:cNvSpPr>
            <a:spLocks noGrp="1"/>
          </p:cNvSpPr>
          <p:nvPr>
            <p:ph idx="1"/>
          </p:nvPr>
        </p:nvSpPr>
        <p:spPr>
          <a:xfrm>
            <a:off x="355599" y="1600200"/>
            <a:ext cx="4374155" cy="4800600"/>
          </a:xfrm>
        </p:spPr>
        <p:txBody>
          <a:bodyPr/>
          <a:lstStyle/>
          <a:p>
            <a:pPr marL="114300" indent="0">
              <a:buNone/>
            </a:pPr>
            <a:r>
              <a:rPr lang="en-US" dirty="0"/>
              <a:t>Apps highlighting ephemeral communication are becoming increasingly popular. </a:t>
            </a:r>
          </a:p>
          <a:p>
            <a:pPr marL="114300" indent="0">
              <a:buNone/>
            </a:pPr>
            <a:endParaRPr lang="en-US" dirty="0"/>
          </a:p>
          <a:p>
            <a:pPr marL="114300" indent="0">
              <a:buNone/>
            </a:pPr>
            <a:r>
              <a:rPr lang="en-US" dirty="0"/>
              <a:t>But are these a good substitute for other forms of communication?</a:t>
            </a:r>
          </a:p>
          <a:p>
            <a:pPr marL="114300" indent="0">
              <a:buNone/>
            </a:pPr>
            <a:endParaRPr lang="en-US" dirty="0"/>
          </a:p>
          <a:p>
            <a:pPr marL="114300" indent="0">
              <a:buNone/>
            </a:pPr>
            <a:endParaRPr lang="en-US" dirty="0"/>
          </a:p>
          <a:p>
            <a:pPr marL="114300" indent="0">
              <a:buNone/>
            </a:pPr>
            <a:endParaRPr lang="en-US" sz="1800" dirty="0"/>
          </a:p>
          <a:p>
            <a:pPr marL="114300" indent="0">
              <a:buNone/>
            </a:pPr>
            <a:r>
              <a:rPr lang="en-US" sz="2100" dirty="0"/>
              <a:t>See Bruce </a:t>
            </a:r>
            <a:r>
              <a:rPr lang="en-US" sz="2100" dirty="0" err="1"/>
              <a:t>Schneier’s</a:t>
            </a:r>
            <a:r>
              <a:rPr lang="en-US" sz="2100" dirty="0"/>
              <a:t> </a:t>
            </a:r>
            <a:r>
              <a:rPr lang="en-US" sz="2100" dirty="0">
                <a:hlinkClick r:id="rId3"/>
              </a:rPr>
              <a:t>post</a:t>
            </a:r>
            <a:r>
              <a:rPr lang="en-US" sz="2100" dirty="0"/>
              <a:t> on this topic.</a:t>
            </a:r>
          </a:p>
        </p:txBody>
      </p:sp>
      <p:sp>
        <p:nvSpPr>
          <p:cNvPr id="4" name="Slide Number Placeholder 3"/>
          <p:cNvSpPr>
            <a:spLocks noGrp="1"/>
          </p:cNvSpPr>
          <p:nvPr>
            <p:ph type="sldNum" sz="quarter" idx="12"/>
          </p:nvPr>
        </p:nvSpPr>
        <p:spPr/>
        <p:txBody>
          <a:bodyPr/>
          <a:lstStyle/>
          <a:p>
            <a:fld id="{1ABBD891-3050-A942-8C79-99330A2034C3}" type="slidenum">
              <a:rPr lang="en-US" smtClean="0"/>
              <a:t>39</a:t>
            </a:fld>
            <a:endParaRPr lang="en-US" dirty="0"/>
          </a:p>
        </p:txBody>
      </p:sp>
      <p:pic>
        <p:nvPicPr>
          <p:cNvPr id="5" name="Picture 4" descr="8558562108_c33ffe7e69_o.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31355" y="1417638"/>
            <a:ext cx="3505200" cy="5257800"/>
          </a:xfrm>
          <a:prstGeom prst="rect">
            <a:avLst/>
          </a:prstGeom>
        </p:spPr>
      </p:pic>
      <p:sp>
        <p:nvSpPr>
          <p:cNvPr id="6" name="TextBox 5"/>
          <p:cNvSpPr txBox="1"/>
          <p:nvPr/>
        </p:nvSpPr>
        <p:spPr>
          <a:xfrm>
            <a:off x="4831355" y="6182572"/>
            <a:ext cx="2228119" cy="369332"/>
          </a:xfrm>
          <a:prstGeom prst="rect">
            <a:avLst/>
          </a:prstGeom>
          <a:noFill/>
        </p:spPr>
        <p:txBody>
          <a:bodyPr wrap="none" rtlCol="0">
            <a:spAutoFit/>
          </a:bodyPr>
          <a:lstStyle/>
          <a:p>
            <a:r>
              <a:rPr lang="en-US" b="1" dirty="0">
                <a:solidFill>
                  <a:schemeClr val="bg1"/>
                </a:solidFill>
              </a:rPr>
              <a:t>Flickr:</a:t>
            </a:r>
            <a:r>
              <a:rPr lang="en-US" dirty="0">
                <a:solidFill>
                  <a:schemeClr val="bg1"/>
                </a:solidFill>
              </a:rPr>
              <a:t> </a:t>
            </a:r>
            <a:r>
              <a:rPr lang="en-US" dirty="0">
                <a:solidFill>
                  <a:schemeClr val="bg1"/>
                </a:solidFill>
                <a:hlinkClick r:id="rId5"/>
              </a:rPr>
              <a:t>jessycat_techie</a:t>
            </a:r>
            <a:endParaRPr lang="en-US" dirty="0">
              <a:solidFill>
                <a:schemeClr val="bg1"/>
              </a:solidFill>
            </a:endParaRPr>
          </a:p>
        </p:txBody>
      </p:sp>
    </p:spTree>
    <p:extLst>
      <p:ext uri="{BB962C8B-B14F-4D97-AF65-F5344CB8AC3E}">
        <p14:creationId xmlns:p14="http://schemas.microsoft.com/office/powerpoint/2010/main" val="148516628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light bulb.jpg"/>
          <p:cNvPicPr>
            <a:picLocks noChangeAspect="1"/>
          </p:cNvPicPr>
          <p:nvPr/>
        </p:nvPicPr>
        <p:blipFill>
          <a:blip r:embed="rId2">
            <a:alphaModFix amt="17000"/>
            <a:extLst>
              <a:ext uri="{28A0092B-C50C-407E-A947-70E740481C1C}">
                <a14:useLocalDpi xmlns:a14="http://schemas.microsoft.com/office/drawing/2010/main" val="0"/>
              </a:ext>
            </a:extLst>
          </a:blip>
          <a:stretch>
            <a:fillRect/>
          </a:stretch>
        </p:blipFill>
        <p:spPr>
          <a:xfrm>
            <a:off x="1717118" y="0"/>
            <a:ext cx="5143500" cy="6858000"/>
          </a:xfrm>
          <a:prstGeom prst="rect">
            <a:avLst/>
          </a:prstGeom>
        </p:spPr>
      </p:pic>
      <p:sp>
        <p:nvSpPr>
          <p:cNvPr id="5" name="TextBox 4"/>
          <p:cNvSpPr txBox="1"/>
          <p:nvPr/>
        </p:nvSpPr>
        <p:spPr>
          <a:xfrm>
            <a:off x="608279" y="1856610"/>
            <a:ext cx="7316522" cy="2400657"/>
          </a:xfrm>
          <a:prstGeom prst="rect">
            <a:avLst/>
          </a:prstGeom>
          <a:noFill/>
        </p:spPr>
        <p:txBody>
          <a:bodyPr wrap="square" rtlCol="0">
            <a:spAutoFit/>
          </a:bodyPr>
          <a:lstStyle/>
          <a:p>
            <a:pPr algn="ctr"/>
            <a:r>
              <a:rPr lang="en-US" sz="5000" b="1" dirty="0"/>
              <a:t>What words and images come to mind when you think of privacy?</a:t>
            </a:r>
          </a:p>
        </p:txBody>
      </p:sp>
      <p:sp>
        <p:nvSpPr>
          <p:cNvPr id="6" name="Slide Number Placeholder 5"/>
          <p:cNvSpPr>
            <a:spLocks noGrp="1"/>
          </p:cNvSpPr>
          <p:nvPr>
            <p:ph type="sldNum" sz="quarter" idx="12"/>
          </p:nvPr>
        </p:nvSpPr>
        <p:spPr/>
        <p:txBody>
          <a:bodyPr/>
          <a:lstStyle/>
          <a:p>
            <a:fld id="{1ABBD891-3050-A942-8C79-99330A2034C3}" type="slidenum">
              <a:rPr lang="en-US" smtClean="0"/>
              <a:t>4</a:t>
            </a:fld>
            <a:endParaRPr lang="en-US" dirty="0"/>
          </a:p>
        </p:txBody>
      </p:sp>
    </p:spTree>
    <p:extLst>
      <p:ext uri="{BB962C8B-B14F-4D97-AF65-F5344CB8AC3E}">
        <p14:creationId xmlns:p14="http://schemas.microsoft.com/office/powerpoint/2010/main" val="217182332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 name="Picture 49" descr="dilbert security usability.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511" y="4178458"/>
            <a:ext cx="8128000" cy="2527300"/>
          </a:xfrm>
          <a:prstGeom prst="rect">
            <a:avLst/>
          </a:prstGeom>
        </p:spPr>
      </p:pic>
      <p:sp>
        <p:nvSpPr>
          <p:cNvPr id="52" name="TextBox 51"/>
          <p:cNvSpPr txBox="1"/>
          <p:nvPr/>
        </p:nvSpPr>
        <p:spPr>
          <a:xfrm>
            <a:off x="457200" y="1273335"/>
            <a:ext cx="7628811" cy="2676117"/>
          </a:xfrm>
          <a:prstGeom prst="rect">
            <a:avLst/>
          </a:prstGeom>
          <a:noFill/>
        </p:spPr>
        <p:txBody>
          <a:bodyPr wrap="square" rtlCol="0">
            <a:spAutoFit/>
          </a:bodyPr>
          <a:lstStyle/>
          <a:p>
            <a:r>
              <a:rPr lang="en-US" sz="3000" b="1" dirty="0"/>
              <a:t>The public-private fallacy</a:t>
            </a:r>
          </a:p>
          <a:p>
            <a:pPr marL="342900" indent="-342900">
              <a:lnSpc>
                <a:spcPct val="130000"/>
              </a:lnSpc>
              <a:buFont typeface="+mj-lt"/>
              <a:buAutoNum type="arabicPeriod"/>
            </a:pPr>
            <a:r>
              <a:rPr lang="en-US" sz="2400" dirty="0"/>
              <a:t>People will sacrifice privacy &amp; security for usability. </a:t>
            </a:r>
          </a:p>
          <a:p>
            <a:pPr marL="342900" indent="-342900">
              <a:lnSpc>
                <a:spcPct val="130000"/>
              </a:lnSpc>
              <a:buFont typeface="+mj-lt"/>
              <a:buAutoNum type="arabicPeriod"/>
            </a:pPr>
            <a:r>
              <a:rPr lang="en-US" sz="2400" dirty="0"/>
              <a:t>Companies structure their services to encourage sharing information with a wide audience.</a:t>
            </a:r>
          </a:p>
          <a:p>
            <a:pPr>
              <a:lnSpc>
                <a:spcPct val="130000"/>
              </a:lnSpc>
            </a:pPr>
            <a:endParaRPr lang="en-US" sz="1100" dirty="0"/>
          </a:p>
          <a:p>
            <a:pPr algn="ctr">
              <a:lnSpc>
                <a:spcPct val="130000"/>
              </a:lnSpc>
            </a:pPr>
            <a:r>
              <a:rPr lang="en-US" sz="2400" dirty="0"/>
              <a:t>Don’t believe me? </a:t>
            </a:r>
            <a:r>
              <a:rPr lang="en-US" sz="2400" dirty="0">
                <a:hlinkClick r:id="rId4"/>
              </a:rPr>
              <a:t>Watch this.</a:t>
            </a:r>
            <a:endParaRPr lang="en-US" sz="2400" dirty="0"/>
          </a:p>
        </p:txBody>
      </p:sp>
      <p:sp>
        <p:nvSpPr>
          <p:cNvPr id="3" name="Title 2"/>
          <p:cNvSpPr>
            <a:spLocks noGrp="1"/>
          </p:cNvSpPr>
          <p:nvPr>
            <p:ph type="title"/>
          </p:nvPr>
        </p:nvSpPr>
        <p:spPr/>
        <p:txBody>
          <a:bodyPr>
            <a:normAutofit/>
          </a:bodyPr>
          <a:lstStyle/>
          <a:p>
            <a:r>
              <a:rPr lang="en-US" dirty="0">
                <a:solidFill>
                  <a:srgbClr val="B81821"/>
                </a:solidFill>
              </a:rPr>
              <a:t>Be judicious… but how?</a:t>
            </a:r>
            <a:endParaRPr lang="en-US" dirty="0"/>
          </a:p>
        </p:txBody>
      </p:sp>
    </p:spTree>
    <p:extLst>
      <p:ext uri="{BB962C8B-B14F-4D97-AF65-F5344CB8AC3E}">
        <p14:creationId xmlns:p14="http://schemas.microsoft.com/office/powerpoint/2010/main" val="371508113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xmlns="" id="{0CC21474-FB83-E144-8DCA-DC16880774C0}"/>
              </a:ext>
            </a:extLst>
          </p:cNvPr>
          <p:cNvSpPr>
            <a:spLocks noGrp="1"/>
          </p:cNvSpPr>
          <p:nvPr>
            <p:ph type="sldNum" sz="quarter" idx="12"/>
          </p:nvPr>
        </p:nvSpPr>
        <p:spPr/>
        <p:txBody>
          <a:bodyPr/>
          <a:lstStyle/>
          <a:p>
            <a:fld id="{1ABBD891-3050-A942-8C79-99330A2034C3}" type="slidenum">
              <a:rPr lang="en-US" smtClean="0"/>
              <a:t>41</a:t>
            </a:fld>
            <a:endParaRPr lang="en-US" dirty="0"/>
          </a:p>
        </p:txBody>
      </p:sp>
      <p:pic>
        <p:nvPicPr>
          <p:cNvPr id="3" name="Picture 2">
            <a:extLst>
              <a:ext uri="{FF2B5EF4-FFF2-40B4-BE49-F238E27FC236}">
                <a16:creationId xmlns:a16="http://schemas.microsoft.com/office/drawing/2014/main" xmlns="" id="{4491823F-3779-5A4A-90D3-878BA078A304}"/>
              </a:ext>
            </a:extLst>
          </p:cNvPr>
          <p:cNvPicPr>
            <a:picLocks noChangeAspect="1"/>
          </p:cNvPicPr>
          <p:nvPr/>
        </p:nvPicPr>
        <p:blipFill>
          <a:blip r:embed="rId3"/>
          <a:stretch>
            <a:fillRect/>
          </a:stretch>
        </p:blipFill>
        <p:spPr>
          <a:xfrm>
            <a:off x="672280" y="602840"/>
            <a:ext cx="7101113" cy="4716411"/>
          </a:xfrm>
          <a:prstGeom prst="rect">
            <a:avLst/>
          </a:prstGeom>
        </p:spPr>
      </p:pic>
    </p:spTree>
    <p:extLst>
      <p:ext uri="{BB962C8B-B14F-4D97-AF65-F5344CB8AC3E}">
        <p14:creationId xmlns:p14="http://schemas.microsoft.com/office/powerpoint/2010/main" val="318889706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B81821"/>
                </a:solidFill>
              </a:rPr>
              <a:t>Be judicious… but how?</a:t>
            </a:r>
            <a:endParaRPr lang="en-US" dirty="0"/>
          </a:p>
        </p:txBody>
      </p:sp>
      <p:sp>
        <p:nvSpPr>
          <p:cNvPr id="4" name="Slide Number Placeholder 3"/>
          <p:cNvSpPr>
            <a:spLocks noGrp="1"/>
          </p:cNvSpPr>
          <p:nvPr>
            <p:ph type="sldNum" sz="quarter" idx="12"/>
          </p:nvPr>
        </p:nvSpPr>
        <p:spPr/>
        <p:txBody>
          <a:bodyPr/>
          <a:lstStyle/>
          <a:p>
            <a:fld id="{1ABBD891-3050-A942-8C79-99330A2034C3}" type="slidenum">
              <a:rPr lang="en-US" smtClean="0"/>
              <a:t>42</a:t>
            </a:fld>
            <a:endParaRPr lang="en-US" dirty="0"/>
          </a:p>
        </p:txBody>
      </p:sp>
      <p:pic>
        <p:nvPicPr>
          <p:cNvPr id="9" name="Picture 8">
            <a:extLst>
              <a:ext uri="{FF2B5EF4-FFF2-40B4-BE49-F238E27FC236}">
                <a16:creationId xmlns:a16="http://schemas.microsoft.com/office/drawing/2014/main" xmlns="" id="{E5643683-FCA0-B04D-968A-A03599973140}"/>
              </a:ext>
            </a:extLst>
          </p:cNvPr>
          <p:cNvPicPr>
            <a:picLocks noChangeAspect="1"/>
          </p:cNvPicPr>
          <p:nvPr/>
        </p:nvPicPr>
        <p:blipFill>
          <a:blip r:embed="rId3"/>
          <a:stretch>
            <a:fillRect/>
          </a:stretch>
        </p:blipFill>
        <p:spPr>
          <a:xfrm>
            <a:off x="606425" y="1450768"/>
            <a:ext cx="7321550" cy="4396312"/>
          </a:xfrm>
          <a:prstGeom prst="rect">
            <a:avLst/>
          </a:prstGeom>
        </p:spPr>
      </p:pic>
    </p:spTree>
    <p:extLst>
      <p:ext uri="{BB962C8B-B14F-4D97-AF65-F5344CB8AC3E}">
        <p14:creationId xmlns:p14="http://schemas.microsoft.com/office/powerpoint/2010/main" val="356463812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4200" dirty="0"/>
              <a:t>So how do we protect our data?</a:t>
            </a:r>
          </a:p>
        </p:txBody>
      </p:sp>
      <p:sp>
        <p:nvSpPr>
          <p:cNvPr id="4" name="Content Placeholder 3"/>
          <p:cNvSpPr>
            <a:spLocks noGrp="1"/>
          </p:cNvSpPr>
          <p:nvPr>
            <p:ph idx="1"/>
          </p:nvPr>
        </p:nvSpPr>
        <p:spPr/>
        <p:txBody>
          <a:bodyPr/>
          <a:lstStyle/>
          <a:p>
            <a:pPr marL="114300" indent="0">
              <a:buNone/>
            </a:pPr>
            <a:endParaRPr lang="en-US" dirty="0"/>
          </a:p>
          <a:p>
            <a:pPr marL="114300" indent="0">
              <a:buNone/>
            </a:pPr>
            <a:endParaRPr lang="en-US" dirty="0"/>
          </a:p>
          <a:p>
            <a:pPr marL="114300" indent="0">
              <a:buNone/>
            </a:pPr>
            <a:endParaRPr lang="en-US" dirty="0"/>
          </a:p>
          <a:p>
            <a:pPr marL="114300" indent="0" algn="ctr">
              <a:buNone/>
            </a:pPr>
            <a:r>
              <a:rPr lang="en-US" sz="2900" b="1" dirty="0"/>
              <a:t>We’ll talk about that on </a:t>
            </a:r>
            <a:r>
              <a:rPr lang="en-US" sz="2900" b="1" dirty="0" smtClean="0"/>
              <a:t>Friday</a:t>
            </a:r>
            <a:r>
              <a:rPr lang="en-US" sz="2900" b="1" dirty="0" smtClean="0"/>
              <a:t>:</a:t>
            </a:r>
            <a:endParaRPr lang="en-US" sz="2900" b="1" dirty="0"/>
          </a:p>
          <a:p>
            <a:r>
              <a:rPr lang="en-US" sz="2900" dirty="0"/>
              <a:t>What counts as “me”?</a:t>
            </a:r>
          </a:p>
          <a:p>
            <a:r>
              <a:rPr lang="en-US" sz="2900" dirty="0"/>
              <a:t>Sociotechnical solutions for </a:t>
            </a:r>
            <a:r>
              <a:rPr lang="en-US" sz="2900" u="sng" dirty="0"/>
              <a:t>securing</a:t>
            </a:r>
            <a:r>
              <a:rPr lang="en-US" sz="2900" dirty="0"/>
              <a:t> “me”</a:t>
            </a:r>
          </a:p>
        </p:txBody>
      </p:sp>
      <p:sp>
        <p:nvSpPr>
          <p:cNvPr id="2" name="Slide Number Placeholder 1"/>
          <p:cNvSpPr>
            <a:spLocks noGrp="1"/>
          </p:cNvSpPr>
          <p:nvPr>
            <p:ph type="sldNum" sz="quarter" idx="12"/>
          </p:nvPr>
        </p:nvSpPr>
        <p:spPr/>
        <p:txBody>
          <a:bodyPr/>
          <a:lstStyle/>
          <a:p>
            <a:fld id="{1ABBD891-3050-A942-8C79-99330A2034C3}" type="slidenum">
              <a:rPr lang="en-US" smtClean="0"/>
              <a:t>43</a:t>
            </a:fld>
            <a:endParaRPr lang="en-US" dirty="0"/>
          </a:p>
        </p:txBody>
      </p:sp>
    </p:spTree>
    <p:extLst>
      <p:ext uri="{BB962C8B-B14F-4D97-AF65-F5344CB8AC3E}">
        <p14:creationId xmlns:p14="http://schemas.microsoft.com/office/powerpoint/2010/main" val="412784893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ABBD891-3050-A942-8C79-99330A2034C3}" type="slidenum">
              <a:rPr lang="en-US" smtClean="0"/>
              <a:t>5</a:t>
            </a:fld>
            <a:endParaRPr lang="en-US" dirty="0"/>
          </a:p>
        </p:txBody>
      </p:sp>
      <p:sp>
        <p:nvSpPr>
          <p:cNvPr id="3" name="Rectangle 2"/>
          <p:cNvSpPr/>
          <p:nvPr/>
        </p:nvSpPr>
        <p:spPr>
          <a:xfrm>
            <a:off x="0" y="0"/>
            <a:ext cx="4444825" cy="6858000"/>
          </a:xfrm>
          <a:prstGeom prst="rect">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p:cNvSpPr txBox="1"/>
          <p:nvPr/>
        </p:nvSpPr>
        <p:spPr>
          <a:xfrm>
            <a:off x="497650" y="1472099"/>
            <a:ext cx="7634590" cy="2323713"/>
          </a:xfrm>
          <a:prstGeom prst="rect">
            <a:avLst/>
          </a:prstGeom>
          <a:noFill/>
        </p:spPr>
        <p:txBody>
          <a:bodyPr wrap="none" rtlCol="0">
            <a:spAutoFit/>
          </a:bodyPr>
          <a:lstStyle/>
          <a:p>
            <a:pPr algn="ctr"/>
            <a:r>
              <a:rPr lang="en-US" sz="4500" dirty="0">
                <a:solidFill>
                  <a:srgbClr val="FFFFFF"/>
                </a:solidFill>
              </a:rPr>
              <a:t>We often treat p</a:t>
            </a:r>
            <a:r>
              <a:rPr lang="en-US" sz="4500" dirty="0"/>
              <a:t>rivacy like it’s a</a:t>
            </a:r>
          </a:p>
          <a:p>
            <a:pPr algn="ctr"/>
            <a:r>
              <a:rPr lang="en-US" sz="5000" dirty="0">
                <a:solidFill>
                  <a:srgbClr val="FFFFFF"/>
                </a:solidFill>
              </a:rPr>
              <a:t>BLACK    O</a:t>
            </a:r>
            <a:r>
              <a:rPr lang="en-US" sz="5000" dirty="0"/>
              <a:t>R  WHITE</a:t>
            </a:r>
          </a:p>
          <a:p>
            <a:pPr algn="ctr"/>
            <a:r>
              <a:rPr lang="en-US" sz="5000" dirty="0">
                <a:solidFill>
                  <a:schemeClr val="bg1"/>
                </a:solidFill>
              </a:rPr>
              <a:t>  is</a:t>
            </a:r>
            <a:r>
              <a:rPr lang="en-US" sz="5000" dirty="0">
                <a:solidFill>
                  <a:srgbClr val="FFFFFF"/>
                </a:solidFill>
              </a:rPr>
              <a:t>s</a:t>
            </a:r>
            <a:r>
              <a:rPr lang="en-US" sz="5000" dirty="0"/>
              <a:t>ue</a:t>
            </a:r>
          </a:p>
        </p:txBody>
      </p:sp>
      <p:sp>
        <p:nvSpPr>
          <p:cNvPr id="5" name="TextBox 4"/>
          <p:cNvSpPr txBox="1"/>
          <p:nvPr/>
        </p:nvSpPr>
        <p:spPr>
          <a:xfrm>
            <a:off x="14428" y="4426565"/>
            <a:ext cx="8442281" cy="2431435"/>
          </a:xfrm>
          <a:prstGeom prst="rect">
            <a:avLst/>
          </a:prstGeom>
          <a:solidFill>
            <a:schemeClr val="bg1">
              <a:lumMod val="75000"/>
            </a:schemeClr>
          </a:solidFill>
        </p:spPr>
        <p:txBody>
          <a:bodyPr wrap="square" rtlCol="0">
            <a:spAutoFit/>
          </a:bodyPr>
          <a:lstStyle/>
          <a:p>
            <a:pPr algn="ctr"/>
            <a:endParaRPr lang="en-US" sz="3800" dirty="0"/>
          </a:p>
          <a:p>
            <a:pPr algn="ctr"/>
            <a:r>
              <a:rPr lang="en-US" sz="3800" dirty="0"/>
              <a:t>Upon closer examination, we realize most privacy issues are shades of gray.</a:t>
            </a:r>
          </a:p>
          <a:p>
            <a:pPr algn="ctr"/>
            <a:endParaRPr lang="en-US" sz="3800" dirty="0"/>
          </a:p>
        </p:txBody>
      </p:sp>
    </p:spTree>
    <p:extLst>
      <p:ext uri="{BB962C8B-B14F-4D97-AF65-F5344CB8AC3E}">
        <p14:creationId xmlns:p14="http://schemas.microsoft.com/office/powerpoint/2010/main" val="1274145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Historically speaking…</a:t>
            </a:r>
          </a:p>
        </p:txBody>
      </p:sp>
      <p:sp>
        <p:nvSpPr>
          <p:cNvPr id="3" name="Content Placeholder 2"/>
          <p:cNvSpPr>
            <a:spLocks noGrp="1"/>
          </p:cNvSpPr>
          <p:nvPr>
            <p:ph idx="1"/>
          </p:nvPr>
        </p:nvSpPr>
        <p:spPr>
          <a:xfrm>
            <a:off x="457200" y="1417638"/>
            <a:ext cx="4256374" cy="5257800"/>
          </a:xfrm>
        </p:spPr>
        <p:txBody>
          <a:bodyPr>
            <a:normAutofit lnSpcReduction="10000"/>
          </a:bodyPr>
          <a:lstStyle/>
          <a:p>
            <a:pPr marL="114300" indent="0">
              <a:buNone/>
            </a:pPr>
            <a:r>
              <a:rPr lang="en-US" sz="2500" dirty="0"/>
              <a:t>Privacy is a relatively new concept.</a:t>
            </a:r>
          </a:p>
          <a:p>
            <a:pPr marL="411480" lvl="1" indent="0">
              <a:buNone/>
            </a:pPr>
            <a:r>
              <a:rPr lang="en-US" sz="1800" i="1" dirty="0"/>
              <a:t>Google’s Cerf Says “Privacy May Be An Anomaly.” Historically, He’s Right. </a:t>
            </a:r>
            <a:r>
              <a:rPr lang="en-US" sz="1800" dirty="0"/>
              <a:t>[</a:t>
            </a:r>
            <a:r>
              <a:rPr lang="en-US" sz="1800" dirty="0" err="1">
                <a:hlinkClick r:id="rId3"/>
              </a:rPr>
              <a:t>TechCrunch</a:t>
            </a:r>
            <a:r>
              <a:rPr lang="en-US" sz="1800" dirty="0"/>
              <a:t>]</a:t>
            </a:r>
          </a:p>
          <a:p>
            <a:pPr marL="114300" indent="0">
              <a:buNone/>
            </a:pPr>
            <a:endParaRPr lang="en-US" sz="1100" dirty="0"/>
          </a:p>
          <a:p>
            <a:pPr marL="114300" indent="0">
              <a:buNone/>
            </a:pPr>
            <a:r>
              <a:rPr lang="en-US" sz="2400" b="1" dirty="0"/>
              <a:t>Fourth Amendment </a:t>
            </a:r>
            <a:r>
              <a:rPr lang="en-US" sz="2400" dirty="0"/>
              <a:t>to US Constitution is closest we get to founding fathers protecting individual privacy (1789).</a:t>
            </a:r>
          </a:p>
          <a:p>
            <a:pPr marL="114300" indent="0">
              <a:buNone/>
            </a:pPr>
            <a:endParaRPr lang="en-US" sz="1100" dirty="0"/>
          </a:p>
          <a:p>
            <a:pPr marL="114300" indent="0">
              <a:buNone/>
            </a:pPr>
            <a:r>
              <a:rPr lang="en-US" sz="2400" dirty="0">
                <a:hlinkClick r:id="rId4"/>
              </a:rPr>
              <a:t>The Right to Privacy </a:t>
            </a:r>
            <a:r>
              <a:rPr lang="en-US" sz="2400" dirty="0"/>
              <a:t>(Harvard Law Review) –&gt; first published legal document regarding privacy as a </a:t>
            </a:r>
            <a:r>
              <a:rPr lang="en-US" sz="2400" b="1" dirty="0"/>
              <a:t>human right </a:t>
            </a:r>
            <a:r>
              <a:rPr lang="en-US" sz="2400" dirty="0"/>
              <a:t>(1890)</a:t>
            </a:r>
            <a:r>
              <a:rPr lang="en-US" sz="2400" b="1" dirty="0"/>
              <a:t>.</a:t>
            </a:r>
          </a:p>
          <a:p>
            <a:pPr marL="114300" indent="0">
              <a:buNone/>
            </a:pPr>
            <a:endParaRPr lang="en-US" dirty="0"/>
          </a:p>
          <a:p>
            <a:pPr marL="114300" indent="0">
              <a:buNone/>
            </a:pPr>
            <a:endParaRPr lang="en-US" dirty="0"/>
          </a:p>
          <a:p>
            <a:pPr marL="114300" indent="0">
              <a:buNone/>
            </a:pPr>
            <a:endParaRPr lang="en-US" dirty="0"/>
          </a:p>
        </p:txBody>
      </p:sp>
      <p:sp>
        <p:nvSpPr>
          <p:cNvPr id="4" name="Slide Number Placeholder 3"/>
          <p:cNvSpPr>
            <a:spLocks noGrp="1"/>
          </p:cNvSpPr>
          <p:nvPr>
            <p:ph type="sldNum" sz="quarter" idx="12"/>
          </p:nvPr>
        </p:nvSpPr>
        <p:spPr/>
        <p:txBody>
          <a:bodyPr/>
          <a:lstStyle/>
          <a:p>
            <a:fld id="{1ABBD891-3050-A942-8C79-99330A2034C3}" type="slidenum">
              <a:rPr lang="en-US" smtClean="0"/>
              <a:t>6</a:t>
            </a:fld>
            <a:endParaRPr lang="en-US" dirty="0"/>
          </a:p>
        </p:txBody>
      </p:sp>
      <p:pic>
        <p:nvPicPr>
          <p:cNvPr id="5" name="Picture 4" descr="4th amendment text.jpg"/>
          <p:cNvPicPr>
            <a:picLocks noChangeAspect="1"/>
          </p:cNvPicPr>
          <p:nvPr/>
        </p:nvPicPr>
        <p:blipFill rotWithShape="1">
          <a:blip r:embed="rId5">
            <a:extLst>
              <a:ext uri="{28A0092B-C50C-407E-A947-70E740481C1C}">
                <a14:useLocalDpi xmlns:a14="http://schemas.microsoft.com/office/drawing/2010/main" val="0"/>
              </a:ext>
            </a:extLst>
          </a:blip>
          <a:srcRect r="3478"/>
          <a:stretch/>
        </p:blipFill>
        <p:spPr>
          <a:xfrm>
            <a:off x="4713574" y="1417638"/>
            <a:ext cx="3685413" cy="5257800"/>
          </a:xfrm>
          <a:prstGeom prst="rect">
            <a:avLst/>
          </a:prstGeom>
        </p:spPr>
      </p:pic>
    </p:spTree>
    <p:extLst>
      <p:ext uri="{BB962C8B-B14F-4D97-AF65-F5344CB8AC3E}">
        <p14:creationId xmlns:p14="http://schemas.microsoft.com/office/powerpoint/2010/main" val="415128852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 opening example</a:t>
            </a:r>
          </a:p>
        </p:txBody>
      </p:sp>
      <p:sp>
        <p:nvSpPr>
          <p:cNvPr id="3" name="Content Placeholder 2"/>
          <p:cNvSpPr>
            <a:spLocks noGrp="1"/>
          </p:cNvSpPr>
          <p:nvPr>
            <p:ph idx="1"/>
          </p:nvPr>
        </p:nvSpPr>
        <p:spPr>
          <a:xfrm>
            <a:off x="457201" y="1600200"/>
            <a:ext cx="4492717" cy="4800600"/>
          </a:xfrm>
        </p:spPr>
        <p:txBody>
          <a:bodyPr>
            <a:normAutofit lnSpcReduction="10000"/>
          </a:bodyPr>
          <a:lstStyle/>
          <a:p>
            <a:pPr marL="114300" indent="0">
              <a:buNone/>
            </a:pPr>
            <a:r>
              <a:rPr lang="en-US" sz="2500" b="1" dirty="0"/>
              <a:t>Katz v. United States (</a:t>
            </a:r>
            <a:r>
              <a:rPr lang="en-US" sz="2500" b="1" dirty="0">
                <a:hlinkClick r:id="rId3"/>
              </a:rPr>
              <a:t>1967</a:t>
            </a:r>
            <a:r>
              <a:rPr lang="en-US" sz="2500" b="1" dirty="0"/>
              <a:t>)</a:t>
            </a:r>
          </a:p>
          <a:p>
            <a:pPr marL="114300" indent="0">
              <a:buNone/>
            </a:pPr>
            <a:r>
              <a:rPr lang="en-US" dirty="0"/>
              <a:t>Charles Katz used a </a:t>
            </a:r>
            <a:r>
              <a:rPr lang="en-US" b="1" dirty="0">
                <a:solidFill>
                  <a:schemeClr val="tx2"/>
                </a:solidFill>
              </a:rPr>
              <a:t>public pay phone</a:t>
            </a:r>
            <a:r>
              <a:rPr lang="en-US" dirty="0"/>
              <a:t> booth to transmit illegal gambling wagers from Los Angeles to Miami and Boston. Unbeknownst to Katz, the </a:t>
            </a:r>
            <a:r>
              <a:rPr lang="en-US" b="1" dirty="0">
                <a:solidFill>
                  <a:schemeClr val="tx2"/>
                </a:solidFill>
              </a:rPr>
              <a:t>FBI was recording his conversations</a:t>
            </a:r>
            <a:r>
              <a:rPr lang="en-US" dirty="0"/>
              <a:t> via an electronic eavesdropping device attached to the exterior of the phone booth. Katz was convicted based on these recordings. He challenged his conviction, arguing that the recordings were obtained in violation of his Fourth Amendment rights.</a:t>
            </a:r>
          </a:p>
        </p:txBody>
      </p:sp>
      <p:sp>
        <p:nvSpPr>
          <p:cNvPr id="4" name="Slide Number Placeholder 3"/>
          <p:cNvSpPr>
            <a:spLocks noGrp="1"/>
          </p:cNvSpPr>
          <p:nvPr>
            <p:ph type="sldNum" sz="quarter" idx="12"/>
          </p:nvPr>
        </p:nvSpPr>
        <p:spPr/>
        <p:txBody>
          <a:bodyPr/>
          <a:lstStyle/>
          <a:p>
            <a:fld id="{1ABBD891-3050-A942-8C79-99330A2034C3}" type="slidenum">
              <a:rPr lang="en-US" smtClean="0"/>
              <a:t>7</a:t>
            </a:fld>
            <a:endParaRPr lang="en-US" dirty="0"/>
          </a:p>
        </p:txBody>
      </p:sp>
      <p:pic>
        <p:nvPicPr>
          <p:cNvPr id="5" name="Picture 4" descr="phone booth.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00650" y="1600200"/>
            <a:ext cx="3943350" cy="5257800"/>
          </a:xfrm>
          <a:prstGeom prst="rect">
            <a:avLst/>
          </a:prstGeom>
        </p:spPr>
      </p:pic>
    </p:spTree>
    <p:extLst>
      <p:ext uri="{BB962C8B-B14F-4D97-AF65-F5344CB8AC3E}">
        <p14:creationId xmlns:p14="http://schemas.microsoft.com/office/powerpoint/2010/main" val="111935349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 opening example</a:t>
            </a:r>
          </a:p>
        </p:txBody>
      </p:sp>
      <p:sp>
        <p:nvSpPr>
          <p:cNvPr id="3" name="Content Placeholder 2"/>
          <p:cNvSpPr>
            <a:spLocks noGrp="1"/>
          </p:cNvSpPr>
          <p:nvPr>
            <p:ph idx="1"/>
          </p:nvPr>
        </p:nvSpPr>
        <p:spPr>
          <a:xfrm>
            <a:off x="457201" y="1600200"/>
            <a:ext cx="4492717" cy="4800600"/>
          </a:xfrm>
        </p:spPr>
        <p:txBody>
          <a:bodyPr/>
          <a:lstStyle/>
          <a:p>
            <a:pPr marL="114300" indent="0">
              <a:buNone/>
            </a:pPr>
            <a:r>
              <a:rPr lang="en-US" sz="2500" b="1" dirty="0"/>
              <a:t>Katz v. United States (</a:t>
            </a:r>
            <a:r>
              <a:rPr lang="en-US" sz="2500" b="1" dirty="0">
                <a:hlinkClick r:id="rId3"/>
              </a:rPr>
              <a:t>1967</a:t>
            </a:r>
            <a:r>
              <a:rPr lang="en-US" sz="2500" b="1" dirty="0"/>
              <a:t>)</a:t>
            </a:r>
          </a:p>
          <a:p>
            <a:pPr marL="114300" indent="0">
              <a:buNone/>
            </a:pPr>
            <a:r>
              <a:rPr lang="en-US" dirty="0"/>
              <a:t>Refined the 4</a:t>
            </a:r>
            <a:r>
              <a:rPr lang="en-US" baseline="30000" dirty="0"/>
              <a:t>th</a:t>
            </a:r>
            <a:r>
              <a:rPr lang="en-US" dirty="0"/>
              <a:t> Amendment section defining “unreasonable search and seizure” to provide a legal definition to “search”; also extended 4</a:t>
            </a:r>
            <a:r>
              <a:rPr lang="en-US" baseline="30000" dirty="0"/>
              <a:t>th</a:t>
            </a:r>
            <a:r>
              <a:rPr lang="en-US" dirty="0"/>
              <a:t> Amendment rights to include </a:t>
            </a:r>
            <a:r>
              <a:rPr lang="en-US" b="1" dirty="0"/>
              <a:t>“reasonable expectation of privacy</a:t>
            </a:r>
            <a:r>
              <a:rPr lang="en-US" dirty="0"/>
              <a:t>.”</a:t>
            </a:r>
          </a:p>
          <a:p>
            <a:pPr marL="114300" indent="0">
              <a:buNone/>
            </a:pPr>
            <a:endParaRPr lang="en-US" dirty="0"/>
          </a:p>
          <a:p>
            <a:pPr marL="114300" indent="0" algn="ctr">
              <a:buNone/>
            </a:pPr>
            <a:r>
              <a:rPr lang="en-US" sz="3000" dirty="0"/>
              <a:t>But who defines what is </a:t>
            </a:r>
            <a:r>
              <a:rPr lang="en-US" sz="3000" b="1" dirty="0"/>
              <a:t>reasonable?</a:t>
            </a:r>
            <a:endParaRPr lang="en-US" sz="3000" dirty="0"/>
          </a:p>
        </p:txBody>
      </p:sp>
      <p:sp>
        <p:nvSpPr>
          <p:cNvPr id="4" name="Slide Number Placeholder 3"/>
          <p:cNvSpPr>
            <a:spLocks noGrp="1"/>
          </p:cNvSpPr>
          <p:nvPr>
            <p:ph type="sldNum" sz="quarter" idx="12"/>
          </p:nvPr>
        </p:nvSpPr>
        <p:spPr/>
        <p:txBody>
          <a:bodyPr/>
          <a:lstStyle/>
          <a:p>
            <a:fld id="{1ABBD891-3050-A942-8C79-99330A2034C3}" type="slidenum">
              <a:rPr lang="en-US" smtClean="0"/>
              <a:t>8</a:t>
            </a:fld>
            <a:endParaRPr lang="en-US" dirty="0"/>
          </a:p>
        </p:txBody>
      </p:sp>
      <p:pic>
        <p:nvPicPr>
          <p:cNvPr id="5" name="Picture 4" descr="phone booth.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00650" y="1600200"/>
            <a:ext cx="3943350" cy="5257800"/>
          </a:xfrm>
          <a:prstGeom prst="rect">
            <a:avLst/>
          </a:prstGeom>
        </p:spPr>
      </p:pic>
    </p:spTree>
    <p:extLst>
      <p:ext uri="{BB962C8B-B14F-4D97-AF65-F5344CB8AC3E}">
        <p14:creationId xmlns:p14="http://schemas.microsoft.com/office/powerpoint/2010/main" val="109769263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Defining privacy</a:t>
            </a:r>
          </a:p>
        </p:txBody>
      </p:sp>
      <p:sp>
        <p:nvSpPr>
          <p:cNvPr id="3" name="Content Placeholder 2"/>
          <p:cNvSpPr>
            <a:spLocks noGrp="1"/>
          </p:cNvSpPr>
          <p:nvPr>
            <p:ph idx="1"/>
          </p:nvPr>
        </p:nvSpPr>
        <p:spPr/>
        <p:txBody>
          <a:bodyPr>
            <a:normAutofit/>
          </a:bodyPr>
          <a:lstStyle/>
          <a:p>
            <a:pPr marL="114300" indent="0">
              <a:buNone/>
            </a:pPr>
            <a:r>
              <a:rPr lang="en-US" sz="2500" dirty="0"/>
              <a:t>Four main frameworks for understanding privacy: </a:t>
            </a:r>
          </a:p>
          <a:p>
            <a:pPr marL="868680" lvl="1" indent="-457200">
              <a:spcAft>
                <a:spcPts val="600"/>
              </a:spcAft>
              <a:buFont typeface="+mj-lt"/>
              <a:buAutoNum type="arabicPeriod"/>
            </a:pPr>
            <a:r>
              <a:rPr lang="en-US" sz="2300" dirty="0"/>
              <a:t>Privacy </a:t>
            </a:r>
            <a:r>
              <a:rPr lang="en-US" sz="2300" b="1" dirty="0"/>
              <a:t>as a right </a:t>
            </a:r>
            <a:r>
              <a:rPr lang="en-US" sz="2300" dirty="0"/>
              <a:t>(general): the “right to be left alone” (1890)</a:t>
            </a:r>
          </a:p>
          <a:p>
            <a:pPr marL="868680" lvl="1" indent="-457200">
              <a:spcAft>
                <a:spcPts val="600"/>
              </a:spcAft>
              <a:buFont typeface="+mj-lt"/>
              <a:buAutoNum type="arabicPeriod"/>
            </a:pPr>
            <a:r>
              <a:rPr lang="en-US" sz="2300" dirty="0"/>
              <a:t>Privacy </a:t>
            </a:r>
            <a:r>
              <a:rPr lang="en-US" sz="2300" b="1" dirty="0"/>
              <a:t>as a state </a:t>
            </a:r>
            <a:r>
              <a:rPr lang="en-US" sz="2300" dirty="0"/>
              <a:t>(general): “limited access to a person” or “being apart from others”</a:t>
            </a:r>
          </a:p>
          <a:p>
            <a:pPr marL="868680" lvl="1" indent="-457200">
              <a:spcAft>
                <a:spcPts val="600"/>
              </a:spcAft>
              <a:buFont typeface="+mj-lt"/>
              <a:buAutoNum type="arabicPeriod"/>
            </a:pPr>
            <a:r>
              <a:rPr lang="en-US" sz="2300" dirty="0"/>
              <a:t>Privacy </a:t>
            </a:r>
            <a:r>
              <a:rPr lang="en-US" sz="2300" b="1" dirty="0"/>
              <a:t>as control</a:t>
            </a:r>
            <a:r>
              <a:rPr lang="en-US" sz="2300" dirty="0"/>
              <a:t>: Altman’s “selective control of access to the self”; boundary regulation</a:t>
            </a:r>
          </a:p>
          <a:p>
            <a:pPr marL="868680" lvl="1" indent="-457200">
              <a:spcAft>
                <a:spcPts val="600"/>
              </a:spcAft>
              <a:buFont typeface="+mj-lt"/>
              <a:buAutoNum type="arabicPeriod"/>
            </a:pPr>
            <a:r>
              <a:rPr lang="en-US" sz="2300" dirty="0"/>
              <a:t>Privacy </a:t>
            </a:r>
            <a:r>
              <a:rPr lang="en-US" sz="2300" b="1" dirty="0"/>
              <a:t>as a commodity: </a:t>
            </a:r>
            <a:r>
              <a:rPr lang="en-US" sz="2300" dirty="0"/>
              <a:t>we exchange some of our privacy for perceived benefits.</a:t>
            </a:r>
          </a:p>
          <a:p>
            <a:pPr marL="114300" indent="0">
              <a:spcAft>
                <a:spcPts val="600"/>
              </a:spcAft>
              <a:buNone/>
            </a:pPr>
            <a:r>
              <a:rPr lang="en-US" sz="2500" dirty="0"/>
              <a:t>Common thread: </a:t>
            </a:r>
            <a:r>
              <a:rPr lang="en-US" sz="2500" b="1" dirty="0">
                <a:solidFill>
                  <a:schemeClr val="tx2"/>
                </a:solidFill>
              </a:rPr>
              <a:t>control</a:t>
            </a:r>
            <a:r>
              <a:rPr lang="en-US" sz="2500" dirty="0"/>
              <a:t> who has </a:t>
            </a:r>
            <a:r>
              <a:rPr lang="en-US" sz="2500" b="1" dirty="0">
                <a:solidFill>
                  <a:schemeClr val="tx2"/>
                </a:solidFill>
              </a:rPr>
              <a:t>access</a:t>
            </a:r>
            <a:r>
              <a:rPr lang="en-US" sz="2500" dirty="0"/>
              <a:t> to ”</a:t>
            </a:r>
            <a:r>
              <a:rPr lang="en-US" sz="2500" b="1" dirty="0">
                <a:solidFill>
                  <a:schemeClr val="tx2"/>
                </a:solidFill>
              </a:rPr>
              <a:t>me</a:t>
            </a:r>
            <a:r>
              <a:rPr lang="en-US" sz="2500" dirty="0"/>
              <a:t>”</a:t>
            </a:r>
          </a:p>
          <a:p>
            <a:pPr marL="114300" indent="0">
              <a:spcAft>
                <a:spcPts val="600"/>
              </a:spcAft>
              <a:buNone/>
            </a:pPr>
            <a:endParaRPr lang="en-US" sz="2500" b="1" dirty="0"/>
          </a:p>
        </p:txBody>
      </p:sp>
      <p:sp>
        <p:nvSpPr>
          <p:cNvPr id="4" name="Slide Number Placeholder 3"/>
          <p:cNvSpPr>
            <a:spLocks noGrp="1"/>
          </p:cNvSpPr>
          <p:nvPr>
            <p:ph type="sldNum" sz="quarter" idx="12"/>
          </p:nvPr>
        </p:nvSpPr>
        <p:spPr/>
        <p:txBody>
          <a:bodyPr/>
          <a:lstStyle/>
          <a:p>
            <a:fld id="{1ABBD891-3050-A942-8C79-99330A2034C3}" type="slidenum">
              <a:rPr lang="en-US" smtClean="0"/>
              <a:t>9</a:t>
            </a:fld>
            <a:endParaRPr lang="en-US" dirty="0"/>
          </a:p>
        </p:txBody>
      </p:sp>
    </p:spTree>
    <p:extLst>
      <p:ext uri="{BB962C8B-B14F-4D97-AF65-F5344CB8AC3E}">
        <p14:creationId xmlns:p14="http://schemas.microsoft.com/office/powerpoint/2010/main" val="767921273"/>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PVERSION" val="7"/>
  <p:tag name="TPFULLVERSION" val="7.5.0.33"/>
  <p:tag name="PPTVERSION" val="14"/>
  <p:tag name="TPOS" val="6"/>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Default Theme">
  <a:themeElements>
    <a:clrScheme name="Custom 12">
      <a:dk1>
        <a:sysClr val="windowText" lastClr="000000"/>
      </a:dk1>
      <a:lt1>
        <a:sysClr val="window" lastClr="FFFFFF"/>
      </a:lt1>
      <a:dk2>
        <a:srgbClr val="B81821"/>
      </a:dk2>
      <a:lt2>
        <a:srgbClr val="040404"/>
      </a:lt2>
      <a:accent1>
        <a:srgbClr val="030303"/>
      </a:accent1>
      <a:accent2>
        <a:srgbClr val="EB2716"/>
      </a:accent2>
      <a:accent3>
        <a:srgbClr val="E2751D"/>
      </a:accent3>
      <a:accent4>
        <a:srgbClr val="FFB400"/>
      </a:accent4>
      <a:accent5>
        <a:srgbClr val="7EB606"/>
      </a:accent5>
      <a:accent6>
        <a:srgbClr val="C00000"/>
      </a:accent6>
      <a:hlink>
        <a:srgbClr val="7030A0"/>
      </a:hlink>
      <a:folHlink>
        <a:srgbClr val="00B0F0"/>
      </a:folHlink>
    </a:clrScheme>
    <a:fontScheme name="Adjacency">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gradFill rotWithShape="1">
          <a:gsLst>
            <a:gs pos="0">
              <a:schemeClr val="phClr">
                <a:tint val="90000"/>
              </a:schemeClr>
            </a:gs>
            <a:gs pos="75000">
              <a:schemeClr val="phClr">
                <a:shade val="100000"/>
                <a:satMod val="115000"/>
              </a:schemeClr>
            </a:gs>
            <a:gs pos="100000">
              <a:schemeClr val="phClr">
                <a:shade val="70000"/>
                <a:satMod val="130000"/>
              </a:schemeClr>
            </a:gs>
          </a:gsLst>
          <a:path path="circle">
            <a:fillToRect l="20000" t="50000" r="100000" b="50000"/>
          </a:path>
        </a:gradFill>
        <a:blipFill rotWithShape="1">
          <a:blip xmlns:r="http://schemas.openxmlformats.org/officeDocument/2006/relationships" r:embed="rId1">
            <a:duotone>
              <a:schemeClr val="phClr">
                <a:tint val="97000"/>
              </a:schemeClr>
              <a:schemeClr val="phClr">
                <a:shade val="96000"/>
              </a:schemeClr>
            </a:duotone>
          </a:blip>
          <a:tile tx="0" ty="0" sx="32000" sy="32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Default Theme.thmx</Template>
  <TotalTime>23899</TotalTime>
  <Words>2828</Words>
  <Application>Microsoft Office PowerPoint</Application>
  <PresentationFormat>On-screen Show (4:3)</PresentationFormat>
  <Paragraphs>330</Paragraphs>
  <Slides>43</Slides>
  <Notes>27</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43</vt:i4>
      </vt:variant>
    </vt:vector>
  </HeadingPairs>
  <TitlesOfParts>
    <vt:vector size="48" baseType="lpstr">
      <vt:lpstr>Arial</vt:lpstr>
      <vt:lpstr>Calibri</vt:lpstr>
      <vt:lpstr>Cambria</vt:lpstr>
      <vt:lpstr>Wingdings</vt:lpstr>
      <vt:lpstr>Default Theme</vt:lpstr>
      <vt:lpstr>PowerPoint Presentation</vt:lpstr>
      <vt:lpstr>Learning goals</vt:lpstr>
      <vt:lpstr>PowerPoint Presentation</vt:lpstr>
      <vt:lpstr>PowerPoint Presentation</vt:lpstr>
      <vt:lpstr>PowerPoint Presentation</vt:lpstr>
      <vt:lpstr>Historically speaking…</vt:lpstr>
      <vt:lpstr>An opening example</vt:lpstr>
      <vt:lpstr>An opening example</vt:lpstr>
      <vt:lpstr>Defining privacy</vt:lpstr>
      <vt:lpstr>What is “me”?</vt:lpstr>
      <vt:lpstr>What Privacy Is Not: Related Concepts</vt:lpstr>
      <vt:lpstr>What Privacy Is Not: Related Concepts</vt:lpstr>
      <vt:lpstr>PowerPoint Presentation</vt:lpstr>
      <vt:lpstr>PowerPoint Presentation</vt:lpstr>
      <vt:lpstr>PowerPoint Presentation</vt:lpstr>
      <vt:lpstr>PowerPoint Presentation</vt:lpstr>
      <vt:lpstr>Invisible audiences</vt:lpstr>
      <vt:lpstr>PowerPoint Presentation</vt:lpstr>
      <vt:lpstr>PowerPoint Presentation</vt:lpstr>
      <vt:lpstr>PowerPoint Presentation</vt:lpstr>
      <vt:lpstr>Networked Public Problems:  Context collapse can help or hurt your relationships</vt:lpstr>
      <vt:lpstr>PowerPoint Presentation</vt:lpstr>
      <vt:lpstr>PowerPoint Presentation</vt:lpstr>
      <vt:lpstr>http://clip-sasc.umiacs.umd.edu/</vt:lpstr>
      <vt:lpstr>The public-private fallacy</vt:lpstr>
      <vt:lpstr>The public-private fallacy</vt:lpstr>
      <vt:lpstr>PowerPoint Presentation</vt:lpstr>
      <vt:lpstr>Pass laws</vt:lpstr>
      <vt:lpstr>Pass laws</vt:lpstr>
      <vt:lpstr>Pass laws</vt:lpstr>
      <vt:lpstr>PowerPoint Presentation</vt:lpstr>
      <vt:lpstr>PowerPoint Presentation</vt:lpstr>
      <vt:lpstr>PowerPoint Presentation</vt:lpstr>
      <vt:lpstr>Be obscure with VPNs</vt:lpstr>
      <vt:lpstr>Why use VPNs? </vt:lpstr>
      <vt:lpstr>Be obscure with Tor</vt:lpstr>
      <vt:lpstr>PowerPoint Presentation</vt:lpstr>
      <vt:lpstr>Even Tor isn’t a failsafe!</vt:lpstr>
      <vt:lpstr>Be ephemeral</vt:lpstr>
      <vt:lpstr>Be judicious… but how?</vt:lpstr>
      <vt:lpstr>PowerPoint Presentation</vt:lpstr>
      <vt:lpstr>Be judicious… but how?</vt:lpstr>
      <vt:lpstr>So how do we protect our data?</vt:lpstr>
    </vt:vector>
  </TitlesOfParts>
  <Company>Michigan State University</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Jessica Vitak</dc:creator>
  <cp:lastModifiedBy>The Tablet</cp:lastModifiedBy>
  <cp:revision>873</cp:revision>
  <dcterms:created xsi:type="dcterms:W3CDTF">2016-09-05T23:42:51Z</dcterms:created>
  <dcterms:modified xsi:type="dcterms:W3CDTF">2018-11-05T04:57:48Z</dcterms:modified>
</cp:coreProperties>
</file>