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6" r:id="rId2"/>
    <p:sldId id="483" r:id="rId3"/>
    <p:sldId id="585" r:id="rId4"/>
    <p:sldId id="586" r:id="rId5"/>
    <p:sldId id="524" r:id="rId6"/>
    <p:sldId id="513" r:id="rId7"/>
    <p:sldId id="521" r:id="rId8"/>
    <p:sldId id="520" r:id="rId9"/>
    <p:sldId id="525" r:id="rId10"/>
    <p:sldId id="471" r:id="rId11"/>
    <p:sldId id="484" r:id="rId12"/>
    <p:sldId id="516" r:id="rId13"/>
    <p:sldId id="515" r:id="rId14"/>
    <p:sldId id="509"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477" r:id="rId29"/>
    <p:sldId id="510" r:id="rId30"/>
    <p:sldId id="478" r:id="rId31"/>
    <p:sldId id="475" r:id="rId32"/>
    <p:sldId id="476" r:id="rId33"/>
    <p:sldId id="518" r:id="rId34"/>
    <p:sldId id="517" r:id="rId35"/>
    <p:sldId id="501" r:id="rId36"/>
    <p:sldId id="502" r:id="rId37"/>
    <p:sldId id="500" r:id="rId38"/>
    <p:sldId id="511" r:id="rId39"/>
    <p:sldId id="514" r:id="rId40"/>
    <p:sldId id="479" r:id="rId41"/>
    <p:sldId id="482" r:id="rId42"/>
    <p:sldId id="491" r:id="rId43"/>
    <p:sldId id="507" r:id="rId44"/>
    <p:sldId id="506" r:id="rId45"/>
    <p:sldId id="568" r:id="rId46"/>
    <p:sldId id="569" r:id="rId47"/>
    <p:sldId id="570" r:id="rId48"/>
    <p:sldId id="571" r:id="rId49"/>
    <p:sldId id="508" r:id="rId50"/>
    <p:sldId id="481" r:id="rId51"/>
    <p:sldId id="480" r:id="rId52"/>
    <p:sldId id="526" r:id="rId53"/>
    <p:sldId id="527" r:id="rId54"/>
    <p:sldId id="528" r:id="rId55"/>
    <p:sldId id="529" r:id="rId56"/>
    <p:sldId id="530" r:id="rId57"/>
    <p:sldId id="531" r:id="rId58"/>
    <p:sldId id="487" r:id="rId59"/>
    <p:sldId id="488" r:id="rId60"/>
    <p:sldId id="489" r:id="rId61"/>
    <p:sldId id="490" r:id="rId62"/>
    <p:sldId id="542" r:id="rId63"/>
    <p:sldId id="532" r:id="rId64"/>
    <p:sldId id="533" r:id="rId65"/>
    <p:sldId id="534" r:id="rId66"/>
    <p:sldId id="539" r:id="rId67"/>
    <p:sldId id="540" r:id="rId68"/>
    <p:sldId id="541" r:id="rId69"/>
    <p:sldId id="587" r:id="rId70"/>
    <p:sldId id="588" r:id="rId71"/>
    <p:sldId id="589" r:id="rId72"/>
    <p:sldId id="535" r:id="rId73"/>
    <p:sldId id="536" r:id="rId74"/>
    <p:sldId id="537" r:id="rId75"/>
    <p:sldId id="538" r:id="rId76"/>
    <p:sldId id="49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63" r:id="rId93"/>
    <p:sldId id="564" r:id="rId94"/>
    <p:sldId id="565" r:id="rId95"/>
    <p:sldId id="566"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2" autoAdjust="0"/>
    <p:restoredTop sz="94683" autoAdjust="0"/>
  </p:normalViewPr>
  <p:slideViewPr>
    <p:cSldViewPr>
      <p:cViewPr>
        <p:scale>
          <a:sx n="105" d="100"/>
          <a:sy n="105" d="100"/>
        </p:scale>
        <p:origin x="114" y="33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7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72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229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12068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CAC073-7985-4810-93DD-B18DB91079EE}" type="slidenum">
              <a:rPr lang="en-US" sz="1200"/>
              <a:pPr/>
              <a:t>57</a:t>
            </a:fld>
            <a:endParaRPr lang="en-US" sz="1200"/>
          </a:p>
        </p:txBody>
      </p:sp>
      <p:sp>
        <p:nvSpPr>
          <p:cNvPr id="4301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7B6ED33-F5B2-4CE0-BDC5-B75C1F7E31E7}" type="slidenum">
              <a:rPr lang="en-US" sz="1200"/>
              <a:pPr algn="r" eaLnBrk="1" hangingPunct="1"/>
              <a:t>57</a:t>
            </a:fld>
            <a:endParaRPr lang="en-US" sz="1200"/>
          </a:p>
        </p:txBody>
      </p:sp>
      <p:sp>
        <p:nvSpPr>
          <p:cNvPr id="43012" name="Rectangle 1"/>
          <p:cNvSpPr>
            <a:spLocks noGrp="1" noRot="1" noChangeAspect="1" noChangeArrowheads="1" noTextEdit="1"/>
          </p:cNvSpPr>
          <p:nvPr>
            <p:ph type="sldImg"/>
          </p:nvPr>
        </p:nvSpPr>
        <p:spPr>
          <a:xfrm>
            <a:off x="1104900" y="304800"/>
            <a:ext cx="4648200" cy="3486150"/>
          </a:xfrm>
          <a:ln/>
        </p:spPr>
      </p:sp>
      <p:sp>
        <p:nvSpPr>
          <p:cNvPr id="43013" name="Rectangle 2"/>
          <p:cNvSpPr>
            <a:spLocks noGrp="1" noChangeArrowheads="1"/>
          </p:cNvSpPr>
          <p:nvPr>
            <p:ph type="body" idx="1"/>
          </p:nvPr>
        </p:nvSpPr>
        <p:spPr>
          <a:xfrm>
            <a:off x="298450" y="3886200"/>
            <a:ext cx="6335713" cy="4953000"/>
          </a:xfrm>
          <a:noFill/>
        </p:spPr>
        <p:txBody>
          <a:bodyPr lIns="93177" tIns="46589" rIns="93177" bIns="46589"/>
          <a:lstStyle/>
          <a:p>
            <a:pPr eaLnBrk="1" hangingPunct="1">
              <a:lnSpc>
                <a:spcPct val="90000"/>
              </a:lnSpc>
            </a:pPr>
            <a:r>
              <a:rPr lang="en-US" sz="1600" smtClean="0">
                <a:sym typeface="Arial" panose="020B0604020202020204" pitchFamily="34" charset="0"/>
              </a:rPr>
              <a:t>This picture shows a continuum of the relationships within a family of works as represented in manifestations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moving from left to right following this red arrow On the left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are those that are </a:t>
            </a:r>
            <a:r>
              <a:rPr lang="en-US" sz="1600" b="1" smtClean="0">
                <a:sym typeface="Arial" panose="020B0604020202020204" pitchFamily="34" charset="0"/>
              </a:rPr>
              <a:t>equivalent</a:t>
            </a:r>
            <a:r>
              <a:rPr lang="en-US" sz="1600" smtClean="0">
                <a:sym typeface="Arial" panose="020B0604020202020204" pitchFamily="34" charset="0"/>
              </a:rPr>
              <a:t> content, that are from the </a:t>
            </a:r>
            <a:r>
              <a:rPr lang="en-US" sz="1600" b="1" smtClean="0">
                <a:sym typeface="Arial" panose="020B0604020202020204" pitchFamily="34" charset="0"/>
              </a:rPr>
              <a:t>same</a:t>
            </a:r>
            <a:r>
              <a:rPr lang="en-US" sz="1600" smtClean="0">
                <a:sym typeface="Arial" panose="020B0604020202020204" pitchFamily="34" charset="0"/>
              </a:rPr>
              <a:t> expression of the </a:t>
            </a:r>
            <a:r>
              <a:rPr lang="en-US" sz="1600" b="1" smtClean="0">
                <a:sym typeface="Arial" panose="020B0604020202020204" pitchFamily="34" charset="0"/>
              </a:rPr>
              <a:t>same</a:t>
            </a:r>
            <a:r>
              <a:rPr lang="en-US" sz="1600" smtClean="0">
                <a:sym typeface="Arial" panose="020B0604020202020204" pitchFamily="34" charset="0"/>
              </a:rPr>
              <a:t> work.  Once we introduce a change to the content, like a translation,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we have a new expression of the same work - and as we make further changes to the content we move further to the right, farther away from the original work. These are </a:t>
            </a:r>
            <a:r>
              <a:rPr lang="en-US" sz="1600" b="1" smtClean="0">
                <a:sym typeface="Arial" panose="020B0604020202020204" pitchFamily="34" charset="0"/>
              </a:rPr>
              <a:t>derivative</a:t>
            </a:r>
            <a:r>
              <a:rPr lang="en-US" sz="1600" smtClean="0">
                <a:sym typeface="Arial" panose="020B0604020202020204" pitchFamily="34" charset="0"/>
              </a:rPr>
              <a:t> expressions of the </a:t>
            </a:r>
            <a:r>
              <a:rPr lang="en-US" sz="1600" b="1" smtClean="0">
                <a:sym typeface="Arial" panose="020B0604020202020204" pitchFamily="34" charset="0"/>
              </a:rPr>
              <a:t>same</a:t>
            </a:r>
            <a:r>
              <a:rPr lang="en-US" sz="1600" smtClean="0">
                <a:sym typeface="Arial" panose="020B0604020202020204" pitchFamily="34" charset="0"/>
              </a:rPr>
              <a:t> work. Once that </a:t>
            </a:r>
            <a:r>
              <a:rPr lang="en-US" sz="1600" b="1" smtClean="0">
                <a:sym typeface="Arial" panose="020B0604020202020204" pitchFamily="34" charset="0"/>
              </a:rPr>
              <a:t>derivation</a:t>
            </a:r>
            <a:r>
              <a:rPr lang="en-US" sz="1600" smtClean="0">
                <a:sym typeface="Arial" panose="020B0604020202020204" pitchFamily="34" charset="0"/>
              </a:rPr>
              <a:t> crosses the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“magic line” of becoming more of the work of another person or corporate body, we consider it a new work, but it is part of the family of related works,  even when the content moves on to be only </a:t>
            </a:r>
            <a:r>
              <a:rPr lang="en-US" sz="1600" u="sng" smtClean="0">
                <a:sym typeface="Arial" panose="020B0604020202020204" pitchFamily="34" charset="0"/>
              </a:rPr>
              <a:t>describing</a:t>
            </a:r>
            <a:r>
              <a:rPr lang="en-US" sz="1600" smtClean="0">
                <a:sym typeface="Arial" panose="020B0604020202020204" pitchFamily="34" charset="0"/>
              </a:rPr>
              <a: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 work in the family at the right end of this continuum. Works in a descriptive relationship can also be said to be in a subject relationships, because the subject of those works is another work – as with a commentary on a work.</a:t>
            </a:r>
          </a:p>
          <a:p>
            <a:pPr eaLnBrk="1" hangingPunct="1">
              <a:lnSpc>
                <a:spcPct val="90000"/>
              </a:lnSpc>
            </a:pPr>
            <a:r>
              <a:rPr lang="en-US" sz="1600" smtClean="0">
                <a:sym typeface="Arial" panose="020B0604020202020204" pitchFamily="34" charset="0"/>
              </a:rPr>
              <a:t>The ability to inform the user of these related works ties back to the </a:t>
            </a:r>
            <a:r>
              <a:rPr lang="en-US" sz="1600" smtClean="0">
                <a:solidFill>
                  <a:srgbClr val="FF0000"/>
                </a:solidFill>
                <a:sym typeface="Arial" panose="020B0604020202020204" pitchFamily="34" charset="0"/>
              </a:rPr>
              <a:t>** </a:t>
            </a:r>
            <a:r>
              <a:rPr lang="en-US" sz="1600" smtClean="0">
                <a:sym typeface="Arial" panose="020B0604020202020204" pitchFamily="34" charset="0"/>
              </a:rPr>
              <a:t>collocating and finding functions of a catalog.  We need to show users the pathways to related materials.  The FRBR model reminds us of these important relationships that we should reflect in our catalogs and resource discovery systems for our users.</a:t>
            </a:r>
          </a:p>
        </p:txBody>
      </p:sp>
    </p:spTree>
    <p:extLst>
      <p:ext uri="{BB962C8B-B14F-4D97-AF65-F5344CB8AC3E}">
        <p14:creationId xmlns:p14="http://schemas.microsoft.com/office/powerpoint/2010/main" val="56594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63</a:t>
            </a:fld>
            <a:endParaRPr lang="en-US"/>
          </a:p>
        </p:txBody>
      </p:sp>
    </p:spTree>
    <p:extLst>
      <p:ext uri="{BB962C8B-B14F-4D97-AF65-F5344CB8AC3E}">
        <p14:creationId xmlns:p14="http://schemas.microsoft.com/office/powerpoint/2010/main" val="343142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126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7</a:t>
            </a:r>
          </a:p>
        </p:txBody>
      </p:sp>
      <p:sp>
        <p:nvSpPr>
          <p:cNvPr id="1126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126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416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4339"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8</a:t>
            </a:r>
          </a:p>
        </p:txBody>
      </p:sp>
      <p:sp>
        <p:nvSpPr>
          <p:cNvPr id="14340"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4341"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4342" name="Rectangle 6"/>
          <p:cNvSpPr>
            <a:spLocks noGrp="1" noRot="1" noChangeAspect="1" noChangeArrowheads="1" noTextEdit="1"/>
          </p:cNvSpPr>
          <p:nvPr>
            <p:ph type="sldImg"/>
          </p:nvPr>
        </p:nvSpPr>
        <p:spPr>
          <a:xfrm>
            <a:off x="1150938" y="692150"/>
            <a:ext cx="4556125" cy="3416300"/>
          </a:xfrm>
          <a:ln cap="flat"/>
        </p:spPr>
      </p:sp>
      <p:sp>
        <p:nvSpPr>
          <p:cNvPr id="1434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65156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638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9</a:t>
            </a:r>
          </a:p>
        </p:txBody>
      </p:sp>
      <p:sp>
        <p:nvSpPr>
          <p:cNvPr id="1638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638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6390" name="Rectangle 6"/>
          <p:cNvSpPr>
            <a:spLocks noGrp="1" noRot="1" noChangeAspect="1" noChangeArrowheads="1" noTextEdit="1"/>
          </p:cNvSpPr>
          <p:nvPr>
            <p:ph type="sldImg"/>
          </p:nvPr>
        </p:nvSpPr>
        <p:spPr>
          <a:xfrm>
            <a:off x="1150938" y="692150"/>
            <a:ext cx="4556125" cy="3416300"/>
          </a:xfrm>
          <a:ln cap="flat"/>
        </p:spPr>
      </p:sp>
      <p:sp>
        <p:nvSpPr>
          <p:cNvPr id="163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1252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8435"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10</a:t>
            </a:r>
          </a:p>
        </p:txBody>
      </p:sp>
      <p:sp>
        <p:nvSpPr>
          <p:cNvPr id="18436"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8437"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3458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0483"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11</a:t>
            </a:r>
          </a:p>
        </p:txBody>
      </p:sp>
      <p:sp>
        <p:nvSpPr>
          <p:cNvPr id="20484"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0485"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0486" name="Rectangle 6"/>
          <p:cNvSpPr>
            <a:spLocks noGrp="1" noRot="1" noChangeAspect="1" noChangeArrowheads="1" noTextEdit="1"/>
          </p:cNvSpPr>
          <p:nvPr>
            <p:ph type="sldImg"/>
          </p:nvPr>
        </p:nvSpPr>
        <p:spPr>
          <a:xfrm>
            <a:off x="1150938" y="692150"/>
            <a:ext cx="4556125" cy="3416300"/>
          </a:xfrm>
          <a:ln cap="flat"/>
        </p:spPr>
      </p:sp>
      <p:sp>
        <p:nvSpPr>
          <p:cNvPr id="204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7336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2531"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solidFill>
                  <a:srgbClr val="000000"/>
                </a:solidFill>
              </a:rPr>
              <a:t>12</a:t>
            </a:r>
          </a:p>
        </p:txBody>
      </p:sp>
      <p:sp>
        <p:nvSpPr>
          <p:cNvPr id="22532"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2533"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solidFill>
                <a:srgbClr val="000000"/>
              </a:solidFill>
            </a:endParaRPr>
          </a:p>
        </p:txBody>
      </p:sp>
      <p:sp>
        <p:nvSpPr>
          <p:cNvPr id="22534" name="Rectangle 6"/>
          <p:cNvSpPr>
            <a:spLocks noGrp="1" noRot="1" noChangeAspect="1" noChangeArrowheads="1" noTextEdit="1"/>
          </p:cNvSpPr>
          <p:nvPr>
            <p:ph type="sldImg"/>
          </p:nvPr>
        </p:nvSpPr>
        <p:spPr>
          <a:xfrm>
            <a:off x="1150938" y="692150"/>
            <a:ext cx="4556125" cy="3416300"/>
          </a:xfrm>
          <a:ln cap="flat"/>
        </p:spPr>
      </p:sp>
      <p:sp>
        <p:nvSpPr>
          <p:cNvPr id="225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36238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3246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5640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59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30019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77436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8022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8219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9800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14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38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6208F2-05B1-498B-A5B2-A8668D25C163}" type="slidenum">
              <a:rPr lang="en-US" sz="1200"/>
              <a:pPr/>
              <a:t>52</a:t>
            </a:fld>
            <a:endParaRPr lang="en-US" sz="1200"/>
          </a:p>
        </p:txBody>
      </p:sp>
      <p:sp>
        <p:nvSpPr>
          <p:cNvPr id="5120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1943261-6A2F-4089-939B-1065EB23470E}" type="slidenum">
              <a:rPr lang="en-US" sz="1200"/>
              <a:pPr algn="r" eaLnBrk="1" hangingPunct="1"/>
              <a:t>52</a:t>
            </a:fld>
            <a:endParaRPr lang="en-US" sz="1200"/>
          </a:p>
        </p:txBody>
      </p:sp>
      <p:sp>
        <p:nvSpPr>
          <p:cNvPr id="5120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85C5406-E5D0-41BB-9054-AA692092BACD}" type="slidenum">
              <a:rPr lang="en-US" sz="1200"/>
              <a:pPr algn="r" eaLnBrk="1" hangingPunct="1"/>
              <a:t>52</a:t>
            </a:fld>
            <a:endParaRPr lang="en-US" sz="1200"/>
          </a:p>
        </p:txBody>
      </p:sp>
      <p:sp>
        <p:nvSpPr>
          <p:cNvPr id="51205" name="Rectangle 2"/>
          <p:cNvSpPr>
            <a:spLocks noGrp="1" noRot="1" noChangeAspect="1" noChangeArrowheads="1" noTextEdit="1"/>
          </p:cNvSpPr>
          <p:nvPr>
            <p:ph type="sldImg"/>
          </p:nvPr>
        </p:nvSpPr>
        <p:spPr>
          <a:xfrm>
            <a:off x="1106488" y="698500"/>
            <a:ext cx="4648200" cy="3486150"/>
          </a:xfrm>
          <a:ln/>
        </p:spPr>
      </p:sp>
      <p:sp>
        <p:nvSpPr>
          <p:cNvPr id="51206" name="Rectangle 3"/>
          <p:cNvSpPr>
            <a:spLocks noGrp="1" noChangeArrowheads="1"/>
          </p:cNvSpPr>
          <p:nvPr>
            <p:ph type="body" idx="1"/>
          </p:nvPr>
        </p:nvSpPr>
        <p:spPr>
          <a:xfrm>
            <a:off x="533400" y="4416425"/>
            <a:ext cx="5942013" cy="4181475"/>
          </a:xfrm>
          <a:noFill/>
        </p:spPr>
        <p:txBody>
          <a:bodyPr lIns="93177" tIns="46589" rIns="93177" bIns="46589"/>
          <a:lstStyle/>
          <a:p>
            <a:pPr eaLnBrk="1" hangingPunct="1"/>
            <a:r>
              <a:rPr lang="en-US" sz="1600" smtClean="0"/>
              <a:t>Let’s now move on to </a:t>
            </a:r>
            <a:r>
              <a:rPr lang="en-US" sz="1600" u="sng" smtClean="0"/>
              <a:t>relationships</a:t>
            </a:r>
            <a:r>
              <a:rPr lang="en-US" sz="1600" smtClean="0"/>
              <a:t> for the Group 2 entities: person, family, and corporate body.</a:t>
            </a:r>
          </a:p>
          <a:p>
            <a:pPr eaLnBrk="1" hangingPunct="1"/>
            <a:r>
              <a:rPr lang="en-US" sz="1600" smtClean="0"/>
              <a:t>You see the relationships with the Group 1 entities in this picture:</a:t>
            </a:r>
          </a:p>
          <a:p>
            <a:pPr eaLnBrk="1" hangingPunct="1"/>
            <a:r>
              <a:rPr lang="en-US" sz="1600" smtClean="0"/>
              <a:t>work is created by a person, family, or corporate body</a:t>
            </a:r>
          </a:p>
          <a:p>
            <a:pPr eaLnBrk="1" hangingPunct="1"/>
            <a:r>
              <a:rPr lang="en-US" sz="1600" smtClean="0"/>
              <a:t>expression is realized by a person, family, or corporate body</a:t>
            </a:r>
          </a:p>
          <a:p>
            <a:pPr eaLnBrk="1" hangingPunct="1"/>
            <a:r>
              <a:rPr lang="en-US" sz="1600" smtClean="0"/>
              <a:t>manifestation is produced by a person, family, or corporate body</a:t>
            </a:r>
          </a:p>
          <a:p>
            <a:pPr eaLnBrk="1" hangingPunct="1"/>
            <a:r>
              <a:rPr lang="en-US" sz="1600" smtClean="0"/>
              <a:t>item is owned by a person, family,  or corporate body.</a:t>
            </a:r>
          </a:p>
          <a:p>
            <a:pPr eaLnBrk="1" hangingPunct="1"/>
            <a:r>
              <a:rPr lang="en-US" sz="1600" smtClean="0"/>
              <a:t>The names of these Group 2 entities are controlled when they are used as access points in bibliographic records. </a:t>
            </a:r>
          </a:p>
          <a:p>
            <a:pPr eaLnBrk="1" hangingPunct="1"/>
            <a:r>
              <a:rPr lang="en-US" sz="1600" smtClean="0"/>
              <a:t>In the future we expect to see the names linked to descriptions of the resources and the links would indicate the specific type of relationship.</a:t>
            </a:r>
          </a:p>
        </p:txBody>
      </p:sp>
    </p:spTree>
    <p:extLst>
      <p:ext uri="{BB962C8B-B14F-4D97-AF65-F5344CB8AC3E}">
        <p14:creationId xmlns:p14="http://schemas.microsoft.com/office/powerpoint/2010/main" val="243365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53</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593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54</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03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55</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53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56</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590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source=images&amp;cd=&amp;cad=rja&amp;docid=N1FTleLVS5PMgM&amp;tbnid=PHVwSe_UeaLbSM:&amp;ved=0CAUQjRw&amp;url=http://pictures-bird.blogspot.com/2012/12/mynah-bird-pictures.html&amp;ei=v3W4UayKEJHltQbHgoGwDw&amp;bvm=bv.47810305,d.Yms&amp;psig=AFQjCNEtbtKMn3Tt7_-EmR6gOGdRUaE_kA&amp;ust=1371129611756209"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cogcomp.cs.illinois.edu/demo/wikify/?id=25"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Jewellery" TargetMode="External"/><Relationship Id="rId13" Type="http://schemas.openxmlformats.org/officeDocument/2006/relationships/hyperlink" Target="http://en.wikipedia.org/wiki/Liverpool" TargetMode="External"/><Relationship Id="rId18" Type="http://schemas.openxmlformats.org/officeDocument/2006/relationships/hyperlink" Target="http://en.wikipedia.org/wiki/Confederate_States_of_America" TargetMode="External"/><Relationship Id="rId3" Type="http://schemas.openxmlformats.org/officeDocument/2006/relationships/hyperlink" Target="http://en.wikipedia.org/wiki/Gold" TargetMode="External"/><Relationship Id="rId21" Type="http://schemas.openxmlformats.org/officeDocument/2006/relationships/hyperlink" Target="http://en.wikipedia.org/wiki/1861" TargetMode="External"/><Relationship Id="rId7" Type="http://schemas.openxmlformats.org/officeDocument/2006/relationships/hyperlink" Target="http://en.wikipedia.org/wiki/Illinois" TargetMode="External"/><Relationship Id="rId12" Type="http://schemas.openxmlformats.org/officeDocument/2006/relationships/hyperlink" Target="http://en.wikipedia.org/wiki/Movement_(clockwork)" TargetMode="External"/><Relationship Id="rId17" Type="http://schemas.openxmlformats.org/officeDocument/2006/relationships/hyperlink" Target="http://en.wikipedia.org/wiki/Washington,_D.C." TargetMode="External"/><Relationship Id="rId2" Type="http://schemas.openxmlformats.org/officeDocument/2006/relationships/hyperlink" Target="http://en.wikipedia.org/wiki/England" TargetMode="External"/><Relationship Id="rId16" Type="http://schemas.openxmlformats.org/officeDocument/2006/relationships/hyperlink" Target="http://en.wikipedia.org/wiki/Carat_(purity)" TargetMode="External"/><Relationship Id="rId20" Type="http://schemas.openxmlformats.org/officeDocument/2006/relationships/hyperlink" Target="http://en.wikipedia.org/wiki/April_12" TargetMode="External"/><Relationship Id="rId1" Type="http://schemas.openxmlformats.org/officeDocument/2006/relationships/slideLayout" Target="../slideLayouts/slideLayout7.xml"/><Relationship Id="rId6" Type="http://schemas.openxmlformats.org/officeDocument/2006/relationships/hyperlink" Target="http://en.wikipedia.org/wiki/Springfield,_Illinois" TargetMode="External"/><Relationship Id="rId11" Type="http://schemas.openxmlformats.org/officeDocument/2006/relationships/hyperlink" Target="http://en.wikipedia.org/wiki/Lawyer" TargetMode="External"/><Relationship Id="rId5" Type="http://schemas.openxmlformats.org/officeDocument/2006/relationships/hyperlink" Target="http://en.wikipedia.org/wiki/Thomas_Chatterton" TargetMode="External"/><Relationship Id="rId15" Type="http://schemas.openxmlformats.org/officeDocument/2006/relationships/hyperlink" Target="http://en.wikipedia.org/wiki/United_States" TargetMode="External"/><Relationship Id="rId10" Type="http://schemas.openxmlformats.org/officeDocument/2006/relationships/hyperlink" Target="http://en.wikipedia.org/wiki/Millesimal_fineness" TargetMode="External"/><Relationship Id="rId19" Type="http://schemas.openxmlformats.org/officeDocument/2006/relationships/hyperlink" Target="http://en.wikipedia.org/wiki/Fort_Sumter" TargetMode="External"/><Relationship Id="rId4" Type="http://schemas.openxmlformats.org/officeDocument/2006/relationships/hyperlink" Target="http://en.wikipedia.org/wiki/1850s" TargetMode="External"/><Relationship Id="rId9" Type="http://schemas.openxmlformats.org/officeDocument/2006/relationships/hyperlink" Target="http://en.wikipedia.org/wiki/Abraham_Lincoln" TargetMode="External"/><Relationship Id="rId14" Type="http://schemas.openxmlformats.org/officeDocument/2006/relationships/hyperlink" Target="http://en.wikipedia.org/wiki/Watchmaker" TargetMode="External"/><Relationship Id="rId22" Type="http://schemas.openxmlformats.org/officeDocument/2006/relationships/hyperlink" Target="http://en.wikipedia.org/wiki/Cloc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audio" Target="file:///C:\talks\armstrong-universities.mp3" TargetMode="External"/><Relationship Id="rId4" Type="http://schemas.openxmlformats.org/officeDocument/2006/relationships/hyperlink" Target="http://wikipedia-miner.cms.waikato.ac.nz/demos/annotat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de.wikipedia.org/w/index.php?title=Datei:Lod-datasets_2010-09-22_colored.png&amp;filetimestamp=20101022110116"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0.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tei-c.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loc.gov/standards/mets/" TargetMode="External"/><Relationship Id="rId4" Type="http://schemas.openxmlformats.org/officeDocument/2006/relationships/hyperlink" Target="http://www.loc.gov/ead/"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upload.wikimedia.org/wikipedia/commons/4/43/Feed-icon.sv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hyperlink" Target="file:///C:\Users\jj\AppData\Local\Microsoft\Windows\Temporary%20Internet%20Files\Content.IE5\31DGTMON\iconf14-oard.x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Metadata</a:t>
            </a:r>
          </a:p>
        </p:txBody>
      </p:sp>
      <p:sp>
        <p:nvSpPr>
          <p:cNvPr id="4099" name="Rectangle 3"/>
          <p:cNvSpPr>
            <a:spLocks noGrp="1" noChangeArrowheads="1"/>
          </p:cNvSpPr>
          <p:nvPr>
            <p:ph type="subTitle" idx="1"/>
          </p:nvPr>
        </p:nvSpPr>
        <p:spPr>
          <a:noFill/>
        </p:spPr>
        <p:txBody>
          <a:bodyPr/>
          <a:lstStyle/>
          <a:p>
            <a:pPr marL="342900" indent="-342900"/>
            <a:r>
              <a:rPr lang="en-US" dirty="0" smtClean="0"/>
              <a:t>February 24, 2015</a:t>
            </a:r>
            <a:endParaRPr lang="en-US" dirty="0" smtClean="0"/>
          </a:p>
          <a:p>
            <a:pPr marL="342900" indent="-342900"/>
            <a:r>
              <a:rPr lang="en-US" dirty="0" smtClean="0"/>
              <a:t>LBSC 770</a:t>
            </a:r>
          </a:p>
          <a:p>
            <a:pPr marL="342900" indent="-342900"/>
            <a:r>
              <a:rPr lang="en-US" dirty="0" smtClean="0"/>
              <a:t>Bibliographic Control</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74" y="-30576"/>
            <a:ext cx="7772400" cy="1143000"/>
          </a:xfrm>
        </p:spPr>
        <p:txBody>
          <a:bodyPr/>
          <a:lstStyle/>
          <a:p>
            <a:r>
              <a:rPr lang="en-US" dirty="0" smtClean="0"/>
              <a:t>Functional Requirements for </a:t>
            </a:r>
            <a:r>
              <a:rPr lang="en-US" i="1" u="sng" dirty="0" smtClean="0"/>
              <a:t>Bibliographic</a:t>
            </a:r>
            <a:r>
              <a:rPr lang="en-US" dirty="0" smtClean="0"/>
              <a:t> Records (FRBR)</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1111"/>
          <a:stretch/>
        </p:blipFill>
        <p:spPr>
          <a:xfrm>
            <a:off x="0" y="819437"/>
            <a:ext cx="6781800" cy="6028266"/>
          </a:xfrm>
        </p:spPr>
      </p:pic>
      <p:sp>
        <p:nvSpPr>
          <p:cNvPr id="5" name="TextBox 4"/>
          <p:cNvSpPr txBox="1"/>
          <p:nvPr/>
        </p:nvSpPr>
        <p:spPr>
          <a:xfrm>
            <a:off x="6497692" y="2117960"/>
            <a:ext cx="2671565" cy="830997"/>
          </a:xfrm>
          <a:prstGeom prst="rect">
            <a:avLst/>
          </a:prstGeom>
          <a:noFill/>
        </p:spPr>
        <p:txBody>
          <a:bodyPr wrap="none" rtlCol="0">
            <a:spAutoFit/>
          </a:bodyPr>
          <a:lstStyle/>
          <a:p>
            <a:r>
              <a:rPr lang="en-US" dirty="0" smtClean="0">
                <a:solidFill>
                  <a:srgbClr val="0070C0"/>
                </a:solidFill>
              </a:rPr>
              <a:t>Midsummer Night’s</a:t>
            </a:r>
          </a:p>
          <a:p>
            <a:r>
              <a:rPr lang="en-US" dirty="0" smtClean="0">
                <a:solidFill>
                  <a:srgbClr val="0070C0"/>
                </a:solidFill>
              </a:rPr>
              <a:t>Dream</a:t>
            </a:r>
            <a:endParaRPr lang="en-US" dirty="0">
              <a:solidFill>
                <a:srgbClr val="0070C0"/>
              </a:solidFill>
            </a:endParaRPr>
          </a:p>
        </p:txBody>
      </p:sp>
      <p:sp>
        <p:nvSpPr>
          <p:cNvPr id="6" name="TextBox 5"/>
          <p:cNvSpPr txBox="1"/>
          <p:nvPr/>
        </p:nvSpPr>
        <p:spPr>
          <a:xfrm>
            <a:off x="6578834" y="4582582"/>
            <a:ext cx="1755609" cy="830997"/>
          </a:xfrm>
          <a:prstGeom prst="rect">
            <a:avLst/>
          </a:prstGeom>
          <a:noFill/>
        </p:spPr>
        <p:txBody>
          <a:bodyPr wrap="none" rtlCol="0">
            <a:spAutoFit/>
          </a:bodyPr>
          <a:lstStyle/>
          <a:p>
            <a:r>
              <a:rPr lang="en-US" dirty="0" smtClean="0">
                <a:solidFill>
                  <a:srgbClr val="0070C0"/>
                </a:solidFill>
              </a:rPr>
              <a:t>August 23 </a:t>
            </a:r>
          </a:p>
          <a:p>
            <a:r>
              <a:rPr lang="en-US" dirty="0" smtClean="0">
                <a:solidFill>
                  <a:srgbClr val="0070C0"/>
                </a:solidFill>
              </a:rPr>
              <a:t>Performance</a:t>
            </a:r>
            <a:endParaRPr lang="en-US" dirty="0">
              <a:solidFill>
                <a:srgbClr val="0070C0"/>
              </a:solidFill>
            </a:endParaRPr>
          </a:p>
        </p:txBody>
      </p:sp>
      <p:sp>
        <p:nvSpPr>
          <p:cNvPr id="7" name="TextBox 6"/>
          <p:cNvSpPr txBox="1"/>
          <p:nvPr/>
        </p:nvSpPr>
        <p:spPr>
          <a:xfrm>
            <a:off x="6572656" y="3373964"/>
            <a:ext cx="2312493" cy="461665"/>
          </a:xfrm>
          <a:prstGeom prst="rect">
            <a:avLst/>
          </a:prstGeom>
          <a:noFill/>
        </p:spPr>
        <p:txBody>
          <a:bodyPr wrap="none" rtlCol="0">
            <a:spAutoFit/>
          </a:bodyPr>
          <a:lstStyle/>
          <a:p>
            <a:r>
              <a:rPr lang="en-US" dirty="0" smtClean="0">
                <a:solidFill>
                  <a:srgbClr val="0070C0"/>
                </a:solidFill>
              </a:rPr>
              <a:t>2005 Free for All</a:t>
            </a:r>
            <a:endParaRPr lang="en-US" dirty="0">
              <a:solidFill>
                <a:srgbClr val="0070C0"/>
              </a:solidFill>
            </a:endParaRPr>
          </a:p>
        </p:txBody>
      </p:sp>
      <p:sp>
        <p:nvSpPr>
          <p:cNvPr id="8" name="TextBox 7"/>
          <p:cNvSpPr txBox="1"/>
          <p:nvPr/>
        </p:nvSpPr>
        <p:spPr>
          <a:xfrm>
            <a:off x="6572656" y="5791200"/>
            <a:ext cx="1321196" cy="461665"/>
          </a:xfrm>
          <a:prstGeom prst="rect">
            <a:avLst/>
          </a:prstGeom>
          <a:noFill/>
        </p:spPr>
        <p:txBody>
          <a:bodyPr wrap="none" rtlCol="0">
            <a:spAutoFit/>
          </a:bodyPr>
          <a:lstStyle/>
          <a:p>
            <a:r>
              <a:rPr lang="en-US" dirty="0" smtClean="0">
                <a:solidFill>
                  <a:srgbClr val="0070C0"/>
                </a:solidFill>
              </a:rPr>
              <a:t>Seat 23G</a:t>
            </a:r>
            <a:endParaRPr lang="en-US" dirty="0">
              <a:solidFill>
                <a:srgbClr val="0070C0"/>
              </a:solidFill>
            </a:endParaRPr>
          </a:p>
        </p:txBody>
      </p:sp>
    </p:spTree>
    <p:extLst>
      <p:ext uri="{BB962C8B-B14F-4D97-AF65-F5344CB8AC3E}">
        <p14:creationId xmlns:p14="http://schemas.microsoft.com/office/powerpoint/2010/main" val="62383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smtClean="0"/>
              <a:t>Aspects of Metadata</a:t>
            </a:r>
          </a:p>
        </p:txBody>
      </p:sp>
      <p:sp>
        <p:nvSpPr>
          <p:cNvPr id="18435" name="Rectangle 3"/>
          <p:cNvSpPr>
            <a:spLocks noGrp="1" noChangeArrowheads="1"/>
          </p:cNvSpPr>
          <p:nvPr>
            <p:ph type="body" idx="1"/>
          </p:nvPr>
        </p:nvSpPr>
        <p:spPr>
          <a:xfrm>
            <a:off x="609600" y="1143000"/>
            <a:ext cx="7772400" cy="4114800"/>
          </a:xfrm>
        </p:spPr>
        <p:txBody>
          <a:bodyPr/>
          <a:lstStyle/>
          <a:p>
            <a:r>
              <a:rPr lang="en-US" smtClean="0"/>
              <a:t>What kinds of objects can we describe?</a:t>
            </a:r>
          </a:p>
          <a:p>
            <a:pPr lvl="1"/>
            <a:r>
              <a:rPr lang="en-US" smtClean="0"/>
              <a:t>MARC, Dublin Core, FRBR, …</a:t>
            </a:r>
          </a:p>
          <a:p>
            <a:pPr lvl="4"/>
            <a:endParaRPr lang="en-US" smtClean="0"/>
          </a:p>
          <a:p>
            <a:r>
              <a:rPr lang="en-US" smtClean="0"/>
              <a:t>How can we convey it?</a:t>
            </a:r>
          </a:p>
          <a:p>
            <a:pPr lvl="1"/>
            <a:r>
              <a:rPr lang="en-US" smtClean="0"/>
              <a:t>MODS, RDF, OAI-PMH, METS</a:t>
            </a:r>
          </a:p>
          <a:p>
            <a:pPr lvl="4"/>
            <a:endParaRPr lang="en-US" smtClean="0"/>
          </a:p>
          <a:p>
            <a:r>
              <a:rPr lang="en-US" smtClean="0"/>
              <a:t>What can we say?</a:t>
            </a:r>
          </a:p>
          <a:p>
            <a:pPr lvl="1"/>
            <a:r>
              <a:rPr lang="en-US" smtClean="0"/>
              <a:t>LCSH, MeSH, PREMIS, …</a:t>
            </a:r>
          </a:p>
          <a:p>
            <a:pPr lvl="4"/>
            <a:endParaRPr lang="en-US" smtClean="0"/>
          </a:p>
          <a:p>
            <a:r>
              <a:rPr lang="en-US" smtClean="0"/>
              <a:t>What can we do with it?</a:t>
            </a:r>
          </a:p>
          <a:p>
            <a:pPr lvl="1"/>
            <a:r>
              <a:rPr lang="en-US" smtClean="0"/>
              <a:t>Discovery, description, reasoning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3"/>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331439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View of Metadata Uses</a:t>
            </a:r>
            <a:endParaRPr lang="en-US" dirty="0"/>
          </a:p>
        </p:txBody>
      </p:sp>
      <p:sp>
        <p:nvSpPr>
          <p:cNvPr id="3" name="Content Placeholder 2"/>
          <p:cNvSpPr>
            <a:spLocks noGrp="1"/>
          </p:cNvSpPr>
          <p:nvPr>
            <p:ph sz="half" idx="1"/>
          </p:nvPr>
        </p:nvSpPr>
        <p:spPr>
          <a:xfrm>
            <a:off x="228600" y="1981200"/>
            <a:ext cx="4572000" cy="4114800"/>
          </a:xfrm>
        </p:spPr>
        <p:txBody>
          <a:bodyPr/>
          <a:lstStyle/>
          <a:p>
            <a:r>
              <a:rPr lang="en-US" dirty="0" smtClean="0"/>
              <a:t>Have it</a:t>
            </a:r>
          </a:p>
          <a:p>
            <a:pPr lvl="1"/>
            <a:r>
              <a:rPr lang="en-US" dirty="0" smtClean="0"/>
              <a:t>Preservation (e.g., PREMIS)</a:t>
            </a:r>
          </a:p>
          <a:p>
            <a:pPr lvl="1"/>
            <a:r>
              <a:rPr lang="en-US" dirty="0" smtClean="0"/>
              <a:t>Validation</a:t>
            </a:r>
          </a:p>
          <a:p>
            <a:pPr lvl="1"/>
            <a:r>
              <a:rPr lang="en-US" dirty="0" smtClean="0"/>
              <a:t>Disposition</a:t>
            </a:r>
          </a:p>
          <a:p>
            <a:r>
              <a:rPr lang="en-US" dirty="0" smtClean="0"/>
              <a:t>Find it</a:t>
            </a:r>
          </a:p>
          <a:p>
            <a:pPr lvl="1"/>
            <a:r>
              <a:rPr lang="en-US" dirty="0" smtClean="0"/>
              <a:t>Search/Recognize/Choose</a:t>
            </a:r>
          </a:p>
          <a:p>
            <a:pPr lvl="1"/>
            <a:r>
              <a:rPr lang="en-US" dirty="0" smtClean="0"/>
              <a:t>Browse (“Navigation”)</a:t>
            </a:r>
          </a:p>
          <a:p>
            <a:pPr lvl="1"/>
            <a:endParaRPr lang="en-US" dirty="0"/>
          </a:p>
        </p:txBody>
      </p:sp>
      <p:sp>
        <p:nvSpPr>
          <p:cNvPr id="4" name="Content Placeholder 3"/>
          <p:cNvSpPr>
            <a:spLocks noGrp="1"/>
          </p:cNvSpPr>
          <p:nvPr>
            <p:ph sz="half" idx="2"/>
          </p:nvPr>
        </p:nvSpPr>
        <p:spPr>
          <a:xfrm>
            <a:off x="4572000" y="1981200"/>
            <a:ext cx="4572000" cy="4114800"/>
          </a:xfrm>
        </p:spPr>
        <p:txBody>
          <a:bodyPr/>
          <a:lstStyle/>
          <a:p>
            <a:r>
              <a:rPr lang="en-US" dirty="0"/>
              <a:t>Serve it</a:t>
            </a:r>
          </a:p>
          <a:p>
            <a:pPr lvl="1"/>
            <a:r>
              <a:rPr lang="en-US" u="sng" dirty="0"/>
              <a:t>Persistent</a:t>
            </a:r>
            <a:r>
              <a:rPr lang="en-US" dirty="0"/>
              <a:t> location</a:t>
            </a:r>
          </a:p>
          <a:p>
            <a:pPr lvl="1"/>
            <a:r>
              <a:rPr lang="en-US" dirty="0"/>
              <a:t>Structure</a:t>
            </a:r>
          </a:p>
          <a:p>
            <a:pPr lvl="1"/>
            <a:r>
              <a:rPr lang="en-US" dirty="0"/>
              <a:t>Surrogates</a:t>
            </a:r>
          </a:p>
          <a:p>
            <a:r>
              <a:rPr lang="en-US" dirty="0" smtClean="0"/>
              <a:t>Use </a:t>
            </a:r>
            <a:r>
              <a:rPr lang="en-US" dirty="0"/>
              <a:t>it</a:t>
            </a:r>
          </a:p>
          <a:p>
            <a:pPr lvl="1"/>
            <a:r>
              <a:rPr lang="en-US" dirty="0"/>
              <a:t>Context</a:t>
            </a:r>
          </a:p>
          <a:p>
            <a:pPr lvl="1"/>
            <a:r>
              <a:rPr lang="en-US" dirty="0"/>
              <a:t>Rights </a:t>
            </a:r>
            <a:r>
              <a:rPr lang="en-US" dirty="0" smtClean="0"/>
              <a:t>management</a:t>
            </a:r>
          </a:p>
          <a:p>
            <a:pPr lvl="1"/>
            <a:r>
              <a:rPr lang="en-US" dirty="0" smtClean="0"/>
              <a:t>User behavior capture</a:t>
            </a:r>
            <a:endParaRPr lang="en-US" dirty="0"/>
          </a:p>
          <a:p>
            <a:pPr lvl="1"/>
            <a:r>
              <a:rPr lang="en-US" dirty="0"/>
              <a:t>R</a:t>
            </a:r>
            <a:r>
              <a:rPr lang="en-US" dirty="0" smtClean="0"/>
              <a:t>easoning </a:t>
            </a:r>
            <a:r>
              <a:rPr lang="en-US" dirty="0"/>
              <a:t>(“Semantic Web”)</a:t>
            </a:r>
          </a:p>
        </p:txBody>
      </p:sp>
    </p:spTree>
    <p:extLst>
      <p:ext uri="{BB962C8B-B14F-4D97-AF65-F5344CB8AC3E}">
        <p14:creationId xmlns:p14="http://schemas.microsoft.com/office/powerpoint/2010/main" val="83153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Sources</a:t>
            </a:r>
            <a:endParaRPr lang="en-US" dirty="0"/>
          </a:p>
        </p:txBody>
      </p:sp>
      <p:sp>
        <p:nvSpPr>
          <p:cNvPr id="3" name="Content Placeholder 2"/>
          <p:cNvSpPr>
            <a:spLocks noGrp="1"/>
          </p:cNvSpPr>
          <p:nvPr>
            <p:ph idx="1"/>
          </p:nvPr>
        </p:nvSpPr>
        <p:spPr/>
        <p:txBody>
          <a:bodyPr/>
          <a:lstStyle/>
          <a:p>
            <a:r>
              <a:rPr lang="en-US" dirty="0" smtClean="0"/>
              <a:t>Automated</a:t>
            </a:r>
          </a:p>
          <a:p>
            <a:pPr lvl="1"/>
            <a:r>
              <a:rPr lang="en-US" dirty="0"/>
              <a:t>C</a:t>
            </a:r>
            <a:r>
              <a:rPr lang="en-US" dirty="0" smtClean="0"/>
              <a:t>apture</a:t>
            </a:r>
          </a:p>
          <a:p>
            <a:pPr lvl="1"/>
            <a:r>
              <a:rPr lang="en-US" dirty="0" smtClean="0"/>
              <a:t>Extraction</a:t>
            </a:r>
          </a:p>
          <a:p>
            <a:pPr lvl="1"/>
            <a:r>
              <a:rPr lang="en-US" dirty="0" smtClean="0"/>
              <a:t>Classification</a:t>
            </a:r>
          </a:p>
          <a:p>
            <a:r>
              <a:rPr lang="en-US" dirty="0" smtClean="0"/>
              <a:t>Manual</a:t>
            </a:r>
          </a:p>
          <a:p>
            <a:pPr lvl="1"/>
            <a:r>
              <a:rPr lang="en-US" dirty="0" smtClean="0"/>
              <a:t>Professional</a:t>
            </a:r>
          </a:p>
          <a:p>
            <a:pPr lvl="1"/>
            <a:r>
              <a:rPr lang="en-US" dirty="0" smtClean="0"/>
              <a:t>Community</a:t>
            </a:r>
          </a:p>
          <a:p>
            <a:pPr lvl="1"/>
            <a:r>
              <a:rPr lang="en-US" dirty="0" smtClean="0"/>
              <a:t>Personal</a:t>
            </a:r>
          </a:p>
          <a:p>
            <a:endParaRPr lang="en-US" dirty="0"/>
          </a:p>
        </p:txBody>
      </p:sp>
    </p:spTree>
    <p:extLst>
      <p:ext uri="{BB962C8B-B14F-4D97-AF65-F5344CB8AC3E}">
        <p14:creationId xmlns:p14="http://schemas.microsoft.com/office/powerpoint/2010/main" val="1170767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d0SGYZDROqk/ULsFUiWap3I/AAAAAAAAAQc/NGPAREvW8dw/s1600/Mynah_Bird_Pictur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89"/>
          <a:stretch/>
        </p:blipFill>
        <p:spPr bwMode="auto">
          <a:xfrm>
            <a:off x="2519265" y="0"/>
            <a:ext cx="6621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worksheetfactory.net/my-files/small/free-printable-flash-cards-3.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85271" y="94699"/>
            <a:ext cx="2319337" cy="3000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worksheetfactory.net/my-files/small/free-printable-flash-cards-3.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143943" y="3067083"/>
            <a:ext cx="2319338" cy="300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Digital Mynah Bird</a:t>
            </a:r>
            <a:endParaRPr lang="en-US" dirty="0"/>
          </a:p>
        </p:txBody>
      </p:sp>
      <p:pic>
        <p:nvPicPr>
          <p:cNvPr id="1026" name="Picture 2" descr="../images/supervised-class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0890" cy="4715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0400" y="6525208"/>
            <a:ext cx="5256567" cy="369332"/>
          </a:xfrm>
          <a:prstGeom prst="rect">
            <a:avLst/>
          </a:prstGeom>
          <a:noFill/>
        </p:spPr>
        <p:txBody>
          <a:bodyPr wrap="none" rtlCol="0">
            <a:spAutoFit/>
          </a:bodyPr>
          <a:lstStyle/>
          <a:p>
            <a:r>
              <a:rPr lang="en-US" sz="1800" dirty="0" smtClean="0"/>
              <a:t>Steven Bird et al., </a:t>
            </a:r>
            <a:r>
              <a:rPr lang="en-US" sz="1800" i="1" dirty="0" smtClean="0"/>
              <a:t>Natural Language Processing</a:t>
            </a:r>
            <a:r>
              <a:rPr lang="en-US" sz="1800" dirty="0" smtClean="0"/>
              <a:t>, 2006</a:t>
            </a:r>
            <a:endParaRPr lang="en-US" sz="1800" dirty="0"/>
          </a:p>
        </p:txBody>
      </p:sp>
    </p:spTree>
    <p:extLst>
      <p:ext uri="{BB962C8B-B14F-4D97-AF65-F5344CB8AC3E}">
        <p14:creationId xmlns:p14="http://schemas.microsoft.com/office/powerpoint/2010/main" val="155346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Cute Mynah Bird Tricks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Make scanned documents into e-text</a:t>
            </a:r>
          </a:p>
          <a:p>
            <a:r>
              <a:rPr lang="en-US" dirty="0" smtClean="0"/>
              <a:t>Make speech into e-text</a:t>
            </a:r>
          </a:p>
          <a:p>
            <a:r>
              <a:rPr lang="en-US" dirty="0" smtClean="0"/>
              <a:t>Make English e-text into Hindi e-text</a:t>
            </a:r>
          </a:p>
          <a:p>
            <a:r>
              <a:rPr lang="en-US" dirty="0" smtClean="0"/>
              <a:t>Make long e-text into short e-text</a:t>
            </a:r>
          </a:p>
          <a:p>
            <a:r>
              <a:rPr lang="en-US" dirty="0" smtClean="0"/>
              <a:t>Make e-text into hypertext</a:t>
            </a:r>
          </a:p>
          <a:p>
            <a:r>
              <a:rPr lang="en-US" dirty="0" smtClean="0"/>
              <a:t>Make e-text into metadata</a:t>
            </a:r>
          </a:p>
          <a:p>
            <a:r>
              <a:rPr lang="en-US" dirty="0" smtClean="0"/>
              <a:t>Make email into org charts</a:t>
            </a:r>
          </a:p>
          <a:p>
            <a:r>
              <a:rPr lang="en-US" dirty="0" smtClean="0"/>
              <a:t>Make pictures into captions</a:t>
            </a:r>
          </a:p>
          <a:p>
            <a:r>
              <a:rPr lang="en-US" dirty="0" smtClean="0"/>
              <a:t>…</a:t>
            </a:r>
            <a:endParaRPr lang="en-US" dirty="0"/>
          </a:p>
        </p:txBody>
      </p:sp>
      <p:sp>
        <p:nvSpPr>
          <p:cNvPr id="6" name="Rectangle 5"/>
          <p:cNvSpPr/>
          <p:nvPr/>
        </p:nvSpPr>
        <p:spPr>
          <a:xfrm>
            <a:off x="381000" y="3657600"/>
            <a:ext cx="5486400" cy="121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t="21875" r="42899" b="3471"/>
          <a:stretch>
            <a:fillRect/>
          </a:stretch>
        </p:blipFill>
        <p:spPr bwMode="auto">
          <a:xfrm>
            <a:off x="0" y="0"/>
            <a:ext cx="91440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5257800"/>
            <a:ext cx="8839200" cy="685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base">
              <a:spcBef>
                <a:spcPct val="0"/>
              </a:spcBef>
              <a:spcAft>
                <a:spcPct val="0"/>
              </a:spcAft>
              <a:defRPr/>
            </a:pPr>
            <a:endParaRPr lang="en-US" sz="160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r="14029"/>
          <a:stretch>
            <a:fillRect/>
          </a:stretch>
        </p:blipFill>
        <p:spPr bwMode="auto">
          <a:xfrm>
            <a:off x="0" y="0"/>
            <a:ext cx="9144000" cy="623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1"/>
          <p:cNvSpPr>
            <a:spLocks noChangeArrowheads="1"/>
          </p:cNvSpPr>
          <p:nvPr/>
        </p:nvSpPr>
        <p:spPr bwMode="auto">
          <a:xfrm>
            <a:off x="2236788" y="6350000"/>
            <a:ext cx="467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1600" dirty="0">
                <a:solidFill>
                  <a:srgbClr val="000000"/>
                </a:solidFill>
                <a:hlinkClick r:id="rId3"/>
              </a:rPr>
              <a:t>http://cogcomp.cs.illinois.edu/demo/wikify/?id=25</a:t>
            </a:r>
            <a:r>
              <a:rPr lang="en-US" altLang="en-US" sz="1600" dirty="0">
                <a:solidFill>
                  <a:srgbClr val="00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en-US" smtClean="0"/>
              <a:t>Two Ways of Searching</a:t>
            </a:r>
          </a:p>
        </p:txBody>
      </p:sp>
      <p:sp>
        <p:nvSpPr>
          <p:cNvPr id="11267" name="Rectangle 3"/>
          <p:cNvSpPr>
            <a:spLocks noChangeArrowheads="1"/>
          </p:cNvSpPr>
          <p:nvPr/>
        </p:nvSpPr>
        <p:spPr bwMode="auto">
          <a:xfrm>
            <a:off x="2514600" y="1981200"/>
            <a:ext cx="1828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Write the document</a:t>
            </a:r>
          </a:p>
          <a:p>
            <a:pPr algn="ctr">
              <a:spcBef>
                <a:spcPct val="0"/>
              </a:spcBef>
              <a:buSzTx/>
              <a:buFontTx/>
              <a:buNone/>
            </a:pPr>
            <a:r>
              <a:rPr lang="en-US" sz="1600">
                <a:cs typeface="Arial" panose="020B0604020202020204" pitchFamily="34" charset="0"/>
              </a:rPr>
              <a:t>using terms to</a:t>
            </a:r>
          </a:p>
          <a:p>
            <a:pPr algn="ctr">
              <a:spcBef>
                <a:spcPct val="0"/>
              </a:spcBef>
              <a:buSzTx/>
              <a:buFontTx/>
              <a:buNone/>
            </a:pPr>
            <a:r>
              <a:rPr lang="en-US" sz="1600">
                <a:cs typeface="Arial" panose="020B0604020202020204" pitchFamily="34" charset="0"/>
              </a:rPr>
              <a:t>convey meaning</a:t>
            </a:r>
          </a:p>
        </p:txBody>
      </p:sp>
      <p:sp>
        <p:nvSpPr>
          <p:cNvPr id="11268" name="Line 11"/>
          <p:cNvSpPr>
            <a:spLocks noChangeShapeType="1"/>
          </p:cNvSpPr>
          <p:nvPr/>
        </p:nvSpPr>
        <p:spPr bwMode="auto">
          <a:xfrm>
            <a:off x="228600" y="2971800"/>
            <a:ext cx="8610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Text Box 15"/>
          <p:cNvSpPr txBox="1">
            <a:spLocks noChangeArrowheads="1"/>
          </p:cNvSpPr>
          <p:nvPr/>
        </p:nvSpPr>
        <p:spPr bwMode="auto">
          <a:xfrm>
            <a:off x="2819400" y="1524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2000">
                <a:cs typeface="Arial" panose="020B0604020202020204" pitchFamily="34" charset="0"/>
              </a:rPr>
              <a:t>Author</a:t>
            </a:r>
          </a:p>
        </p:txBody>
      </p:sp>
      <p:pic>
        <p:nvPicPr>
          <p:cNvPr id="11270" name="Picture 31"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00200"/>
            <a:ext cx="457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1"/>
          <p:cNvGrpSpPr>
            <a:grpSpLocks/>
          </p:cNvGrpSpPr>
          <p:nvPr/>
        </p:nvGrpSpPr>
        <p:grpSpPr bwMode="auto">
          <a:xfrm>
            <a:off x="228600" y="1371600"/>
            <a:ext cx="5518150" cy="5243513"/>
            <a:chOff x="144" y="864"/>
            <a:chExt cx="3476" cy="3303"/>
          </a:xfrm>
        </p:grpSpPr>
        <p:sp>
          <p:nvSpPr>
            <p:cNvPr id="11289" name="Rectangle 4"/>
            <p:cNvSpPr>
              <a:spLocks noChangeArrowheads="1"/>
            </p:cNvSpPr>
            <p:nvPr/>
          </p:nvSpPr>
          <p:spPr bwMode="auto">
            <a:xfrm>
              <a:off x="864" y="3072"/>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Content-Based</a:t>
              </a:r>
            </a:p>
            <a:p>
              <a:pPr algn="ctr">
                <a:spcBef>
                  <a:spcPct val="0"/>
                </a:spcBef>
                <a:buSzTx/>
                <a:buFontTx/>
                <a:buNone/>
              </a:pPr>
              <a:r>
                <a:rPr lang="en-US" sz="1600">
                  <a:cs typeface="Arial" panose="020B0604020202020204" pitchFamily="34" charset="0"/>
                </a:rPr>
                <a:t>Query-Document</a:t>
              </a:r>
            </a:p>
            <a:p>
              <a:pPr algn="ctr">
                <a:spcBef>
                  <a:spcPct val="0"/>
                </a:spcBef>
                <a:buSzTx/>
                <a:buFontTx/>
                <a:buNone/>
              </a:pPr>
              <a:r>
                <a:rPr lang="en-US" sz="1600">
                  <a:cs typeface="Arial" panose="020B0604020202020204" pitchFamily="34" charset="0"/>
                </a:rPr>
                <a:t>Matching</a:t>
              </a:r>
            </a:p>
          </p:txBody>
        </p:sp>
        <p:sp>
          <p:nvSpPr>
            <p:cNvPr id="11290" name="Text Box 12"/>
            <p:cNvSpPr txBox="1">
              <a:spLocks noChangeArrowheads="1"/>
            </p:cNvSpPr>
            <p:nvPr/>
          </p:nvSpPr>
          <p:spPr bwMode="auto">
            <a:xfrm>
              <a:off x="2016" y="3360"/>
              <a:ext cx="7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1800">
                  <a:cs typeface="Arial" panose="020B0604020202020204" pitchFamily="34" charset="0"/>
                </a:rPr>
                <a:t>Document Terms</a:t>
              </a:r>
            </a:p>
          </p:txBody>
        </p:sp>
        <p:pic>
          <p:nvPicPr>
            <p:cNvPr id="11291" name="Picture 13"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Line 16"/>
            <p:cNvSpPr>
              <a:spLocks noChangeShapeType="1"/>
            </p:cNvSpPr>
            <p:nvPr/>
          </p:nvSpPr>
          <p:spPr bwMode="auto">
            <a:xfrm>
              <a:off x="1440" y="864"/>
              <a:ext cx="0" cy="216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Text Box 18"/>
            <p:cNvSpPr txBox="1">
              <a:spLocks noChangeArrowheads="1"/>
            </p:cNvSpPr>
            <p:nvPr/>
          </p:nvSpPr>
          <p:spPr bwMode="auto">
            <a:xfrm>
              <a:off x="336" y="3360"/>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1800">
                  <a:cs typeface="Arial" panose="020B0604020202020204" pitchFamily="34" charset="0"/>
                </a:rPr>
                <a:t>Query Terms</a:t>
              </a:r>
            </a:p>
          </p:txBody>
        </p:sp>
        <p:sp>
          <p:nvSpPr>
            <p:cNvPr id="11294" name="Rectangle 19"/>
            <p:cNvSpPr>
              <a:spLocks noChangeArrowheads="1"/>
            </p:cNvSpPr>
            <p:nvPr/>
          </p:nvSpPr>
          <p:spPr bwMode="auto">
            <a:xfrm>
              <a:off x="144" y="1258"/>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Construct query from</a:t>
              </a:r>
            </a:p>
            <a:p>
              <a:pPr algn="ctr">
                <a:spcBef>
                  <a:spcPct val="0"/>
                </a:spcBef>
                <a:buSzTx/>
                <a:buFontTx/>
                <a:buNone/>
              </a:pPr>
              <a:r>
                <a:rPr lang="en-US" sz="1600">
                  <a:cs typeface="Arial" panose="020B0604020202020204" pitchFamily="34" charset="0"/>
                </a:rPr>
                <a:t>terms that </a:t>
              </a:r>
              <a:r>
                <a:rPr lang="en-US" sz="1600" b="1" u="sng">
                  <a:cs typeface="Arial" panose="020B0604020202020204" pitchFamily="34" charset="0"/>
                </a:rPr>
                <a:t>may</a:t>
              </a:r>
              <a:r>
                <a:rPr lang="en-US" sz="1600">
                  <a:cs typeface="Arial" panose="020B0604020202020204" pitchFamily="34" charset="0"/>
                </a:rPr>
                <a:t> </a:t>
              </a:r>
            </a:p>
            <a:p>
              <a:pPr algn="ctr">
                <a:spcBef>
                  <a:spcPct val="0"/>
                </a:spcBef>
                <a:buSzTx/>
                <a:buFontTx/>
                <a:buNone/>
              </a:pPr>
              <a:r>
                <a:rPr lang="en-US" sz="1600">
                  <a:cs typeface="Arial" panose="020B0604020202020204" pitchFamily="34" charset="0"/>
                </a:rPr>
                <a:t>appear in documents</a:t>
              </a:r>
            </a:p>
          </p:txBody>
        </p:sp>
        <p:sp>
          <p:nvSpPr>
            <p:cNvPr id="11295" name="Text Box 20"/>
            <p:cNvSpPr txBox="1">
              <a:spLocks noChangeArrowheads="1"/>
            </p:cNvSpPr>
            <p:nvPr/>
          </p:nvSpPr>
          <p:spPr bwMode="auto">
            <a:xfrm>
              <a:off x="240" y="864"/>
              <a:ext cx="9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50000"/>
                </a:lnSpc>
                <a:spcBef>
                  <a:spcPct val="50000"/>
                </a:spcBef>
                <a:buSzTx/>
                <a:buFontTx/>
                <a:buNone/>
              </a:pPr>
              <a:r>
                <a:rPr lang="en-US" sz="2000">
                  <a:cs typeface="Arial" panose="020B0604020202020204" pitchFamily="34" charset="0"/>
                </a:rPr>
                <a:t>Free-Text</a:t>
              </a:r>
            </a:p>
            <a:p>
              <a:pPr algn="ctr">
                <a:lnSpc>
                  <a:spcPct val="50000"/>
                </a:lnSpc>
                <a:spcBef>
                  <a:spcPct val="50000"/>
                </a:spcBef>
                <a:buSzTx/>
                <a:buFontTx/>
                <a:buNone/>
              </a:pPr>
              <a:r>
                <a:rPr lang="en-US" sz="2000">
                  <a:cs typeface="Arial" panose="020B0604020202020204" pitchFamily="34" charset="0"/>
                </a:rPr>
                <a:t>Searcher</a:t>
              </a:r>
            </a:p>
          </p:txBody>
        </p:sp>
        <p:cxnSp>
          <p:nvCxnSpPr>
            <p:cNvPr id="11296" name="AutoShape 21"/>
            <p:cNvCxnSpPr>
              <a:cxnSpLocks noChangeShapeType="1"/>
              <a:stCxn id="11294" idx="2"/>
              <a:endCxn id="11289" idx="1"/>
            </p:cNvCxnSpPr>
            <p:nvPr/>
          </p:nvCxnSpPr>
          <p:spPr bwMode="auto">
            <a:xfrm rot="16200000" flipH="1">
              <a:off x="17" y="2489"/>
              <a:ext cx="1550" cy="144"/>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297" name="AutoShape 29"/>
            <p:cNvCxnSpPr>
              <a:cxnSpLocks noChangeShapeType="1"/>
              <a:stCxn id="11267" idx="2"/>
              <a:endCxn id="11289" idx="3"/>
            </p:cNvCxnSpPr>
            <p:nvPr/>
          </p:nvCxnSpPr>
          <p:spPr bwMode="auto">
            <a:xfrm rot="5400000">
              <a:off x="1308" y="2484"/>
              <a:ext cx="1560" cy="144"/>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11298" name="Picture 42"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Text Box 45"/>
            <p:cNvSpPr txBox="1">
              <a:spLocks noChangeArrowheads="1"/>
            </p:cNvSpPr>
            <p:nvPr/>
          </p:nvSpPr>
          <p:spPr bwMode="auto">
            <a:xfrm>
              <a:off x="2208" y="3936"/>
              <a:ext cx="1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800"/>
                <a:t>Retrieval Status Value</a:t>
              </a:r>
            </a:p>
          </p:txBody>
        </p:sp>
        <p:cxnSp>
          <p:nvCxnSpPr>
            <p:cNvPr id="11300" name="AutoShape 46"/>
            <p:cNvCxnSpPr>
              <a:cxnSpLocks noChangeShapeType="1"/>
              <a:stCxn id="11289" idx="2"/>
              <a:endCxn id="11299" idx="1"/>
            </p:cNvCxnSpPr>
            <p:nvPr/>
          </p:nvCxnSpPr>
          <p:spPr bwMode="auto">
            <a:xfrm rot="16200000" flipH="1">
              <a:off x="1598" y="3442"/>
              <a:ext cx="452" cy="76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 name="Group 49"/>
          <p:cNvGrpSpPr>
            <a:grpSpLocks/>
          </p:cNvGrpSpPr>
          <p:nvPr/>
        </p:nvGrpSpPr>
        <p:grpSpPr bwMode="auto">
          <a:xfrm>
            <a:off x="4343400" y="1066800"/>
            <a:ext cx="4800600" cy="5365750"/>
            <a:chOff x="2736" y="672"/>
            <a:chExt cx="3024" cy="3380"/>
          </a:xfrm>
        </p:grpSpPr>
        <p:cxnSp>
          <p:nvCxnSpPr>
            <p:cNvPr id="11273" name="AutoShape 9"/>
            <p:cNvCxnSpPr>
              <a:cxnSpLocks noChangeShapeType="1"/>
              <a:stCxn id="11267" idx="3"/>
              <a:endCxn id="11276" idx="1"/>
            </p:cNvCxnSpPr>
            <p:nvPr/>
          </p:nvCxnSpPr>
          <p:spPr bwMode="auto">
            <a:xfrm>
              <a:off x="2736" y="1512"/>
              <a:ext cx="336"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74" name="Rectangle 24"/>
            <p:cNvSpPr>
              <a:spLocks noChangeArrowheads="1"/>
            </p:cNvSpPr>
            <p:nvPr/>
          </p:nvSpPr>
          <p:spPr bwMode="auto">
            <a:xfrm>
              <a:off x="4512" y="1248"/>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Construct query from</a:t>
              </a:r>
            </a:p>
            <a:p>
              <a:pPr algn="ctr">
                <a:spcBef>
                  <a:spcPct val="0"/>
                </a:spcBef>
                <a:buSzTx/>
                <a:buFontTx/>
                <a:buNone/>
              </a:pPr>
              <a:r>
                <a:rPr lang="en-US" sz="1600" b="1" u="sng">
                  <a:cs typeface="Arial" panose="020B0604020202020204" pitchFamily="34" charset="0"/>
                </a:rPr>
                <a:t>available</a:t>
              </a:r>
              <a:r>
                <a:rPr lang="en-US" sz="1600">
                  <a:cs typeface="Arial" panose="020B0604020202020204" pitchFamily="34" charset="0"/>
                </a:rPr>
                <a:t> concept</a:t>
              </a:r>
            </a:p>
            <a:p>
              <a:pPr algn="ctr">
                <a:spcBef>
                  <a:spcPct val="0"/>
                </a:spcBef>
                <a:buSzTx/>
                <a:buFontTx/>
                <a:buNone/>
              </a:pPr>
              <a:r>
                <a:rPr lang="en-US" sz="1600">
                  <a:cs typeface="Arial" panose="020B0604020202020204" pitchFamily="34" charset="0"/>
                </a:rPr>
                <a:t>descriptors</a:t>
              </a:r>
            </a:p>
          </p:txBody>
        </p:sp>
        <p:sp>
          <p:nvSpPr>
            <p:cNvPr id="11275" name="Text Box 26"/>
            <p:cNvSpPr txBox="1">
              <a:spLocks noChangeArrowheads="1"/>
            </p:cNvSpPr>
            <p:nvPr/>
          </p:nvSpPr>
          <p:spPr bwMode="auto">
            <a:xfrm>
              <a:off x="4512" y="672"/>
              <a:ext cx="115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50000"/>
                </a:lnSpc>
                <a:spcBef>
                  <a:spcPct val="50000"/>
                </a:spcBef>
                <a:buSzTx/>
                <a:buFontTx/>
                <a:buNone/>
              </a:pPr>
              <a:r>
                <a:rPr lang="en-US" sz="2000">
                  <a:cs typeface="Arial" panose="020B0604020202020204" pitchFamily="34" charset="0"/>
                </a:rPr>
                <a:t>Controlled</a:t>
              </a:r>
            </a:p>
            <a:p>
              <a:pPr algn="ctr">
                <a:lnSpc>
                  <a:spcPct val="50000"/>
                </a:lnSpc>
                <a:spcBef>
                  <a:spcPct val="50000"/>
                </a:spcBef>
                <a:buSzTx/>
                <a:buFontTx/>
                <a:buNone/>
              </a:pPr>
              <a:r>
                <a:rPr lang="en-US" sz="2000">
                  <a:cs typeface="Arial" panose="020B0604020202020204" pitchFamily="34" charset="0"/>
                </a:rPr>
                <a:t>Vocabulary</a:t>
              </a:r>
            </a:p>
            <a:p>
              <a:pPr algn="ctr">
                <a:lnSpc>
                  <a:spcPct val="50000"/>
                </a:lnSpc>
                <a:spcBef>
                  <a:spcPct val="50000"/>
                </a:spcBef>
                <a:buSzTx/>
                <a:buFontTx/>
                <a:buNone/>
              </a:pPr>
              <a:r>
                <a:rPr lang="en-US" sz="2000">
                  <a:cs typeface="Arial" panose="020B0604020202020204" pitchFamily="34" charset="0"/>
                </a:rPr>
                <a:t>Searcher</a:t>
              </a:r>
            </a:p>
          </p:txBody>
        </p:sp>
        <p:sp>
          <p:nvSpPr>
            <p:cNvPr id="11276" name="Rectangle 28"/>
            <p:cNvSpPr>
              <a:spLocks noChangeArrowheads="1"/>
            </p:cNvSpPr>
            <p:nvPr/>
          </p:nvSpPr>
          <p:spPr bwMode="auto">
            <a:xfrm>
              <a:off x="3072" y="1248"/>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Choose appropriate </a:t>
              </a:r>
            </a:p>
            <a:p>
              <a:pPr algn="ctr">
                <a:spcBef>
                  <a:spcPct val="0"/>
                </a:spcBef>
                <a:buSzTx/>
                <a:buFontTx/>
                <a:buNone/>
              </a:pPr>
              <a:r>
                <a:rPr lang="en-US" sz="1600">
                  <a:cs typeface="Arial" panose="020B0604020202020204" pitchFamily="34" charset="0"/>
                </a:rPr>
                <a:t>concept descriptors</a:t>
              </a:r>
            </a:p>
          </p:txBody>
        </p:sp>
        <p:sp>
          <p:nvSpPr>
            <p:cNvPr id="11277" name="Text Box 30"/>
            <p:cNvSpPr txBox="1">
              <a:spLocks noChangeArrowheads="1"/>
            </p:cNvSpPr>
            <p:nvPr/>
          </p:nvSpPr>
          <p:spPr bwMode="auto">
            <a:xfrm>
              <a:off x="3312" y="960"/>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2000">
                  <a:cs typeface="Arial" panose="020B0604020202020204" pitchFamily="34" charset="0"/>
                </a:rPr>
                <a:t>Indexer</a:t>
              </a:r>
            </a:p>
          </p:txBody>
        </p:sp>
        <p:pic>
          <p:nvPicPr>
            <p:cNvPr id="11278" name="Picture 32"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33"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Rectangle 34"/>
            <p:cNvSpPr>
              <a:spLocks noChangeArrowheads="1"/>
            </p:cNvSpPr>
            <p:nvPr/>
          </p:nvSpPr>
          <p:spPr bwMode="auto">
            <a:xfrm>
              <a:off x="3792" y="3072"/>
              <a:ext cx="115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sz="1600">
                  <a:cs typeface="Arial" panose="020B0604020202020204" pitchFamily="34" charset="0"/>
                </a:rPr>
                <a:t>Metadata-Based</a:t>
              </a:r>
            </a:p>
            <a:p>
              <a:pPr algn="ctr">
                <a:spcBef>
                  <a:spcPct val="0"/>
                </a:spcBef>
                <a:buSzTx/>
                <a:buFontTx/>
                <a:buNone/>
              </a:pPr>
              <a:r>
                <a:rPr lang="en-US" sz="1600">
                  <a:cs typeface="Arial" panose="020B0604020202020204" pitchFamily="34" charset="0"/>
                </a:rPr>
                <a:t>Query-Document</a:t>
              </a:r>
            </a:p>
            <a:p>
              <a:pPr algn="ctr">
                <a:spcBef>
                  <a:spcPct val="0"/>
                </a:spcBef>
                <a:buSzTx/>
                <a:buFontTx/>
                <a:buNone/>
              </a:pPr>
              <a:r>
                <a:rPr lang="en-US" sz="1600">
                  <a:cs typeface="Arial" panose="020B0604020202020204" pitchFamily="34" charset="0"/>
                </a:rPr>
                <a:t>Matching</a:t>
              </a:r>
            </a:p>
          </p:txBody>
        </p:sp>
        <p:sp>
          <p:nvSpPr>
            <p:cNvPr id="11281" name="Text Box 36"/>
            <p:cNvSpPr txBox="1">
              <a:spLocks noChangeArrowheads="1"/>
            </p:cNvSpPr>
            <p:nvPr/>
          </p:nvSpPr>
          <p:spPr bwMode="auto">
            <a:xfrm>
              <a:off x="4944" y="3360"/>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1800">
                  <a:cs typeface="Arial" panose="020B0604020202020204" pitchFamily="34" charset="0"/>
                </a:rPr>
                <a:t>Query Descriptors</a:t>
              </a:r>
            </a:p>
          </p:txBody>
        </p:sp>
        <p:sp>
          <p:nvSpPr>
            <p:cNvPr id="11282" name="Text Box 38"/>
            <p:cNvSpPr txBox="1">
              <a:spLocks noChangeArrowheads="1"/>
            </p:cNvSpPr>
            <p:nvPr/>
          </p:nvSpPr>
          <p:spPr bwMode="auto">
            <a:xfrm>
              <a:off x="2976" y="3360"/>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sz="1800">
                  <a:cs typeface="Arial" panose="020B0604020202020204" pitchFamily="34" charset="0"/>
                </a:rPr>
                <a:t>Document Descriptors</a:t>
              </a:r>
            </a:p>
          </p:txBody>
        </p:sp>
        <p:cxnSp>
          <p:nvCxnSpPr>
            <p:cNvPr id="11283" name="AutoShape 39"/>
            <p:cNvCxnSpPr>
              <a:cxnSpLocks noChangeShapeType="1"/>
              <a:stCxn id="11276" idx="2"/>
              <a:endCxn id="11280" idx="1"/>
            </p:cNvCxnSpPr>
            <p:nvPr/>
          </p:nvCxnSpPr>
          <p:spPr bwMode="auto">
            <a:xfrm rot="16200000" flipH="1">
              <a:off x="2940" y="2484"/>
              <a:ext cx="1560" cy="144"/>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284" name="AutoShape 40"/>
            <p:cNvCxnSpPr>
              <a:cxnSpLocks noChangeShapeType="1"/>
              <a:stCxn id="11274" idx="2"/>
              <a:endCxn id="11280" idx="3"/>
            </p:cNvCxnSpPr>
            <p:nvPr/>
          </p:nvCxnSpPr>
          <p:spPr bwMode="auto">
            <a:xfrm rot="5400000">
              <a:off x="4236" y="2484"/>
              <a:ext cx="1560" cy="144"/>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11285" name="Picture 41"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1008"/>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Line 43"/>
            <p:cNvSpPr>
              <a:spLocks noChangeShapeType="1"/>
            </p:cNvSpPr>
            <p:nvPr/>
          </p:nvSpPr>
          <p:spPr bwMode="auto">
            <a:xfrm>
              <a:off x="4368" y="816"/>
              <a:ext cx="0" cy="216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1287" name="Picture 44"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88" name="AutoShape 47"/>
            <p:cNvCxnSpPr>
              <a:cxnSpLocks noChangeShapeType="1"/>
              <a:stCxn id="11280" idx="2"/>
              <a:endCxn id="11299" idx="3"/>
            </p:cNvCxnSpPr>
            <p:nvPr/>
          </p:nvCxnSpPr>
          <p:spPr bwMode="auto">
            <a:xfrm rot="5400000">
              <a:off x="3768" y="3452"/>
              <a:ext cx="452" cy="748"/>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53625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
            <a:ext cx="36576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6488668"/>
            <a:ext cx="7162800" cy="369332"/>
          </a:xfrm>
          <a:prstGeom prst="rect">
            <a:avLst/>
          </a:prstGeom>
        </p:spPr>
        <p:txBody>
          <a:bodyPr wrap="square">
            <a:spAutoFit/>
          </a:bodyPr>
          <a:lstStyle/>
          <a:p>
            <a:r>
              <a:rPr lang="en-US" dirty="0"/>
              <a:t>http://americanhistory.si.edu/collections/search/object/nmah_516567</a:t>
            </a:r>
          </a:p>
        </p:txBody>
      </p:sp>
    </p:spTree>
    <p:extLst>
      <p:ext uri="{BB962C8B-B14F-4D97-AF65-F5344CB8AC3E}">
        <p14:creationId xmlns:p14="http://schemas.microsoft.com/office/powerpoint/2010/main" val="264874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31"/>
            <a:ext cx="9144000" cy="6740307"/>
          </a:xfrm>
          <a:prstGeom prst="rect">
            <a:avLst/>
          </a:prstGeom>
        </p:spPr>
        <p:txBody>
          <a:bodyPr wrap="square">
            <a:spAutoFit/>
          </a:bodyPr>
          <a:lstStyle/>
          <a:p>
            <a:r>
              <a:rPr lang="en-US" sz="2400" dirty="0"/>
              <a:t>Lincoln’s </a:t>
            </a:r>
            <a:r>
              <a:rPr lang="en-US" sz="2400" dirty="0">
                <a:hlinkClick r:id="rId2"/>
              </a:rPr>
              <a:t>English</a:t>
            </a:r>
            <a:r>
              <a:rPr lang="en-US" sz="2400" dirty="0"/>
              <a:t> </a:t>
            </a:r>
            <a:r>
              <a:rPr lang="en-US" sz="2400" dirty="0">
                <a:hlinkClick r:id="rId3"/>
              </a:rPr>
              <a:t>gold</a:t>
            </a:r>
            <a:r>
              <a:rPr lang="en-US" sz="2400" dirty="0"/>
              <a:t> watch was purchased in the </a:t>
            </a:r>
            <a:r>
              <a:rPr lang="en-US" sz="2400" dirty="0">
                <a:hlinkClick r:id="rId4"/>
              </a:rPr>
              <a:t>1850s</a:t>
            </a:r>
            <a:r>
              <a:rPr lang="en-US" sz="2400" dirty="0"/>
              <a:t> from George </a:t>
            </a:r>
            <a:r>
              <a:rPr lang="en-US" sz="2400" dirty="0">
                <a:hlinkClick r:id="rId5"/>
              </a:rPr>
              <a:t>Chatterton</a:t>
            </a:r>
            <a:r>
              <a:rPr lang="en-US" sz="2400" dirty="0"/>
              <a:t>, a </a:t>
            </a:r>
            <a:r>
              <a:rPr lang="en-US" sz="2400" dirty="0">
                <a:hlinkClick r:id="rId6"/>
              </a:rPr>
              <a:t>Springfield</a:t>
            </a:r>
            <a:r>
              <a:rPr lang="en-US" sz="2400" dirty="0"/>
              <a:t>, </a:t>
            </a:r>
            <a:r>
              <a:rPr lang="en-US" sz="2400" dirty="0">
                <a:hlinkClick r:id="rId7"/>
              </a:rPr>
              <a:t>Illinois</a:t>
            </a:r>
            <a:r>
              <a:rPr lang="en-US" sz="2400" dirty="0"/>
              <a:t>, </a:t>
            </a:r>
            <a:r>
              <a:rPr lang="en-US" sz="2400" dirty="0">
                <a:hlinkClick r:id="rId8"/>
              </a:rPr>
              <a:t>jeweler</a:t>
            </a:r>
            <a:r>
              <a:rPr lang="en-US" sz="2400" dirty="0"/>
              <a:t>. </a:t>
            </a:r>
            <a:r>
              <a:rPr lang="en-US" sz="2400" dirty="0">
                <a:hlinkClick r:id="rId9"/>
              </a:rPr>
              <a:t>Lincoln</a:t>
            </a:r>
            <a:r>
              <a:rPr lang="en-US" sz="2400" dirty="0"/>
              <a:t> was not considered to be outwardly vain, but the </a:t>
            </a:r>
            <a:r>
              <a:rPr lang="en-US" sz="2400" dirty="0">
                <a:hlinkClick r:id="rId10"/>
              </a:rPr>
              <a:t>fine gold</a:t>
            </a:r>
            <a:r>
              <a:rPr lang="en-US" sz="2400" dirty="0"/>
              <a:t> watch was a conspicuous </a:t>
            </a:r>
            <a:r>
              <a:rPr lang="en-US" sz="2400" b="1" dirty="0"/>
              <a:t>symbol</a:t>
            </a:r>
            <a:r>
              <a:rPr lang="en-US" sz="2400" dirty="0"/>
              <a:t> of his success as a </a:t>
            </a:r>
            <a:r>
              <a:rPr lang="en-US" sz="2400" dirty="0">
                <a:hlinkClick r:id="rId11"/>
              </a:rPr>
              <a:t>lawyer</a:t>
            </a:r>
            <a:r>
              <a:rPr lang="en-US" sz="2400" dirty="0"/>
              <a:t>.</a:t>
            </a:r>
            <a:br>
              <a:rPr lang="en-US" sz="2400" dirty="0"/>
            </a:br>
            <a:r>
              <a:rPr lang="en-US" sz="2400" dirty="0"/>
              <a:t/>
            </a:r>
            <a:br>
              <a:rPr lang="en-US" sz="2400" dirty="0"/>
            </a:br>
            <a:r>
              <a:rPr lang="en-US" sz="2400" dirty="0"/>
              <a:t>The </a:t>
            </a:r>
            <a:r>
              <a:rPr lang="en-US" sz="2400" dirty="0">
                <a:hlinkClick r:id="rId12"/>
              </a:rPr>
              <a:t>watch movement</a:t>
            </a:r>
            <a:r>
              <a:rPr lang="en-US" sz="2400" dirty="0"/>
              <a:t> and </a:t>
            </a:r>
            <a:r>
              <a:rPr lang="en-US" sz="2400" b="1" dirty="0"/>
              <a:t>case</a:t>
            </a:r>
            <a:r>
              <a:rPr lang="en-US" sz="2400" dirty="0"/>
              <a:t>, as was often typical of the time, were produced separately. The </a:t>
            </a:r>
            <a:r>
              <a:rPr lang="en-US" sz="2400" b="1" dirty="0"/>
              <a:t>movement</a:t>
            </a:r>
            <a:r>
              <a:rPr lang="en-US" sz="2400" dirty="0"/>
              <a:t> was made in </a:t>
            </a:r>
            <a:r>
              <a:rPr lang="en-US" sz="2400" dirty="0">
                <a:hlinkClick r:id="rId13"/>
              </a:rPr>
              <a:t>Liverpool</a:t>
            </a:r>
            <a:r>
              <a:rPr lang="en-US" sz="2400" dirty="0"/>
              <a:t>, where a large </a:t>
            </a:r>
            <a:r>
              <a:rPr lang="en-US" sz="2400" dirty="0">
                <a:hlinkClick r:id="rId14"/>
              </a:rPr>
              <a:t>watch industry</a:t>
            </a:r>
            <a:r>
              <a:rPr lang="en-US" sz="2400" dirty="0"/>
              <a:t> manufactured watches of all grades. An unidentified </a:t>
            </a:r>
            <a:r>
              <a:rPr lang="en-US" sz="2400" dirty="0">
                <a:hlinkClick r:id="rId15"/>
              </a:rPr>
              <a:t>American</a:t>
            </a:r>
            <a:r>
              <a:rPr lang="en-US" sz="2400" dirty="0"/>
              <a:t> </a:t>
            </a:r>
            <a:r>
              <a:rPr lang="en-US" sz="2400" b="1" dirty="0"/>
              <a:t>shop</a:t>
            </a:r>
            <a:r>
              <a:rPr lang="en-US" sz="2400" dirty="0"/>
              <a:t> made the </a:t>
            </a:r>
            <a:r>
              <a:rPr lang="en-US" sz="2400" b="1" dirty="0"/>
              <a:t>case</a:t>
            </a:r>
            <a:r>
              <a:rPr lang="en-US" sz="2400" dirty="0"/>
              <a:t>. The </a:t>
            </a:r>
            <a:r>
              <a:rPr lang="en-US" sz="2400" dirty="0">
                <a:hlinkClick r:id="rId9"/>
              </a:rPr>
              <a:t>Lincoln</a:t>
            </a:r>
            <a:r>
              <a:rPr lang="en-US" sz="2400" dirty="0"/>
              <a:t> watch has one of the best grade </a:t>
            </a:r>
            <a:r>
              <a:rPr lang="en-US" sz="2400" b="1" dirty="0"/>
              <a:t>movements</a:t>
            </a:r>
            <a:r>
              <a:rPr lang="en-US" sz="2400" dirty="0"/>
              <a:t> made in </a:t>
            </a:r>
            <a:r>
              <a:rPr lang="en-US" sz="2400" dirty="0">
                <a:hlinkClick r:id="rId2"/>
              </a:rPr>
              <a:t>England</a:t>
            </a:r>
            <a:r>
              <a:rPr lang="en-US" sz="2400" dirty="0"/>
              <a:t> and can, if in </a:t>
            </a:r>
            <a:r>
              <a:rPr lang="en-US" sz="2400" b="1" dirty="0"/>
              <a:t>good</a:t>
            </a:r>
            <a:r>
              <a:rPr lang="en-US" sz="2400" dirty="0"/>
              <a:t> </a:t>
            </a:r>
            <a:r>
              <a:rPr lang="en-US" sz="2400" b="1" dirty="0"/>
              <a:t>order</a:t>
            </a:r>
            <a:r>
              <a:rPr lang="en-US" sz="2400" dirty="0"/>
              <a:t>, keep time to within a few </a:t>
            </a:r>
            <a:r>
              <a:rPr lang="en-US" sz="2400" b="1" dirty="0"/>
              <a:t>seconds</a:t>
            </a:r>
            <a:r>
              <a:rPr lang="en-US" sz="2400" dirty="0"/>
              <a:t> a day. The </a:t>
            </a:r>
            <a:r>
              <a:rPr lang="en-US" sz="2400" dirty="0">
                <a:hlinkClick r:id="rId16"/>
              </a:rPr>
              <a:t>18K</a:t>
            </a:r>
            <a:r>
              <a:rPr lang="en-US" sz="2400" dirty="0"/>
              <a:t> </a:t>
            </a:r>
            <a:r>
              <a:rPr lang="en-US" sz="2400" b="1" dirty="0"/>
              <a:t>case</a:t>
            </a:r>
            <a:r>
              <a:rPr lang="en-US" sz="2400" dirty="0"/>
              <a:t> is of the best </a:t>
            </a:r>
            <a:r>
              <a:rPr lang="en-US" sz="2400" b="1" dirty="0"/>
              <a:t>quality</a:t>
            </a:r>
            <a:r>
              <a:rPr lang="en-US" sz="2400" dirty="0"/>
              <a:t> made in the US.</a:t>
            </a:r>
            <a:br>
              <a:rPr lang="en-US" sz="2400" dirty="0"/>
            </a:br>
            <a:r>
              <a:rPr lang="en-US" sz="2400" dirty="0"/>
              <a:t/>
            </a:r>
            <a:br>
              <a:rPr lang="en-US" sz="2400" dirty="0"/>
            </a:br>
            <a:r>
              <a:rPr lang="en-US" sz="2400" dirty="0"/>
              <a:t>A Hidden </a:t>
            </a:r>
            <a:r>
              <a:rPr lang="en-US" sz="2400" b="1" dirty="0" smtClean="0"/>
              <a:t>Message</a:t>
            </a:r>
            <a:r>
              <a:rPr lang="en-US" sz="2400" dirty="0"/>
              <a:t/>
            </a:r>
            <a:br>
              <a:rPr lang="en-US" sz="2400" dirty="0"/>
            </a:br>
            <a:r>
              <a:rPr lang="en-US" sz="2400" dirty="0"/>
              <a:t>Just as news reached </a:t>
            </a:r>
            <a:r>
              <a:rPr lang="en-US" sz="2400" dirty="0">
                <a:hlinkClick r:id="rId17"/>
              </a:rPr>
              <a:t>Washington</a:t>
            </a:r>
            <a:r>
              <a:rPr lang="en-US" sz="2400" dirty="0"/>
              <a:t> that </a:t>
            </a:r>
            <a:r>
              <a:rPr lang="en-US" sz="2400" dirty="0">
                <a:hlinkClick r:id="rId18"/>
              </a:rPr>
              <a:t>Confederate</a:t>
            </a:r>
            <a:r>
              <a:rPr lang="en-US" sz="2400" dirty="0"/>
              <a:t> </a:t>
            </a:r>
            <a:r>
              <a:rPr lang="en-US" sz="2400" b="1" dirty="0"/>
              <a:t>forces</a:t>
            </a:r>
            <a:r>
              <a:rPr lang="en-US" sz="2400" dirty="0"/>
              <a:t> had fired on </a:t>
            </a:r>
            <a:r>
              <a:rPr lang="en-US" sz="2400" dirty="0">
                <a:hlinkClick r:id="rId19"/>
              </a:rPr>
              <a:t>Fort Sumter</a:t>
            </a:r>
            <a:r>
              <a:rPr lang="en-US" sz="2400" dirty="0"/>
              <a:t> on </a:t>
            </a:r>
            <a:r>
              <a:rPr lang="en-US" sz="2400" dirty="0">
                <a:hlinkClick r:id="rId20"/>
              </a:rPr>
              <a:t>April 12</a:t>
            </a:r>
            <a:r>
              <a:rPr lang="en-US" sz="2400" dirty="0"/>
              <a:t>, </a:t>
            </a:r>
            <a:r>
              <a:rPr lang="en-US" sz="2400" dirty="0">
                <a:hlinkClick r:id="rId21"/>
              </a:rPr>
              <a:t>1861</a:t>
            </a:r>
            <a:r>
              <a:rPr lang="en-US" sz="2400" dirty="0"/>
              <a:t>, </a:t>
            </a:r>
            <a:r>
              <a:rPr lang="en-US" sz="2400" dirty="0">
                <a:hlinkClick r:id="rId14"/>
              </a:rPr>
              <a:t>watchmaker</a:t>
            </a:r>
            <a:r>
              <a:rPr lang="en-US" sz="2400" dirty="0"/>
              <a:t> Jonathan Dillon was repairing </a:t>
            </a:r>
            <a:r>
              <a:rPr lang="en-US" sz="2400" dirty="0">
                <a:hlinkClick r:id="rId9"/>
              </a:rPr>
              <a:t>Abraham Lincoln</a:t>
            </a:r>
            <a:r>
              <a:rPr lang="en-US" sz="2400" dirty="0"/>
              <a:t>'s </a:t>
            </a:r>
            <a:r>
              <a:rPr lang="en-US" sz="2400" dirty="0">
                <a:hlinkClick r:id="rId22"/>
              </a:rPr>
              <a:t>timepiece</a:t>
            </a:r>
            <a:r>
              <a:rPr lang="en-US" sz="2400" dirty="0"/>
              <a:t>. Caught up </a:t>
            </a:r>
            <a:r>
              <a:rPr lang="en-US" sz="2400" dirty="0" smtClean="0"/>
              <a:t>in …</a:t>
            </a:r>
            <a:endParaRPr lang="en-US" sz="2400" dirty="0"/>
          </a:p>
        </p:txBody>
      </p:sp>
    </p:spTree>
    <p:extLst>
      <p:ext uri="{BB962C8B-B14F-4D97-AF65-F5344CB8AC3E}">
        <p14:creationId xmlns:p14="http://schemas.microsoft.com/office/powerpoint/2010/main" val="2098410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9175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en-US" altLang="en-US" sz="2000" b="1">
                <a:solidFill>
                  <a:srgbClr val="000000"/>
                </a:solidFill>
                <a:latin typeface="Times New Roman" pitchFamily="18" charset="0"/>
                <a:cs typeface="Times New Roman" pitchFamily="18" charset="0"/>
              </a:rPr>
              <a:t>ARMSTRONG: </a:t>
            </a:r>
            <a:r>
              <a:rPr lang="en-US" altLang="en-US" sz="2000">
                <a:solidFill>
                  <a:srgbClr val="000000"/>
                </a:solidFill>
                <a:latin typeface="Times New Roman" pitchFamily="18" charset="0"/>
                <a:cs typeface="Times New Roman" pitchFamily="18" charset="0"/>
              </a:rPr>
              <a:t>I'd always said to colleagues and friends that one day I'd go back to the university. I've done a little teaching before. There were a lot of opportunities, but the </a:t>
            </a:r>
            <a:r>
              <a:rPr lang="en-US" altLang="en-US" sz="2000" u="sng">
                <a:solidFill>
                  <a:srgbClr val="0070C0"/>
                </a:solidFill>
                <a:latin typeface="Times New Roman" pitchFamily="18" charset="0"/>
                <a:cs typeface="Times New Roman" pitchFamily="18" charset="0"/>
              </a:rPr>
              <a:t>University of Cincinnati</a:t>
            </a:r>
            <a:r>
              <a:rPr lang="en-US" altLang="en-US" sz="2000">
                <a:solidFill>
                  <a:srgbClr val="000000"/>
                </a:solidFill>
                <a:latin typeface="Times New Roman" pitchFamily="18" charset="0"/>
                <a:cs typeface="Times New Roman" pitchFamily="18" charset="0"/>
              </a:rPr>
              <a:t> invited me to go there as a faculty member and pretty much gave me carte blanche to do what I wanted to do. I spent nearly a decade there teaching engineering. I really enjoyed it. I love to teach. I love the kids, only they were smarter than I was, which made it a challenge. But I found the </a:t>
            </a:r>
            <a:r>
              <a:rPr lang="en-US" altLang="en-US" sz="2000" u="sng">
                <a:solidFill>
                  <a:srgbClr val="0070C0"/>
                </a:solidFill>
                <a:latin typeface="Times New Roman" pitchFamily="18" charset="0"/>
                <a:cs typeface="Times New Roman" pitchFamily="18" charset="0"/>
              </a:rPr>
              <a:t>governance</a:t>
            </a:r>
            <a:r>
              <a:rPr lang="en-US" altLang="en-US" sz="2000">
                <a:solidFill>
                  <a:srgbClr val="000000"/>
                </a:solidFill>
                <a:latin typeface="Times New Roman" pitchFamily="18" charset="0"/>
                <a:cs typeface="Times New Roman" pitchFamily="18" charset="0"/>
              </a:rPr>
              <a:t> unexpectedly difficult, and I was poorly prepared and trained to handle some of the aspects, not the teaching, but just the—universities operate differently than the world I came from, and after doing it—and actually, I stayed in that job longer than any job I'd ever had up to that point, but I decided it was time for me to go on and try some other things. </a:t>
            </a:r>
          </a:p>
          <a:p>
            <a:pPr eaLnBrk="1" fontAlgn="base" hangingPunct="1">
              <a:spcBef>
                <a:spcPct val="0"/>
              </a:spcBef>
              <a:spcAft>
                <a:spcPct val="0"/>
              </a:spcAft>
              <a:buFontTx/>
              <a:buNone/>
            </a:pPr>
            <a:r>
              <a:rPr lang="en-US" altLang="en-US" sz="2000" b="1">
                <a:solidFill>
                  <a:srgbClr val="000000"/>
                </a:solidFill>
                <a:latin typeface="Times New Roman" pitchFamily="18" charset="0"/>
                <a:cs typeface="Times New Roman" pitchFamily="18" charset="0"/>
              </a:rPr>
              <a:t>AMBROSE:</a:t>
            </a:r>
            <a:r>
              <a:rPr lang="en-US" altLang="en-US" sz="2000">
                <a:solidFill>
                  <a:srgbClr val="000000"/>
                </a:solidFill>
                <a:latin typeface="Times New Roman" pitchFamily="18" charset="0"/>
                <a:cs typeface="Times New Roman" pitchFamily="18" charset="0"/>
              </a:rPr>
              <a:t> Well, dealing with administrators and then dealing with your colleagues, I know—but Dwight Eisenhower was convinced to take the presidency of Columbia [University, New York, New York] by Tom Watson when he retired as chief of staff in 1948, and he once told me, he said, "You know, I thought there was a lot of </a:t>
            </a:r>
            <a:r>
              <a:rPr lang="en-US" altLang="en-US" sz="2000" u="sng">
                <a:solidFill>
                  <a:srgbClr val="0070C0"/>
                </a:solidFill>
                <a:latin typeface="Times New Roman" pitchFamily="18" charset="0"/>
                <a:cs typeface="Times New Roman" pitchFamily="18" charset="0"/>
              </a:rPr>
              <a:t>red tape</a:t>
            </a:r>
            <a:r>
              <a:rPr lang="en-US" altLang="en-US" sz="2000">
                <a:solidFill>
                  <a:srgbClr val="0070C0"/>
                </a:solidFill>
                <a:latin typeface="Times New Roman" pitchFamily="18" charset="0"/>
                <a:cs typeface="Times New Roman" pitchFamily="18" charset="0"/>
              </a:rPr>
              <a:t> </a:t>
            </a:r>
            <a:r>
              <a:rPr lang="en-US" altLang="en-US" sz="2000">
                <a:solidFill>
                  <a:srgbClr val="000000"/>
                </a:solidFill>
                <a:latin typeface="Times New Roman" pitchFamily="18" charset="0"/>
                <a:cs typeface="Times New Roman" pitchFamily="18" charset="0"/>
              </a:rPr>
              <a:t>in the army, then I became a college president." He said, "I thought we used to have awful arguments in there about who to put into what position." Have you ever been with a bunch of deans when they're talking about— </a:t>
            </a:r>
          </a:p>
          <a:p>
            <a:pPr eaLnBrk="1" fontAlgn="base" hangingPunct="1">
              <a:spcBef>
                <a:spcPct val="0"/>
              </a:spcBef>
              <a:spcAft>
                <a:spcPct val="0"/>
              </a:spcAft>
              <a:buFontTx/>
              <a:buNone/>
            </a:pPr>
            <a:r>
              <a:rPr lang="en-US" altLang="en-US" sz="2000" b="1">
                <a:solidFill>
                  <a:srgbClr val="000000"/>
                </a:solidFill>
                <a:latin typeface="Times New Roman" pitchFamily="18" charset="0"/>
                <a:cs typeface="Times New Roman" pitchFamily="18" charset="0"/>
              </a:rPr>
              <a:t>ARMSTRONG:</a:t>
            </a:r>
            <a:r>
              <a:rPr lang="en-US" altLang="en-US" sz="2000">
                <a:solidFill>
                  <a:srgbClr val="000000"/>
                </a:solidFill>
                <a:latin typeface="Times New Roman" pitchFamily="18" charset="0"/>
                <a:cs typeface="Times New Roman" pitchFamily="18" charset="0"/>
              </a:rPr>
              <a:t> Yes. And, you know, there's a lot of constituencies, all with different perspectives, and it's quite a challenge. </a:t>
            </a:r>
          </a:p>
        </p:txBody>
      </p:sp>
      <p:sp>
        <p:nvSpPr>
          <p:cNvPr id="11267" name="Rectangle 2"/>
          <p:cNvSpPr>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en-US" altLang="en-US" sz="2400" b="1">
                <a:solidFill>
                  <a:srgbClr val="000000"/>
                </a:solidFill>
              </a:rPr>
              <a:t>NEIL A. ARMSTRONG </a:t>
            </a:r>
          </a:p>
          <a:p>
            <a:pPr algn="ctr" eaLnBrk="1" fontAlgn="base" hangingPunct="1">
              <a:spcBef>
                <a:spcPct val="0"/>
              </a:spcBef>
              <a:spcAft>
                <a:spcPct val="0"/>
              </a:spcAft>
              <a:buFontTx/>
              <a:buNone/>
            </a:pPr>
            <a:r>
              <a:rPr lang="en-US" altLang="en-US" sz="1600" b="1">
                <a:solidFill>
                  <a:srgbClr val="000000"/>
                </a:solidFill>
              </a:rPr>
              <a:t>INTERVIEWED BY DR. STEPHEN E. AMBROSE AND DR. DOUGLAS BRINKLEY </a:t>
            </a:r>
          </a:p>
          <a:p>
            <a:pPr algn="ctr" eaLnBrk="1" fontAlgn="base" hangingPunct="1">
              <a:spcBef>
                <a:spcPct val="0"/>
              </a:spcBef>
              <a:spcAft>
                <a:spcPct val="0"/>
              </a:spcAft>
              <a:buFontTx/>
              <a:buNone/>
            </a:pPr>
            <a:r>
              <a:rPr lang="en-US" altLang="en-US" sz="1600" b="1">
                <a:solidFill>
                  <a:srgbClr val="000000"/>
                </a:solidFill>
              </a:rPr>
              <a:t>HOUSTON, TEXAS – 19 SEPTEMBER 2001 </a:t>
            </a:r>
          </a:p>
        </p:txBody>
      </p:sp>
      <p:pic>
        <p:nvPicPr>
          <p:cNvPr id="4" name="armstrong-universities.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181725" y="6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
          <p:cNvSpPr>
            <a:spLocks noChangeArrowheads="1"/>
          </p:cNvSpPr>
          <p:nvPr/>
        </p:nvSpPr>
        <p:spPr bwMode="auto">
          <a:xfrm>
            <a:off x="4086225" y="6496050"/>
            <a:ext cx="4800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1400">
                <a:solidFill>
                  <a:srgbClr val="000000"/>
                </a:solidFill>
                <a:hlinkClick r:id="rId4"/>
              </a:rPr>
              <a:t>http://wikipedia-miner.cms.waikato.ac.nz/demos/annotate/</a:t>
            </a:r>
            <a:r>
              <a:rPr lang="en-US" altLang="en-US" sz="1400">
                <a:solidFill>
                  <a:srgbClr val="000000"/>
                </a:solidFill>
              </a:rPr>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511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emoScreenshots\DemoScreenshot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0" y="0"/>
            <a:ext cx="9144000" cy="1143000"/>
          </a:xfrm>
        </p:spPr>
        <p:txBody>
          <a:bodyPr/>
          <a:lstStyle/>
          <a:p>
            <a:r>
              <a:rPr lang="en-US" altLang="en-US" dirty="0" smtClean="0"/>
              <a:t>Oral History Annotation Assistant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0338" y="1803400"/>
            <a:ext cx="8572500" cy="4402138"/>
            <a:chOff x="160338" y="1803400"/>
            <a:chExt cx="8572500" cy="4402138"/>
          </a:xfrm>
        </p:grpSpPr>
        <p:grpSp>
          <p:nvGrpSpPr>
            <p:cNvPr id="20482" name="Group 3"/>
            <p:cNvGrpSpPr>
              <a:grpSpLocks/>
            </p:cNvGrpSpPr>
            <p:nvPr/>
          </p:nvGrpSpPr>
          <p:grpSpPr bwMode="auto">
            <a:xfrm>
              <a:off x="6473825" y="3889375"/>
              <a:ext cx="2259013" cy="852488"/>
              <a:chOff x="0" y="0"/>
              <a:chExt cx="2024" cy="762"/>
            </a:xfrm>
          </p:grpSpPr>
          <p:sp>
            <p:nvSpPr>
              <p:cNvPr id="20481" name="AutoShape 1"/>
              <p:cNvSpPr>
                <a:spLocks/>
              </p:cNvSpPr>
              <p:nvPr/>
            </p:nvSpPr>
            <p:spPr bwMode="auto">
              <a:xfrm>
                <a:off x="0" y="362"/>
                <a:ext cx="2024" cy="400"/>
              </a:xfrm>
              <a:prstGeom prst="roundRect">
                <a:avLst>
                  <a:gd name="adj" fmla="val 30000"/>
                </a:avLst>
              </a:prstGeom>
              <a:gradFill rotWithShape="0">
                <a:gsLst>
                  <a:gs pos="0">
                    <a:srgbClr val="074EB3"/>
                  </a:gs>
                  <a:gs pos="100000">
                    <a:srgbClr val="0B3280"/>
                  </a:gs>
                </a:gsLst>
                <a:lin ang="5400000" scaled="1"/>
              </a:gra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Homer Simpson</a:t>
                </a:r>
              </a:p>
            </p:txBody>
          </p:sp>
          <p:pic>
            <p:nvPicPr>
              <p:cNvPr id="2051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 y="0"/>
                <a:ext cx="4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0483" name="Group 6"/>
            <p:cNvGrpSpPr>
              <a:grpSpLocks/>
            </p:cNvGrpSpPr>
            <p:nvPr/>
          </p:nvGrpSpPr>
          <p:grpSpPr bwMode="auto">
            <a:xfrm>
              <a:off x="4776788" y="5446713"/>
              <a:ext cx="1947862" cy="758825"/>
              <a:chOff x="0" y="0"/>
              <a:chExt cx="1744" cy="680"/>
            </a:xfrm>
          </p:grpSpPr>
          <p:sp>
            <p:nvSpPr>
              <p:cNvPr id="2" name="AutoShape 4"/>
              <p:cNvSpPr>
                <a:spLocks/>
              </p:cNvSpPr>
              <p:nvPr/>
            </p:nvSpPr>
            <p:spPr bwMode="auto">
              <a:xfrm>
                <a:off x="0" y="280"/>
                <a:ext cx="1744" cy="400"/>
              </a:xfrm>
              <a:prstGeom prst="roundRect">
                <a:avLst>
                  <a:gd name="adj" fmla="val 30000"/>
                </a:avLst>
              </a:prstGeom>
              <a:gradFill rotWithShape="0">
                <a:gsLst>
                  <a:gs pos="0">
                    <a:srgbClr val="074EB3"/>
                  </a:gs>
                  <a:gs pos="100000">
                    <a:srgbClr val="0B3280"/>
                  </a:gs>
                </a:gsLst>
                <a:lin ang="5400000" scaled="1"/>
              </a:gra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Bart Simpson</a:t>
                </a:r>
              </a:p>
            </p:txBody>
          </p:sp>
          <p:pic>
            <p:nvPicPr>
              <p:cNvPr id="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0"/>
                <a:ext cx="40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0484" name="Group 9"/>
            <p:cNvGrpSpPr>
              <a:grpSpLocks/>
            </p:cNvGrpSpPr>
            <p:nvPr/>
          </p:nvGrpSpPr>
          <p:grpSpPr bwMode="auto">
            <a:xfrm>
              <a:off x="2143125" y="5473700"/>
              <a:ext cx="1874838" cy="731838"/>
              <a:chOff x="0" y="0"/>
              <a:chExt cx="1680" cy="656"/>
            </a:xfrm>
          </p:grpSpPr>
          <p:sp>
            <p:nvSpPr>
              <p:cNvPr id="4" name="AutoShape 7"/>
              <p:cNvSpPr>
                <a:spLocks/>
              </p:cNvSpPr>
              <p:nvPr/>
            </p:nvSpPr>
            <p:spPr bwMode="auto">
              <a:xfrm>
                <a:off x="0" y="256"/>
                <a:ext cx="1680" cy="400"/>
              </a:xfrm>
              <a:prstGeom prst="roundRect">
                <a:avLst>
                  <a:gd name="adj" fmla="val 30000"/>
                </a:avLst>
              </a:prstGeom>
              <a:gradFill rotWithShape="0">
                <a:gsLst>
                  <a:gs pos="0">
                    <a:srgbClr val="074EB3"/>
                  </a:gs>
                  <a:gs pos="100000">
                    <a:srgbClr val="0B3280"/>
                  </a:gs>
                </a:gsLst>
                <a:lin ang="5400000" scaled="1"/>
              </a:gra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Lisa Simpson</a:t>
                </a:r>
              </a:p>
            </p:txBody>
          </p:sp>
          <p:pic>
            <p:nvPicPr>
              <p:cNvPr id="20511"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 y="0"/>
                <a:ext cx="536"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0485" name="Group 12"/>
            <p:cNvGrpSpPr>
              <a:grpSpLocks/>
            </p:cNvGrpSpPr>
            <p:nvPr/>
          </p:nvGrpSpPr>
          <p:grpSpPr bwMode="auto">
            <a:xfrm>
              <a:off x="3446463" y="3171825"/>
              <a:ext cx="2259012" cy="1570038"/>
              <a:chOff x="0" y="0"/>
              <a:chExt cx="2024" cy="1406"/>
            </a:xfrm>
          </p:grpSpPr>
          <p:sp>
            <p:nvSpPr>
              <p:cNvPr id="20490" name="AutoShape 10"/>
              <p:cNvSpPr>
                <a:spLocks/>
              </p:cNvSpPr>
              <p:nvPr/>
            </p:nvSpPr>
            <p:spPr bwMode="auto">
              <a:xfrm>
                <a:off x="0" y="1007"/>
                <a:ext cx="2024" cy="399"/>
              </a:xfrm>
              <a:prstGeom prst="roundRect">
                <a:avLst>
                  <a:gd name="adj" fmla="val 30000"/>
                </a:avLst>
              </a:prstGeom>
              <a:gradFill rotWithShape="0">
                <a:gsLst>
                  <a:gs pos="0">
                    <a:srgbClr val="074EB3"/>
                  </a:gs>
                  <a:gs pos="100000">
                    <a:srgbClr val="0B3280"/>
                  </a:gs>
                </a:gsLst>
                <a:lin ang="5400000" scaled="1"/>
              </a:gra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Marge Simpson</a:t>
                </a:r>
              </a:p>
            </p:txBody>
          </p:sp>
          <p:pic>
            <p:nvPicPr>
              <p:cNvPr id="20509"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0"/>
                <a:ext cx="616"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0486" name="Group 15"/>
            <p:cNvGrpSpPr>
              <a:grpSpLocks/>
            </p:cNvGrpSpPr>
            <p:nvPr/>
          </p:nvGrpSpPr>
          <p:grpSpPr bwMode="auto">
            <a:xfrm>
              <a:off x="160338" y="4232275"/>
              <a:ext cx="2259012" cy="1017588"/>
              <a:chOff x="0" y="0"/>
              <a:chExt cx="2024" cy="911"/>
            </a:xfrm>
          </p:grpSpPr>
          <p:sp>
            <p:nvSpPr>
              <p:cNvPr id="5" name="AutoShape 13"/>
              <p:cNvSpPr>
                <a:spLocks/>
              </p:cNvSpPr>
              <p:nvPr/>
            </p:nvSpPr>
            <p:spPr bwMode="auto">
              <a:xfrm>
                <a:off x="0" y="512"/>
                <a:ext cx="2024" cy="399"/>
              </a:xfrm>
              <a:prstGeom prst="roundRect">
                <a:avLst>
                  <a:gd name="adj" fmla="val 30000"/>
                </a:avLst>
              </a:prstGeom>
              <a:solidFill>
                <a:srgbClr val="430A1F"/>
              </a:soli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Springfield Elementary</a:t>
                </a:r>
              </a:p>
            </p:txBody>
          </p:sp>
          <p:pic>
            <p:nvPicPr>
              <p:cNvPr id="20507" name="Pictur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 y="0"/>
                <a:ext cx="120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0487" name="Group 18"/>
            <p:cNvGrpSpPr>
              <a:grpSpLocks/>
            </p:cNvGrpSpPr>
            <p:nvPr/>
          </p:nvGrpSpPr>
          <p:grpSpPr bwMode="auto">
            <a:xfrm>
              <a:off x="3562350" y="1803400"/>
              <a:ext cx="2027238" cy="635000"/>
              <a:chOff x="0" y="0"/>
              <a:chExt cx="1816" cy="568"/>
            </a:xfrm>
          </p:grpSpPr>
          <p:sp>
            <p:nvSpPr>
              <p:cNvPr id="6" name="AutoShape 16"/>
              <p:cNvSpPr>
                <a:spLocks/>
              </p:cNvSpPr>
              <p:nvPr/>
            </p:nvSpPr>
            <p:spPr bwMode="auto">
              <a:xfrm>
                <a:off x="0" y="168"/>
                <a:ext cx="1816" cy="400"/>
              </a:xfrm>
              <a:prstGeom prst="roundRect">
                <a:avLst>
                  <a:gd name="adj" fmla="val 30000"/>
                </a:avLst>
              </a:prstGeom>
              <a:solidFill>
                <a:srgbClr val="1D300D"/>
              </a:soli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en-US" sz="1700">
                    <a:solidFill>
                      <a:srgbClr val="FFFFFF"/>
                    </a:solidFill>
                    <a:effectLst>
                      <a:outerShdw blurRad="38100" dist="38100" dir="2700000" algn="tl">
                        <a:srgbClr val="000000"/>
                      </a:outerShdw>
                    </a:effectLst>
                    <a:ea typeface="Gill Sans" charset="0"/>
                    <a:cs typeface="Gill Sans" charset="0"/>
                    <a:sym typeface="Gill Sans" charset="0"/>
                  </a:rPr>
                  <a:t>Springfield</a:t>
                </a:r>
              </a:p>
            </p:txBody>
          </p:sp>
          <p:pic>
            <p:nvPicPr>
              <p:cNvPr id="2050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 y="0"/>
                <a:ext cx="721"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nvGrpSpPr>
          <p:cNvPr id="20512" name="Group 32"/>
          <p:cNvGrpSpPr>
            <a:grpSpLocks/>
          </p:cNvGrpSpPr>
          <p:nvPr/>
        </p:nvGrpSpPr>
        <p:grpSpPr bwMode="auto">
          <a:xfrm>
            <a:off x="835025" y="2465388"/>
            <a:ext cx="8067675" cy="3541712"/>
            <a:chOff x="77" y="0"/>
            <a:chExt cx="7228" cy="3173"/>
          </a:xfrm>
        </p:grpSpPr>
        <p:sp>
          <p:nvSpPr>
            <p:cNvPr id="20491" name="Rectangle 19"/>
            <p:cNvSpPr>
              <a:spLocks/>
            </p:cNvSpPr>
            <p:nvPr/>
          </p:nvSpPr>
          <p:spPr bwMode="auto">
            <a:xfrm>
              <a:off x="5278" y="561"/>
              <a:ext cx="172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300">
                  <a:solidFill>
                    <a:srgbClr val="FFFFFF"/>
                  </a:solidFill>
                  <a:latin typeface="Copperplate" charset="0"/>
                  <a:sym typeface="Copperplate" charset="0"/>
                </a:rPr>
                <a:t>Bottomless Pete, Nature’s</a:t>
              </a:r>
            </a:p>
            <a:p>
              <a:pPr algn="ctr" eaLnBrk="1" fontAlgn="base" hangingPunct="1">
                <a:spcBef>
                  <a:spcPct val="0"/>
                </a:spcBef>
                <a:spcAft>
                  <a:spcPct val="0"/>
                </a:spcAft>
              </a:pPr>
              <a:r>
                <a:rPr lang="en-US" altLang="en-US" sz="1300">
                  <a:solidFill>
                    <a:srgbClr val="FFFFFF"/>
                  </a:solidFill>
                  <a:latin typeface="Copperplate" charset="0"/>
                  <a:sym typeface="Copperplate" charset="0"/>
                </a:rPr>
                <a:t>Cruelest Mistake</a:t>
              </a:r>
            </a:p>
          </p:txBody>
        </p:sp>
        <p:sp>
          <p:nvSpPr>
            <p:cNvPr id="20492" name="Line 20"/>
            <p:cNvSpPr>
              <a:spLocks noChangeShapeType="1"/>
            </p:cNvSpPr>
            <p:nvPr/>
          </p:nvSpPr>
          <p:spPr bwMode="auto">
            <a:xfrm>
              <a:off x="6144" y="904"/>
              <a:ext cx="0" cy="7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3" name="Line 21"/>
            <p:cNvSpPr>
              <a:spLocks noChangeShapeType="1"/>
            </p:cNvSpPr>
            <p:nvPr/>
          </p:nvSpPr>
          <p:spPr bwMode="auto">
            <a:xfrm rot="10800000" flipH="1">
              <a:off x="2265" y="2046"/>
              <a:ext cx="1163" cy="89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4" name="Line 22"/>
            <p:cNvSpPr>
              <a:spLocks noChangeShapeType="1"/>
            </p:cNvSpPr>
            <p:nvPr/>
          </p:nvSpPr>
          <p:spPr bwMode="auto">
            <a:xfrm rot="10800000">
              <a:off x="3427" y="2046"/>
              <a:ext cx="1053" cy="89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5" name="Line 23"/>
            <p:cNvSpPr>
              <a:spLocks noChangeShapeType="1"/>
            </p:cNvSpPr>
            <p:nvPr/>
          </p:nvSpPr>
          <p:spPr bwMode="auto">
            <a:xfrm>
              <a:off x="488" y="2496"/>
              <a:ext cx="760" cy="54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6" name="Line 24"/>
            <p:cNvSpPr>
              <a:spLocks noChangeShapeType="1"/>
            </p:cNvSpPr>
            <p:nvPr/>
          </p:nvSpPr>
          <p:spPr bwMode="auto">
            <a:xfrm>
              <a:off x="3432" y="0"/>
              <a:ext cx="0" cy="1649"/>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7" name="Line 25"/>
            <p:cNvSpPr>
              <a:spLocks noChangeShapeType="1"/>
            </p:cNvSpPr>
            <p:nvPr/>
          </p:nvSpPr>
          <p:spPr bwMode="auto">
            <a:xfrm flipH="1">
              <a:off x="4440" y="1858"/>
              <a:ext cx="688" cy="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600">
                <a:solidFill>
                  <a:srgbClr val="FFFFFF"/>
                </a:solidFill>
                <a:latin typeface="Arial" charset="0"/>
                <a:cs typeface="Arial" charset="0"/>
              </a:endParaRPr>
            </a:p>
          </p:txBody>
        </p:sp>
        <p:sp>
          <p:nvSpPr>
            <p:cNvPr id="20498" name="Rectangle 26"/>
            <p:cNvSpPr>
              <a:spLocks/>
            </p:cNvSpPr>
            <p:nvPr/>
          </p:nvSpPr>
          <p:spPr bwMode="auto">
            <a:xfrm>
              <a:off x="2474" y="2055"/>
              <a:ext cx="59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per:children</a:t>
              </a:r>
            </a:p>
          </p:txBody>
        </p:sp>
        <p:sp>
          <p:nvSpPr>
            <p:cNvPr id="20499" name="Rectangle 27"/>
            <p:cNvSpPr>
              <a:spLocks/>
            </p:cNvSpPr>
            <p:nvPr/>
          </p:nvSpPr>
          <p:spPr bwMode="auto">
            <a:xfrm>
              <a:off x="3730" y="2059"/>
              <a:ext cx="59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per:children</a:t>
              </a:r>
            </a:p>
          </p:txBody>
        </p:sp>
        <p:sp>
          <p:nvSpPr>
            <p:cNvPr id="20500" name="Rectangle 28"/>
            <p:cNvSpPr>
              <a:spLocks/>
            </p:cNvSpPr>
            <p:nvPr/>
          </p:nvSpPr>
          <p:spPr bwMode="auto">
            <a:xfrm>
              <a:off x="6258" y="1427"/>
              <a:ext cx="104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per:alternate_names</a:t>
              </a:r>
            </a:p>
          </p:txBody>
        </p:sp>
        <p:sp>
          <p:nvSpPr>
            <p:cNvPr id="20501" name="Rectangle 29"/>
            <p:cNvSpPr>
              <a:spLocks/>
            </p:cNvSpPr>
            <p:nvPr/>
          </p:nvSpPr>
          <p:spPr bwMode="auto">
            <a:xfrm>
              <a:off x="3549" y="1491"/>
              <a:ext cx="117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per:cities_of_residence</a:t>
              </a:r>
            </a:p>
          </p:txBody>
        </p:sp>
        <p:sp>
          <p:nvSpPr>
            <p:cNvPr id="20502" name="Rectangle 30"/>
            <p:cNvSpPr>
              <a:spLocks/>
            </p:cNvSpPr>
            <p:nvPr/>
          </p:nvSpPr>
          <p:spPr bwMode="auto">
            <a:xfrm rot="2235916">
              <a:off x="4478" y="2059"/>
              <a:ext cx="56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per:spouse</a:t>
              </a:r>
            </a:p>
          </p:txBody>
        </p:sp>
        <p:sp>
          <p:nvSpPr>
            <p:cNvPr id="20503" name="Rectangle 31"/>
            <p:cNvSpPr>
              <a:spLocks/>
            </p:cNvSpPr>
            <p:nvPr/>
          </p:nvSpPr>
          <p:spPr bwMode="auto">
            <a:xfrm>
              <a:off x="77" y="3035"/>
              <a:ext cx="10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fontAlgn="base" hangingPunct="1">
                <a:spcBef>
                  <a:spcPct val="0"/>
                </a:spcBef>
                <a:spcAft>
                  <a:spcPct val="0"/>
                </a:spcAft>
              </a:pPr>
              <a:r>
                <a:rPr lang="en-US" altLang="en-US" sz="1000">
                  <a:solidFill>
                    <a:srgbClr val="FFFFFF"/>
                  </a:solidFill>
                  <a:latin typeface="ヒラギノ丸ゴ Pro W4" charset="0"/>
                  <a:sym typeface="ヒラギノ丸ゴ Pro W4" charset="0"/>
                </a:rPr>
                <a:t>per:schools_attended</a:t>
              </a:r>
            </a:p>
          </p:txBody>
        </p:sp>
      </p:grpSp>
      <p:sp>
        <p:nvSpPr>
          <p:cNvPr id="20513" name="AutoShape 33"/>
          <p:cNvSpPr>
            <a:spLocks/>
          </p:cNvSpPr>
          <p:nvPr/>
        </p:nvSpPr>
        <p:spPr bwMode="auto">
          <a:xfrm>
            <a:off x="812800" y="228600"/>
            <a:ext cx="2224088" cy="1574800"/>
          </a:xfrm>
          <a:prstGeom prst="roundRect">
            <a:avLst>
              <a:gd name="adj" fmla="val 6023"/>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116052" tIns="116052" rIns="116052" bIns="116052" anchor="ctr"/>
          <a:lstStyle/>
          <a:p>
            <a:pPr fontAlgn="base">
              <a:spcBef>
                <a:spcPct val="0"/>
              </a:spcBef>
              <a:spcAft>
                <a:spcPct val="0"/>
              </a:spcAft>
              <a:defRPr/>
            </a:pPr>
            <a:r>
              <a:rPr lang="en-US" sz="1700" dirty="0">
                <a:solidFill>
                  <a:srgbClr val="FFFFFF"/>
                </a:solidFill>
                <a:effectLst>
                  <a:outerShdw blurRad="38100" dist="38100" dir="2700000" algn="tl">
                    <a:srgbClr val="000000"/>
                  </a:outerShdw>
                </a:effectLst>
                <a:ea typeface="Gill Sans" charset="0"/>
                <a:cs typeface="Gill Sans" charset="0"/>
                <a:sym typeface="Gill Sans" charset="0"/>
              </a:rPr>
              <a:t>When </a:t>
            </a:r>
            <a:r>
              <a:rPr lang="en-US" sz="1700" dirty="0">
                <a:solidFill>
                  <a:srgbClr val="66B132"/>
                </a:solidFill>
                <a:effectLst>
                  <a:outerShdw blurRad="38100" dist="38100" dir="2700000" algn="tl">
                    <a:srgbClr val="000000"/>
                  </a:outerShdw>
                </a:effectLst>
                <a:ea typeface="Gill Sans" charset="0"/>
                <a:cs typeface="Gill Sans" charset="0"/>
                <a:sym typeface="Gill Sans" charset="0"/>
              </a:rPr>
              <a:t>Lisa's</a:t>
            </a:r>
            <a:r>
              <a:rPr lang="en-US" sz="1700" dirty="0">
                <a:solidFill>
                  <a:srgbClr val="FFFFFF"/>
                </a:solidFill>
                <a:effectLst>
                  <a:outerShdw blurRad="38100" dist="38100" dir="2700000" algn="tl">
                    <a:srgbClr val="000000"/>
                  </a:outerShdw>
                </a:effectLst>
                <a:ea typeface="Gill Sans" charset="0"/>
                <a:cs typeface="Gill Sans" charset="0"/>
                <a:sym typeface="Gill Sans" charset="0"/>
              </a:rPr>
              <a:t> mother </a:t>
            </a:r>
            <a:r>
              <a:rPr lang="en-US" sz="1700" dirty="0">
                <a:solidFill>
                  <a:srgbClr val="66B132"/>
                </a:solidFill>
                <a:effectLst>
                  <a:outerShdw blurRad="38100" dist="38100" dir="2700000" algn="tl">
                    <a:srgbClr val="000000"/>
                  </a:outerShdw>
                </a:effectLst>
                <a:ea typeface="Gill Sans" charset="0"/>
                <a:cs typeface="Gill Sans" charset="0"/>
                <a:sym typeface="Gill Sans" charset="0"/>
              </a:rPr>
              <a:t>Marge Simpson</a:t>
            </a:r>
            <a:r>
              <a:rPr lang="en-US" sz="1700" dirty="0">
                <a:solidFill>
                  <a:srgbClr val="FFFFFF"/>
                </a:solidFill>
                <a:effectLst>
                  <a:outerShdw blurRad="38100" dist="38100" dir="2700000" algn="tl">
                    <a:srgbClr val="000000"/>
                  </a:outerShdw>
                </a:effectLst>
                <a:ea typeface="Gill Sans" charset="0"/>
                <a:cs typeface="Gill Sans" charset="0"/>
                <a:sym typeface="Gill Sans" charset="0"/>
              </a:rPr>
              <a:t> went to a weekend getaway at Rancho </a:t>
            </a:r>
            <a:r>
              <a:rPr lang="en-US" sz="1700" dirty="0" err="1">
                <a:solidFill>
                  <a:srgbClr val="FFFFFF"/>
                </a:solidFill>
                <a:effectLst>
                  <a:outerShdw blurRad="38100" dist="38100" dir="2700000" algn="tl">
                    <a:srgbClr val="000000"/>
                  </a:outerShdw>
                </a:effectLst>
                <a:ea typeface="Gill Sans" charset="0"/>
                <a:cs typeface="Gill Sans" charset="0"/>
                <a:sym typeface="Gill Sans" charset="0"/>
              </a:rPr>
              <a:t>Relaxo</a:t>
            </a:r>
            <a:r>
              <a:rPr lang="en-US" sz="1700" dirty="0">
                <a:solidFill>
                  <a:srgbClr val="FFFFFF"/>
                </a:solidFill>
                <a:effectLst>
                  <a:outerShdw blurRad="38100" dist="38100" dir="2700000" algn="tl">
                    <a:srgbClr val="000000"/>
                  </a:outerShdw>
                </a:effectLst>
                <a:ea typeface="Gill Sans" charset="0"/>
                <a:cs typeface="Gill Sans" charset="0"/>
                <a:sym typeface="Gill Sans" charset="0"/>
              </a:rPr>
              <a:t>, </a:t>
            </a:r>
            <a:r>
              <a:rPr lang="en-US" sz="1700" dirty="0" smtClean="0">
                <a:solidFill>
                  <a:srgbClr val="FFFFFF"/>
                </a:solidFill>
                <a:effectLst>
                  <a:outerShdw blurRad="38100" dist="38100" dir="2700000" algn="tl">
                    <a:srgbClr val="000000"/>
                  </a:outerShdw>
                </a:effectLst>
                <a:ea typeface="Gill Sans" charset="0"/>
                <a:cs typeface="Gill Sans" charset="0"/>
                <a:sym typeface="Gill Sans" charset="0"/>
              </a:rPr>
              <a:t>…</a:t>
            </a:r>
            <a:endParaRPr lang="en-US" sz="1700" dirty="0">
              <a:solidFill>
                <a:srgbClr val="FFFFFF"/>
              </a:solidFill>
              <a:effectLst>
                <a:outerShdw blurRad="38100" dist="38100" dir="2700000" algn="tl">
                  <a:srgbClr val="000000"/>
                </a:outerShdw>
              </a:effectLst>
              <a:ea typeface="Gill Sans" charset="0"/>
              <a:cs typeface="Gill Sans" charset="0"/>
              <a:sym typeface="Gill Sans" charset="0"/>
            </a:endParaRPr>
          </a:p>
        </p:txBody>
      </p:sp>
      <p:sp>
        <p:nvSpPr>
          <p:cNvPr id="20514" name="AutoShape 34"/>
          <p:cNvSpPr>
            <a:spLocks/>
          </p:cNvSpPr>
          <p:nvPr/>
        </p:nvSpPr>
        <p:spPr bwMode="auto">
          <a:xfrm>
            <a:off x="6161088" y="0"/>
            <a:ext cx="2224087" cy="3090863"/>
          </a:xfrm>
          <a:prstGeom prst="roundRect">
            <a:avLst>
              <a:gd name="adj" fmla="val 6023"/>
            </a:avLst>
          </a:prstGeom>
          <a:solidFill>
            <a:schemeClr val="accent1"/>
          </a:solidFill>
          <a:ln>
            <a:noFill/>
          </a:ln>
          <a:effectLst>
            <a:outerShdw blurRad="76200" algn="ctr" rotWithShape="0">
              <a:schemeClr val="bg2">
                <a:alpha val="79999"/>
              </a:schemeClr>
            </a:outerShdw>
          </a:effectLst>
          <a:extLst>
            <a:ext uri="{91240B29-F687-4F45-9708-019B960494DF}">
              <a14:hiddenLine xmlns:a14="http://schemas.microsoft.com/office/drawing/2010/main" w="12700" cap="flat">
                <a:solidFill>
                  <a:srgbClr val="2F3946">
                    <a:alpha val="84999"/>
                  </a:srgbClr>
                </a:solidFill>
                <a:miter lim="800000"/>
                <a:headEnd type="none" w="med" len="med"/>
                <a:tailEnd type="none" w="med" len="med"/>
              </a14:hiddenLine>
            </a:ext>
          </a:extLst>
        </p:spPr>
        <p:txBody>
          <a:bodyPr lIns="116052" tIns="116052" rIns="116052" bIns="116052" anchor="ctr"/>
          <a:lstStyle/>
          <a:p>
            <a:pPr fontAlgn="base">
              <a:spcBef>
                <a:spcPct val="0"/>
              </a:spcBef>
              <a:spcAft>
                <a:spcPct val="0"/>
              </a:spcAft>
              <a:defRPr/>
            </a:pPr>
            <a:r>
              <a:rPr lang="en-US" sz="1700" dirty="0">
                <a:solidFill>
                  <a:srgbClr val="FFFFFF"/>
                </a:solidFill>
                <a:effectLst>
                  <a:outerShdw blurRad="38100" dist="38100" dir="2700000" algn="tl">
                    <a:srgbClr val="000000"/>
                  </a:outerShdw>
                </a:effectLst>
                <a:ea typeface="Gill Sans" charset="0"/>
                <a:cs typeface="Gill Sans" charset="0"/>
                <a:sym typeface="Gill Sans" charset="0"/>
              </a:rPr>
              <a:t>After two years in the academic quagmire of </a:t>
            </a:r>
            <a:r>
              <a:rPr lang="en-US" sz="1700" dirty="0">
                <a:solidFill>
                  <a:srgbClr val="66B132"/>
                </a:solidFill>
                <a:effectLst>
                  <a:outerShdw blurRad="38100" dist="38100" dir="2700000" algn="tl">
                    <a:srgbClr val="000000"/>
                  </a:outerShdw>
                </a:effectLst>
                <a:ea typeface="Gill Sans" charset="0"/>
                <a:cs typeface="Gill Sans" charset="0"/>
                <a:sym typeface="Gill Sans" charset="0"/>
              </a:rPr>
              <a:t>Springfield Elementary</a:t>
            </a:r>
            <a:r>
              <a:rPr lang="en-US" sz="1700" dirty="0">
                <a:solidFill>
                  <a:srgbClr val="FFFFFF"/>
                </a:solidFill>
                <a:effectLst>
                  <a:outerShdw blurRad="38100" dist="38100" dir="2700000" algn="tl">
                    <a:srgbClr val="000000"/>
                  </a:outerShdw>
                </a:effectLst>
                <a:ea typeface="Gill Sans" charset="0"/>
                <a:cs typeface="Gill Sans" charset="0"/>
                <a:sym typeface="Gill Sans" charset="0"/>
              </a:rPr>
              <a:t>, </a:t>
            </a:r>
            <a:r>
              <a:rPr lang="en-US" sz="1700" dirty="0">
                <a:solidFill>
                  <a:srgbClr val="66B132"/>
                </a:solidFill>
                <a:effectLst>
                  <a:outerShdw blurRad="38100" dist="38100" dir="2700000" algn="tl">
                    <a:srgbClr val="000000"/>
                  </a:outerShdw>
                </a:effectLst>
                <a:ea typeface="Gill Sans" charset="0"/>
                <a:cs typeface="Gill Sans" charset="0"/>
                <a:sym typeface="Gill Sans" charset="0"/>
              </a:rPr>
              <a:t>Lisa</a:t>
            </a:r>
            <a:r>
              <a:rPr lang="en-US" sz="1700" dirty="0">
                <a:solidFill>
                  <a:srgbClr val="FFFFFF"/>
                </a:solidFill>
                <a:effectLst>
                  <a:outerShdw blurRad="38100" dist="38100" dir="2700000" algn="tl">
                    <a:srgbClr val="000000"/>
                  </a:outerShdw>
                </a:effectLst>
                <a:ea typeface="Gill Sans" charset="0"/>
                <a:cs typeface="Gill Sans" charset="0"/>
                <a:sym typeface="Gill Sans" charset="0"/>
              </a:rPr>
              <a:t> finally has a teacher that she connects with. But she soon learns that the problem with being middle-class is that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p:cTn id="15" dur="500" fill="hold"/>
                                        <p:tgtEl>
                                          <p:spTgt spid="20512"/>
                                        </p:tgtEl>
                                        <p:attrNameLst>
                                          <p:attrName>ppt_w</p:attrName>
                                        </p:attrNameLst>
                                      </p:cBhvr>
                                      <p:tavLst>
                                        <p:tav tm="0">
                                          <p:val>
                                            <p:fltVal val="0"/>
                                          </p:val>
                                        </p:tav>
                                        <p:tav tm="100000">
                                          <p:val>
                                            <p:strVal val="#ppt_w"/>
                                          </p:val>
                                        </p:tav>
                                      </p:tavLst>
                                    </p:anim>
                                    <p:anim calcmode="lin" valueType="num">
                                      <p:cBhvr>
                                        <p:cTn id="16" dur="500" fill="hold"/>
                                        <p:tgtEl>
                                          <p:spTgt spid="20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9144000" cy="535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itle 1"/>
          <p:cNvSpPr>
            <a:spLocks noGrp="1"/>
          </p:cNvSpPr>
          <p:nvPr>
            <p:ph type="title"/>
          </p:nvPr>
        </p:nvSpPr>
        <p:spPr/>
        <p:txBody>
          <a:bodyPr/>
          <a:lstStyle/>
          <a:p>
            <a:r>
              <a:rPr lang="en-US" altLang="en-US" dirty="0" smtClean="0"/>
              <a:t>Knowledge-Base Population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760"/>
          <a:stretch/>
        </p:blipFill>
        <p:spPr bwMode="auto">
          <a:xfrm>
            <a:off x="-23813" y="78894"/>
            <a:ext cx="9167813" cy="677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39464" cy="873540"/>
          </a:xfrm>
        </p:spPr>
        <p:txBody>
          <a:bodyPr/>
          <a:lstStyle/>
          <a:p>
            <a:r>
              <a:rPr lang="en-US" dirty="0" err="1" smtClean="0"/>
              <a:t>CLiMB</a:t>
            </a:r>
            <a:r>
              <a:rPr lang="en-US" dirty="0" smtClean="0"/>
              <a:t>: Metadata from Description</a:t>
            </a:r>
            <a:endParaRPr lang="en-US" dirty="0"/>
          </a:p>
        </p:txBody>
      </p:sp>
      <p:pic>
        <p:nvPicPr>
          <p:cNvPr id="2052" name="Picture 4" descr="http://clip.umiacs.umd.edu/archives/climb/images/toolkit-screenshot.jpg"/>
          <p:cNvPicPr>
            <a:picLocks noChangeAspect="1" noChangeArrowheads="1"/>
          </p:cNvPicPr>
          <p:nvPr/>
        </p:nvPicPr>
        <p:blipFill rotWithShape="1">
          <a:blip r:embed="rId2">
            <a:extLst>
              <a:ext uri="{28A0092B-C50C-407E-A947-70E740481C1C}">
                <a14:useLocalDpi xmlns:a14="http://schemas.microsoft.com/office/drawing/2010/main" val="0"/>
              </a:ext>
            </a:extLst>
          </a:blip>
          <a:srcRect t="5532"/>
          <a:stretch/>
        </p:blipFill>
        <p:spPr bwMode="auto">
          <a:xfrm>
            <a:off x="63500" y="873539"/>
            <a:ext cx="8928100" cy="596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01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t>Metadata Capture:</a:t>
            </a:r>
            <a:br>
              <a:rPr lang="en-US" dirty="0" smtClean="0"/>
            </a:br>
            <a:r>
              <a:rPr lang="en-US" dirty="0" smtClean="0"/>
              <a:t>Exchangeable Image Format (EXIF)</a:t>
            </a:r>
            <a:endParaRPr lang="en-US" dirty="0"/>
          </a:p>
        </p:txBody>
      </p:sp>
      <p:sp>
        <p:nvSpPr>
          <p:cNvPr id="3" name="Content Placeholder 2"/>
          <p:cNvSpPr>
            <a:spLocks noGrp="1"/>
          </p:cNvSpPr>
          <p:nvPr>
            <p:ph idx="1"/>
          </p:nvPr>
        </p:nvSpPr>
        <p:spPr>
          <a:xfrm>
            <a:off x="685800" y="1981200"/>
            <a:ext cx="8229600" cy="4114800"/>
          </a:xfrm>
        </p:spPr>
        <p:txBody>
          <a:bodyPr/>
          <a:lstStyle/>
          <a:p>
            <a:r>
              <a:rPr lang="en-US" dirty="0" smtClean="0"/>
              <a:t>Time</a:t>
            </a:r>
          </a:p>
          <a:p>
            <a:r>
              <a:rPr lang="en-US" dirty="0" smtClean="0"/>
              <a:t>Location</a:t>
            </a:r>
          </a:p>
          <a:p>
            <a:r>
              <a:rPr lang="en-US" dirty="0" smtClean="0"/>
              <a:t>Camera manufacturer and model</a:t>
            </a:r>
          </a:p>
          <a:p>
            <a:r>
              <a:rPr lang="en-US" dirty="0" smtClean="0"/>
              <a:t>Camera orientation</a:t>
            </a:r>
          </a:p>
          <a:p>
            <a:r>
              <a:rPr lang="en-US" dirty="0" smtClean="0"/>
              <a:t>Exposure information (shutter speed, f stop)</a:t>
            </a:r>
          </a:p>
          <a:p>
            <a:r>
              <a:rPr lang="en-US" dirty="0" smtClean="0"/>
              <a:t>Thumbnail versions</a:t>
            </a:r>
          </a:p>
          <a:p>
            <a:pPr lvl="1"/>
            <a:r>
              <a:rPr lang="en-US" dirty="0" smtClean="0"/>
              <a:t>Altering the image may not change the thumbnail!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417" t="12222" r="1250" b="21853"/>
          <a:stretch/>
        </p:blipFill>
        <p:spPr>
          <a:xfrm>
            <a:off x="0" y="1752599"/>
            <a:ext cx="9117458" cy="4610533"/>
          </a:xfrm>
          <a:prstGeom prst="rect">
            <a:avLst/>
          </a:prstGeom>
        </p:spPr>
      </p:pic>
      <p:sp>
        <p:nvSpPr>
          <p:cNvPr id="5" name="Title 4"/>
          <p:cNvSpPr>
            <a:spLocks noGrp="1"/>
          </p:cNvSpPr>
          <p:nvPr>
            <p:ph type="title"/>
          </p:nvPr>
        </p:nvSpPr>
        <p:spPr>
          <a:xfrm>
            <a:off x="672529" y="228600"/>
            <a:ext cx="7772400" cy="1143000"/>
          </a:xfrm>
        </p:spPr>
        <p:txBody>
          <a:bodyPr/>
          <a:lstStyle/>
          <a:p>
            <a:r>
              <a:rPr lang="en-US" dirty="0" smtClean="0"/>
              <a:t>Inconsistent Metadata</a:t>
            </a:r>
            <a:endParaRPr lang="en-US" dirty="0"/>
          </a:p>
        </p:txBody>
      </p:sp>
      <p:sp>
        <p:nvSpPr>
          <p:cNvPr id="6" name="Rectangle 5"/>
          <p:cNvSpPr/>
          <p:nvPr/>
        </p:nvSpPr>
        <p:spPr>
          <a:xfrm>
            <a:off x="5280916" y="6444734"/>
            <a:ext cx="3836542" cy="369332"/>
          </a:xfrm>
          <a:prstGeom prst="rect">
            <a:avLst/>
          </a:prstGeom>
        </p:spPr>
        <p:txBody>
          <a:bodyPr wrap="square">
            <a:spAutoFit/>
          </a:bodyPr>
          <a:lstStyle/>
          <a:p>
            <a:r>
              <a:rPr lang="en-US" sz="1800" dirty="0"/>
              <a:t>http://www.umiacs.umd.edu/~oard/rtw/</a:t>
            </a:r>
          </a:p>
        </p:txBody>
      </p:sp>
    </p:spTree>
    <p:extLst>
      <p:ext uri="{BB962C8B-B14F-4D97-AF65-F5344CB8AC3E}">
        <p14:creationId xmlns:p14="http://schemas.microsoft.com/office/powerpoint/2010/main" val="96240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6387"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Source</a:t>
            </a:r>
          </a:p>
          <a:p>
            <a:pPr algn="ctr" eaLnBrk="1" hangingPunct="1"/>
            <a:r>
              <a:rPr lang="en-US" sz="1800"/>
              <a:t>Selection</a:t>
            </a:r>
          </a:p>
        </p:txBody>
      </p:sp>
      <p:grpSp>
        <p:nvGrpSpPr>
          <p:cNvPr id="16388" name="Group 4"/>
          <p:cNvGrpSpPr>
            <a:grpSpLocks/>
          </p:cNvGrpSpPr>
          <p:nvPr/>
        </p:nvGrpSpPr>
        <p:grpSpPr bwMode="auto">
          <a:xfrm>
            <a:off x="3124200" y="2819400"/>
            <a:ext cx="1447800" cy="1295400"/>
            <a:chOff x="1968" y="1776"/>
            <a:chExt cx="912" cy="816"/>
          </a:xfrm>
        </p:grpSpPr>
        <p:sp>
          <p:nvSpPr>
            <p:cNvPr id="16413"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Search</a:t>
              </a:r>
            </a:p>
          </p:txBody>
        </p:sp>
        <p:cxnSp>
          <p:nvCxnSpPr>
            <p:cNvPr id="16414" name="AutoShape 6"/>
            <p:cNvCxnSpPr>
              <a:cxnSpLocks noChangeShapeType="1"/>
              <a:stCxn id="16401" idx="3"/>
              <a:endCxn id="16413"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5" name="Text Box 7"/>
            <p:cNvSpPr txBox="1">
              <a:spLocks noChangeArrowheads="1"/>
            </p:cNvSpPr>
            <p:nvPr/>
          </p:nvSpPr>
          <p:spPr bwMode="auto">
            <a:xfrm>
              <a:off x="2304" y="177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Query</a:t>
              </a:r>
            </a:p>
          </p:txBody>
        </p:sp>
      </p:grpSp>
      <p:grpSp>
        <p:nvGrpSpPr>
          <p:cNvPr id="16389" name="Group 8"/>
          <p:cNvGrpSpPr>
            <a:grpSpLocks/>
          </p:cNvGrpSpPr>
          <p:nvPr/>
        </p:nvGrpSpPr>
        <p:grpSpPr bwMode="auto">
          <a:xfrm>
            <a:off x="4572000" y="3657600"/>
            <a:ext cx="1706563" cy="1295400"/>
            <a:chOff x="2880" y="2304"/>
            <a:chExt cx="1075" cy="816"/>
          </a:xfrm>
        </p:grpSpPr>
        <p:sp>
          <p:nvSpPr>
            <p:cNvPr id="16410"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Selection</a:t>
              </a:r>
            </a:p>
          </p:txBody>
        </p:sp>
        <p:cxnSp>
          <p:nvCxnSpPr>
            <p:cNvPr id="16411" name="AutoShape 10"/>
            <p:cNvCxnSpPr>
              <a:cxnSpLocks noChangeShapeType="1"/>
              <a:stCxn id="16413" idx="3"/>
              <a:endCxn id="16410"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2" name="Text Box 11"/>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Ranked List</a:t>
              </a:r>
            </a:p>
          </p:txBody>
        </p:sp>
      </p:grpSp>
      <p:grpSp>
        <p:nvGrpSpPr>
          <p:cNvPr id="16390" name="Group 12"/>
          <p:cNvGrpSpPr>
            <a:grpSpLocks/>
          </p:cNvGrpSpPr>
          <p:nvPr/>
        </p:nvGrpSpPr>
        <p:grpSpPr bwMode="auto">
          <a:xfrm>
            <a:off x="6019800" y="4419600"/>
            <a:ext cx="1447800" cy="1371600"/>
            <a:chOff x="3792" y="2784"/>
            <a:chExt cx="912" cy="864"/>
          </a:xfrm>
        </p:grpSpPr>
        <p:sp>
          <p:nvSpPr>
            <p:cNvPr id="16407"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Examination</a:t>
              </a:r>
            </a:p>
          </p:txBody>
        </p:sp>
        <p:cxnSp>
          <p:nvCxnSpPr>
            <p:cNvPr id="16408" name="AutoShape 14"/>
            <p:cNvCxnSpPr>
              <a:cxnSpLocks noChangeShapeType="1"/>
              <a:stCxn id="16410" idx="3"/>
              <a:endCxn id="16407"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9" name="Text Box 15"/>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1" name="Group 16"/>
          <p:cNvGrpSpPr>
            <a:grpSpLocks/>
          </p:cNvGrpSpPr>
          <p:nvPr/>
        </p:nvGrpSpPr>
        <p:grpSpPr bwMode="auto">
          <a:xfrm>
            <a:off x="7467600" y="5257800"/>
            <a:ext cx="1447800" cy="1371600"/>
            <a:chOff x="4704" y="3312"/>
            <a:chExt cx="912" cy="864"/>
          </a:xfrm>
        </p:grpSpPr>
        <p:sp>
          <p:nvSpPr>
            <p:cNvPr id="16404"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Delivery</a:t>
              </a:r>
            </a:p>
          </p:txBody>
        </p:sp>
        <p:cxnSp>
          <p:nvCxnSpPr>
            <p:cNvPr id="16405" name="AutoShape 18"/>
            <p:cNvCxnSpPr>
              <a:cxnSpLocks noChangeShapeType="1"/>
              <a:stCxn id="16407" idx="3"/>
              <a:endCxn id="16404" idx="0"/>
            </p:cNvCxnSpPr>
            <p:nvPr/>
          </p:nvCxnSpPr>
          <p:spPr bwMode="auto">
            <a:xfrm>
              <a:off x="4704" y="3408"/>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6" name="Text Box 19"/>
            <p:cNvSpPr txBox="1">
              <a:spLocks noChangeArrowheads="1"/>
            </p:cNvSpPr>
            <p:nvPr/>
          </p:nvSpPr>
          <p:spPr bwMode="auto">
            <a:xfrm>
              <a:off x="4944" y="3312"/>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2" name="Group 20"/>
          <p:cNvGrpSpPr>
            <a:grpSpLocks/>
          </p:cNvGrpSpPr>
          <p:nvPr/>
        </p:nvGrpSpPr>
        <p:grpSpPr bwMode="auto">
          <a:xfrm>
            <a:off x="1676400" y="1905000"/>
            <a:ext cx="1447800" cy="1447800"/>
            <a:chOff x="1056" y="1200"/>
            <a:chExt cx="912" cy="912"/>
          </a:xfrm>
        </p:grpSpPr>
        <p:sp>
          <p:nvSpPr>
            <p:cNvPr id="16401"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Query</a:t>
              </a:r>
            </a:p>
            <a:p>
              <a:pPr algn="ctr" eaLnBrk="1" hangingPunct="1"/>
              <a:r>
                <a:rPr lang="en-US" sz="1800"/>
                <a:t>Formulation</a:t>
              </a:r>
            </a:p>
          </p:txBody>
        </p:sp>
        <p:cxnSp>
          <p:nvCxnSpPr>
            <p:cNvPr id="16402" name="AutoShape 22"/>
            <p:cNvCxnSpPr>
              <a:cxnSpLocks noChangeShapeType="1"/>
              <a:stCxn id="16387" idx="3"/>
              <a:endCxn id="16401" idx="0"/>
            </p:cNvCxnSpPr>
            <p:nvPr/>
          </p:nvCxnSpPr>
          <p:spPr bwMode="auto">
            <a:xfrm>
              <a:off x="1056" y="1344"/>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3" name="Text Box 23"/>
            <p:cNvSpPr txBox="1">
              <a:spLocks noChangeArrowheads="1"/>
            </p:cNvSpPr>
            <p:nvPr/>
          </p:nvSpPr>
          <p:spPr bwMode="auto">
            <a:xfrm>
              <a:off x="1248" y="1200"/>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IR System</a:t>
              </a:r>
            </a:p>
          </p:txBody>
        </p:sp>
      </p:grpSp>
      <p:grpSp>
        <p:nvGrpSpPr>
          <p:cNvPr id="16393" name="Group 24"/>
          <p:cNvGrpSpPr>
            <a:grpSpLocks/>
          </p:cNvGrpSpPr>
          <p:nvPr/>
        </p:nvGrpSpPr>
        <p:grpSpPr bwMode="auto">
          <a:xfrm>
            <a:off x="1905000" y="4114800"/>
            <a:ext cx="2247900" cy="1143000"/>
            <a:chOff x="1200" y="2592"/>
            <a:chExt cx="1416" cy="720"/>
          </a:xfrm>
        </p:grpSpPr>
        <p:sp>
          <p:nvSpPr>
            <p:cNvPr id="16398" name="Rectangle 25"/>
            <p:cNvSpPr>
              <a:spLocks noChangeArrowheads="1"/>
            </p:cNvSpPr>
            <p:nvPr/>
          </p:nvSpPr>
          <p:spPr bwMode="auto">
            <a:xfrm>
              <a:off x="1200" y="283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Indexing</a:t>
              </a:r>
            </a:p>
          </p:txBody>
        </p:sp>
        <p:sp>
          <p:nvSpPr>
            <p:cNvPr id="16399" name="Text Box 26"/>
            <p:cNvSpPr txBox="1">
              <a:spLocks noChangeArrowheads="1"/>
            </p:cNvSpPr>
            <p:nvPr/>
          </p:nvSpPr>
          <p:spPr bwMode="auto">
            <a:xfrm>
              <a:off x="2208" y="2976"/>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Index</a:t>
              </a:r>
            </a:p>
          </p:txBody>
        </p:sp>
        <p:cxnSp>
          <p:nvCxnSpPr>
            <p:cNvPr id="16400" name="AutoShape 27"/>
            <p:cNvCxnSpPr>
              <a:cxnSpLocks noChangeShapeType="1"/>
              <a:stCxn id="16398" idx="3"/>
              <a:endCxn id="16413" idx="2"/>
            </p:cNvCxnSpPr>
            <p:nvPr/>
          </p:nvCxnSpPr>
          <p:spPr bwMode="auto">
            <a:xfrm flipV="1">
              <a:off x="2016" y="2592"/>
              <a:ext cx="456" cy="480"/>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94" name="Group 28"/>
          <p:cNvGrpSpPr>
            <a:grpSpLocks/>
          </p:cNvGrpSpPr>
          <p:nvPr/>
        </p:nvGrpSpPr>
        <p:grpSpPr bwMode="auto">
          <a:xfrm>
            <a:off x="457200" y="5257800"/>
            <a:ext cx="2709863" cy="914400"/>
            <a:chOff x="288" y="3312"/>
            <a:chExt cx="1707" cy="576"/>
          </a:xfrm>
        </p:grpSpPr>
        <p:sp>
          <p:nvSpPr>
            <p:cNvPr id="16395" name="Rectangle 29"/>
            <p:cNvSpPr>
              <a:spLocks noChangeArrowheads="1"/>
            </p:cNvSpPr>
            <p:nvPr/>
          </p:nvSpPr>
          <p:spPr bwMode="auto">
            <a:xfrm>
              <a:off x="288" y="3408"/>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Acquisition</a:t>
              </a:r>
            </a:p>
          </p:txBody>
        </p:sp>
        <p:cxnSp>
          <p:nvCxnSpPr>
            <p:cNvPr id="16396" name="AutoShape 30"/>
            <p:cNvCxnSpPr>
              <a:cxnSpLocks noChangeShapeType="1"/>
              <a:stCxn id="16395" idx="3"/>
              <a:endCxn id="16398" idx="2"/>
            </p:cNvCxnSpPr>
            <p:nvPr/>
          </p:nvCxnSpPr>
          <p:spPr bwMode="auto">
            <a:xfrm flipV="1">
              <a:off x="1104" y="3312"/>
              <a:ext cx="504" cy="336"/>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7" name="Text Box 31"/>
            <p:cNvSpPr txBox="1">
              <a:spLocks noChangeArrowheads="1"/>
            </p:cNvSpPr>
            <p:nvPr/>
          </p:nvSpPr>
          <p:spPr bwMode="auto">
            <a:xfrm>
              <a:off x="1344" y="3552"/>
              <a:ext cx="6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Collection</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Capture: Email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Message metadata</a:t>
            </a:r>
          </a:p>
          <a:p>
            <a:pPr lvl="1"/>
            <a:r>
              <a:rPr lang="en-US" dirty="0" smtClean="0"/>
              <a:t>Times</a:t>
            </a:r>
          </a:p>
          <a:p>
            <a:pPr lvl="2"/>
            <a:r>
              <a:rPr lang="en-US" dirty="0" smtClean="0"/>
              <a:t>Sent</a:t>
            </a:r>
          </a:p>
          <a:p>
            <a:pPr lvl="2"/>
            <a:r>
              <a:rPr lang="en-US" dirty="0" smtClean="0"/>
              <a:t>Resent</a:t>
            </a:r>
          </a:p>
          <a:p>
            <a:pPr lvl="2"/>
            <a:r>
              <a:rPr lang="en-US" dirty="0" smtClean="0"/>
              <a:t>Received</a:t>
            </a:r>
          </a:p>
          <a:p>
            <a:pPr lvl="1"/>
            <a:r>
              <a:rPr lang="en-US" dirty="0" smtClean="0"/>
              <a:t>Route</a:t>
            </a:r>
          </a:p>
          <a:p>
            <a:pPr lvl="1"/>
            <a:r>
              <a:rPr lang="en-US" dirty="0" smtClean="0"/>
              <a:t>In-reply-to</a:t>
            </a:r>
          </a:p>
          <a:p>
            <a:pPr lvl="1"/>
            <a:r>
              <a:rPr lang="en-US" dirty="0" smtClean="0"/>
              <a:t>Attachment file type</a:t>
            </a:r>
          </a:p>
          <a:p>
            <a:r>
              <a:rPr lang="en-US" dirty="0" smtClean="0"/>
              <a:t>System metadata</a:t>
            </a:r>
          </a:p>
          <a:p>
            <a:pPr lvl="1"/>
            <a:r>
              <a:rPr lang="en-US" dirty="0" smtClean="0"/>
              <a:t>Folder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Metadata Capture: </a:t>
            </a:r>
            <a:br>
              <a:rPr lang="en-US" dirty="0" smtClean="0"/>
            </a:br>
            <a:r>
              <a:rPr lang="en-US" u="sng" dirty="0" smtClean="0"/>
              <a:t>Windows File System (NTFS)</a:t>
            </a:r>
            <a:endParaRPr lang="en-US" u="sng" dirty="0"/>
          </a:p>
        </p:txBody>
      </p:sp>
      <p:sp>
        <p:nvSpPr>
          <p:cNvPr id="4" name="Content Placeholder 3"/>
          <p:cNvSpPr>
            <a:spLocks noGrp="1"/>
          </p:cNvSpPr>
          <p:nvPr>
            <p:ph idx="1"/>
          </p:nvPr>
        </p:nvSpPr>
        <p:spPr>
          <a:xfrm>
            <a:off x="228600" y="1295400"/>
            <a:ext cx="8686800" cy="4525963"/>
          </a:xfrm>
        </p:spPr>
        <p:txBody>
          <a:bodyPr>
            <a:normAutofit fontScale="92500" lnSpcReduction="20000"/>
          </a:bodyPr>
          <a:lstStyle/>
          <a:p>
            <a:r>
              <a:rPr lang="en-US" dirty="0" smtClean="0"/>
              <a:t>Time file created (or copied)</a:t>
            </a:r>
          </a:p>
          <a:p>
            <a:pPr lvl="1"/>
            <a:r>
              <a:rPr lang="en-US" dirty="0" smtClean="0"/>
              <a:t>Most recent one; optionally “</a:t>
            </a:r>
            <a:r>
              <a:rPr lang="en-US" dirty="0" err="1" smtClean="0"/>
              <a:t>journaled</a:t>
            </a:r>
            <a:r>
              <a:rPr lang="en-US" dirty="0" smtClean="0"/>
              <a:t>” </a:t>
            </a:r>
          </a:p>
          <a:p>
            <a:pPr lvl="5"/>
            <a:endParaRPr lang="en-US" dirty="0" smtClean="0"/>
          </a:p>
          <a:p>
            <a:r>
              <a:rPr lang="en-US" dirty="0" smtClean="0"/>
              <a:t>Time file content changed (or made changeable)</a:t>
            </a:r>
          </a:p>
          <a:p>
            <a:pPr lvl="1"/>
            <a:r>
              <a:rPr lang="en-US" dirty="0" smtClean="0"/>
              <a:t>Most recent one; optionally “</a:t>
            </a:r>
            <a:r>
              <a:rPr lang="en-US" dirty="0" err="1" smtClean="0"/>
              <a:t>journaled</a:t>
            </a:r>
            <a:r>
              <a:rPr lang="en-US" dirty="0" smtClean="0"/>
              <a:t>”</a:t>
            </a:r>
          </a:p>
          <a:p>
            <a:pPr lvl="4"/>
            <a:endParaRPr lang="en-US" dirty="0" smtClean="0"/>
          </a:p>
          <a:p>
            <a:r>
              <a:rPr lang="en-US" dirty="0" smtClean="0"/>
              <a:t>Time file renamed (or moved)</a:t>
            </a:r>
          </a:p>
          <a:p>
            <a:pPr lvl="1"/>
            <a:r>
              <a:rPr lang="en-US" dirty="0" smtClean="0"/>
              <a:t>Most recent one</a:t>
            </a:r>
          </a:p>
          <a:p>
            <a:pPr lvl="4"/>
            <a:endParaRPr lang="en-US" dirty="0" smtClean="0"/>
          </a:p>
          <a:p>
            <a:r>
              <a:rPr lang="en-US" dirty="0" smtClean="0"/>
              <a:t>Time file metadata created or changed</a:t>
            </a:r>
          </a:p>
          <a:p>
            <a:pPr lvl="1"/>
            <a:r>
              <a:rPr lang="en-US" dirty="0" smtClean="0"/>
              <a:t>Most recent one</a:t>
            </a:r>
          </a:p>
          <a:p>
            <a:pPr lvl="4"/>
            <a:endParaRPr lang="en-US" dirty="0" smtClean="0"/>
          </a:p>
          <a:p>
            <a:r>
              <a:rPr lang="en-US" dirty="0" smtClean="0"/>
              <a:t>Time file accessed (content or metadata)</a:t>
            </a:r>
          </a:p>
          <a:p>
            <a:pPr lvl="1"/>
            <a:r>
              <a:rPr lang="en-US" dirty="0" smtClean="0"/>
              <a:t>Most recent one; optionally disabled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Metadata Capture:</a:t>
            </a:r>
            <a:br>
              <a:rPr lang="en-US" dirty="0" smtClean="0"/>
            </a:br>
            <a:r>
              <a:rPr lang="en-US" dirty="0" smtClean="0"/>
              <a:t>Microsoft Word</a:t>
            </a:r>
            <a:endParaRPr lang="en-US" dirty="0"/>
          </a:p>
        </p:txBody>
      </p:sp>
      <p:sp>
        <p:nvSpPr>
          <p:cNvPr id="3" name="Content Placeholder 2"/>
          <p:cNvSpPr>
            <a:spLocks noGrp="1"/>
          </p:cNvSpPr>
          <p:nvPr>
            <p:ph idx="1"/>
          </p:nvPr>
        </p:nvSpPr>
        <p:spPr/>
        <p:txBody>
          <a:bodyPr/>
          <a:lstStyle/>
          <a:p>
            <a:r>
              <a:rPr lang="en-US" dirty="0" smtClean="0"/>
              <a:t>Author</a:t>
            </a:r>
          </a:p>
          <a:p>
            <a:r>
              <a:rPr lang="en-US" dirty="0" smtClean="0"/>
              <a:t>Title</a:t>
            </a:r>
          </a:p>
          <a:p>
            <a:r>
              <a:rPr lang="en-US" dirty="0" smtClean="0"/>
              <a:t>Dates (may not agree with file system)</a:t>
            </a:r>
          </a:p>
          <a:p>
            <a:pPr lvl="1"/>
            <a:r>
              <a:rPr lang="en-US" dirty="0" smtClean="0"/>
              <a:t>Created</a:t>
            </a:r>
          </a:p>
          <a:p>
            <a:pPr lvl="1"/>
            <a:r>
              <a:rPr lang="en-US" dirty="0" smtClean="0"/>
              <a:t>Modified</a:t>
            </a:r>
          </a:p>
          <a:p>
            <a:pPr lvl="1"/>
            <a:r>
              <a:rPr lang="en-US" dirty="0" smtClean="0"/>
              <a:t>Accessed</a:t>
            </a:r>
          </a:p>
          <a:p>
            <a:pPr lvl="1"/>
            <a:r>
              <a:rPr lang="en-US" dirty="0" smtClean="0"/>
              <a:t>Printed</a:t>
            </a:r>
          </a:p>
          <a:p>
            <a:pPr lvl="1"/>
            <a:r>
              <a:rPr lang="en-US" dirty="0" smtClean="0"/>
              <a:t>Each tracked change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05325"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47" name="Rectangle 3"/>
          <p:cNvSpPr>
            <a:spLocks noChangeArrowheads="1"/>
          </p:cNvSpPr>
          <p:nvPr/>
        </p:nvSpPr>
        <p:spPr bwMode="auto">
          <a:xfrm>
            <a:off x="5851525"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815" name="Line 5"/>
          <p:cNvSpPr>
            <a:spLocks noChangeShapeType="1"/>
          </p:cNvSpPr>
          <p:nvPr/>
        </p:nvSpPr>
        <p:spPr bwMode="auto">
          <a:xfrm>
            <a:off x="31242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6" name="Line 6"/>
          <p:cNvSpPr>
            <a:spLocks noChangeShapeType="1"/>
          </p:cNvSpPr>
          <p:nvPr/>
        </p:nvSpPr>
        <p:spPr bwMode="auto">
          <a:xfrm>
            <a:off x="74676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7" name="Line 7"/>
          <p:cNvSpPr>
            <a:spLocks noChangeShapeType="1"/>
          </p:cNvSpPr>
          <p:nvPr/>
        </p:nvSpPr>
        <p:spPr bwMode="auto">
          <a:xfrm flipH="1">
            <a:off x="4724400" y="2057400"/>
            <a:ext cx="2540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8" name="Line 8"/>
          <p:cNvSpPr>
            <a:spLocks noChangeShapeType="1"/>
          </p:cNvSpPr>
          <p:nvPr/>
        </p:nvSpPr>
        <p:spPr bwMode="auto">
          <a:xfrm>
            <a:off x="60960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9" name="Text Box 9"/>
          <p:cNvSpPr txBox="1">
            <a:spLocks noChangeArrowheads="1"/>
          </p:cNvSpPr>
          <p:nvPr/>
        </p:nvSpPr>
        <p:spPr bwMode="auto">
          <a:xfrm>
            <a:off x="3825081" y="1059443"/>
            <a:ext cx="3038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b="1" dirty="0"/>
              <a:t>Minimum Scope</a:t>
            </a:r>
          </a:p>
        </p:txBody>
      </p:sp>
      <p:sp>
        <p:nvSpPr>
          <p:cNvPr id="31820" name="Rectangle 10"/>
          <p:cNvSpPr>
            <a:spLocks noChangeArrowheads="1"/>
          </p:cNvSpPr>
          <p:nvPr/>
        </p:nvSpPr>
        <p:spPr bwMode="auto">
          <a:xfrm>
            <a:off x="3449638" y="1600200"/>
            <a:ext cx="10699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Segment</a:t>
            </a:r>
            <a:endParaRPr lang="en-US" sz="2400"/>
          </a:p>
        </p:txBody>
      </p:sp>
      <p:sp>
        <p:nvSpPr>
          <p:cNvPr id="31821" name="Rectangle 11"/>
          <p:cNvSpPr>
            <a:spLocks noChangeArrowheads="1"/>
          </p:cNvSpPr>
          <p:nvPr/>
        </p:nvSpPr>
        <p:spPr bwMode="auto">
          <a:xfrm>
            <a:off x="5019675" y="1600200"/>
            <a:ext cx="8429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Object</a:t>
            </a:r>
            <a:endParaRPr lang="en-US" sz="2400"/>
          </a:p>
        </p:txBody>
      </p:sp>
      <p:sp>
        <p:nvSpPr>
          <p:cNvPr id="31822" name="Rectangle 12"/>
          <p:cNvSpPr>
            <a:spLocks noChangeArrowheads="1"/>
          </p:cNvSpPr>
          <p:nvPr/>
        </p:nvSpPr>
        <p:spPr bwMode="auto">
          <a:xfrm>
            <a:off x="6423025" y="1600200"/>
            <a:ext cx="666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Class</a:t>
            </a:r>
            <a:endParaRPr lang="en-US" sz="2400"/>
          </a:p>
        </p:txBody>
      </p:sp>
      <p:sp>
        <p:nvSpPr>
          <p:cNvPr id="31749" name="Rectangle 13"/>
          <p:cNvSpPr>
            <a:spLocks noChangeArrowheads="1"/>
          </p:cNvSpPr>
          <p:nvPr/>
        </p:nvSpPr>
        <p:spPr bwMode="auto">
          <a:xfrm>
            <a:off x="7080250"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0" name="Rectangle 14"/>
          <p:cNvSpPr>
            <a:spLocks noChangeArrowheads="1"/>
          </p:cNvSpPr>
          <p:nvPr/>
        </p:nvSpPr>
        <p:spPr bwMode="auto">
          <a:xfrm>
            <a:off x="2963863" y="21336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1" name="Rectangle 15"/>
          <p:cNvSpPr>
            <a:spLocks noChangeArrowheads="1"/>
          </p:cNvSpPr>
          <p:nvPr/>
        </p:nvSpPr>
        <p:spPr bwMode="auto">
          <a:xfrm>
            <a:off x="3236913" y="2139950"/>
            <a:ext cx="6334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View</a:t>
            </a:r>
            <a:endParaRPr lang="en-US" sz="2400"/>
          </a:p>
        </p:txBody>
      </p:sp>
      <p:sp>
        <p:nvSpPr>
          <p:cNvPr id="31752" name="Rectangle 16"/>
          <p:cNvSpPr>
            <a:spLocks noChangeArrowheads="1"/>
          </p:cNvSpPr>
          <p:nvPr/>
        </p:nvSpPr>
        <p:spPr bwMode="auto">
          <a:xfrm>
            <a:off x="3862388"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3" name="Rectangle 17"/>
          <p:cNvSpPr>
            <a:spLocks noChangeArrowheads="1"/>
          </p:cNvSpPr>
          <p:nvPr/>
        </p:nvSpPr>
        <p:spPr bwMode="auto">
          <a:xfrm>
            <a:off x="3236913" y="2470150"/>
            <a:ext cx="7302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Listen</a:t>
            </a:r>
            <a:endParaRPr lang="en-US" sz="2400"/>
          </a:p>
        </p:txBody>
      </p:sp>
      <p:sp>
        <p:nvSpPr>
          <p:cNvPr id="31754" name="Rectangle 18"/>
          <p:cNvSpPr>
            <a:spLocks noChangeArrowheads="1"/>
          </p:cNvSpPr>
          <p:nvPr/>
        </p:nvSpPr>
        <p:spPr bwMode="auto">
          <a:xfrm>
            <a:off x="3957638" y="24701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5" name="Rectangle 19"/>
          <p:cNvSpPr>
            <a:spLocks noChangeArrowheads="1"/>
          </p:cNvSpPr>
          <p:nvPr/>
        </p:nvSpPr>
        <p:spPr bwMode="auto">
          <a:xfrm>
            <a:off x="4816475" y="2139950"/>
            <a:ext cx="714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Select</a:t>
            </a:r>
            <a:endParaRPr lang="en-US" sz="2400"/>
          </a:p>
        </p:txBody>
      </p:sp>
      <p:sp>
        <p:nvSpPr>
          <p:cNvPr id="31756" name="Rectangle 20"/>
          <p:cNvSpPr>
            <a:spLocks noChangeArrowheads="1"/>
          </p:cNvSpPr>
          <p:nvPr/>
        </p:nvSpPr>
        <p:spPr bwMode="auto">
          <a:xfrm>
            <a:off x="5521325"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7" name="Rectangle 21"/>
          <p:cNvSpPr>
            <a:spLocks noChangeArrowheads="1"/>
          </p:cNvSpPr>
          <p:nvPr/>
        </p:nvSpPr>
        <p:spPr bwMode="auto">
          <a:xfrm>
            <a:off x="6151563"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8" name="Rectangle 22"/>
          <p:cNvSpPr>
            <a:spLocks noChangeArrowheads="1"/>
          </p:cNvSpPr>
          <p:nvPr/>
        </p:nvSpPr>
        <p:spPr bwMode="auto">
          <a:xfrm>
            <a:off x="2692400" y="27955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9" name="Rectangle 23"/>
          <p:cNvSpPr>
            <a:spLocks noChangeArrowheads="1"/>
          </p:cNvSpPr>
          <p:nvPr/>
        </p:nvSpPr>
        <p:spPr bwMode="auto">
          <a:xfrm>
            <a:off x="3236913" y="2801938"/>
            <a:ext cx="5667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Print</a:t>
            </a:r>
            <a:endParaRPr lang="en-US" sz="2400"/>
          </a:p>
        </p:txBody>
      </p:sp>
      <p:sp>
        <p:nvSpPr>
          <p:cNvPr id="31760" name="Rectangle 24"/>
          <p:cNvSpPr>
            <a:spLocks noChangeArrowheads="1"/>
          </p:cNvSpPr>
          <p:nvPr/>
        </p:nvSpPr>
        <p:spPr bwMode="auto">
          <a:xfrm>
            <a:off x="3797300"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1" name="Rectangle 25"/>
          <p:cNvSpPr>
            <a:spLocks noChangeArrowheads="1"/>
          </p:cNvSpPr>
          <p:nvPr/>
        </p:nvSpPr>
        <p:spPr bwMode="auto">
          <a:xfrm>
            <a:off x="4816475" y="2801938"/>
            <a:ext cx="1233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Bookmark</a:t>
            </a:r>
            <a:endParaRPr lang="en-US" sz="2400"/>
          </a:p>
        </p:txBody>
      </p:sp>
      <p:sp>
        <p:nvSpPr>
          <p:cNvPr id="31762" name="Rectangle 26"/>
          <p:cNvSpPr>
            <a:spLocks noChangeArrowheads="1"/>
          </p:cNvSpPr>
          <p:nvPr/>
        </p:nvSpPr>
        <p:spPr bwMode="auto">
          <a:xfrm>
            <a:off x="6034088"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3" name="Rectangle 27"/>
          <p:cNvSpPr>
            <a:spLocks noChangeArrowheads="1"/>
          </p:cNvSpPr>
          <p:nvPr/>
        </p:nvSpPr>
        <p:spPr bwMode="auto">
          <a:xfrm>
            <a:off x="4816475" y="3133725"/>
            <a:ext cx="568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Save</a:t>
            </a:r>
            <a:endParaRPr lang="en-US" sz="2400"/>
          </a:p>
        </p:txBody>
      </p:sp>
      <p:sp>
        <p:nvSpPr>
          <p:cNvPr id="31764" name="Rectangle 28"/>
          <p:cNvSpPr>
            <a:spLocks noChangeArrowheads="1"/>
          </p:cNvSpPr>
          <p:nvPr/>
        </p:nvSpPr>
        <p:spPr bwMode="auto">
          <a:xfrm>
            <a:off x="5376863" y="31337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5" name="Rectangle 29"/>
          <p:cNvSpPr>
            <a:spLocks noChangeArrowheads="1"/>
          </p:cNvSpPr>
          <p:nvPr/>
        </p:nvSpPr>
        <p:spPr bwMode="auto">
          <a:xfrm>
            <a:off x="4816475" y="3463925"/>
            <a:ext cx="10556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Purchase</a:t>
            </a:r>
            <a:endParaRPr lang="en-US" sz="2400"/>
          </a:p>
        </p:txBody>
      </p:sp>
      <p:sp>
        <p:nvSpPr>
          <p:cNvPr id="31766" name="Rectangle 30"/>
          <p:cNvSpPr>
            <a:spLocks noChangeArrowheads="1"/>
          </p:cNvSpPr>
          <p:nvPr/>
        </p:nvSpPr>
        <p:spPr bwMode="auto">
          <a:xfrm>
            <a:off x="5856288" y="34639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7" name="Rectangle 31"/>
          <p:cNvSpPr>
            <a:spLocks noChangeArrowheads="1"/>
          </p:cNvSpPr>
          <p:nvPr/>
        </p:nvSpPr>
        <p:spPr bwMode="auto">
          <a:xfrm>
            <a:off x="4816475" y="3795713"/>
            <a:ext cx="7635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Delete</a:t>
            </a:r>
            <a:endParaRPr lang="en-US" sz="2400"/>
          </a:p>
        </p:txBody>
      </p:sp>
      <p:sp>
        <p:nvSpPr>
          <p:cNvPr id="31768" name="Rectangle 32"/>
          <p:cNvSpPr>
            <a:spLocks noChangeArrowheads="1"/>
          </p:cNvSpPr>
          <p:nvPr/>
        </p:nvSpPr>
        <p:spPr bwMode="auto">
          <a:xfrm>
            <a:off x="5568950" y="37957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9" name="Rectangle 33"/>
          <p:cNvSpPr>
            <a:spLocks noChangeArrowheads="1"/>
          </p:cNvSpPr>
          <p:nvPr/>
        </p:nvSpPr>
        <p:spPr bwMode="auto">
          <a:xfrm>
            <a:off x="6151563"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0" name="Rectangle 34"/>
          <p:cNvSpPr>
            <a:spLocks noChangeArrowheads="1"/>
          </p:cNvSpPr>
          <p:nvPr/>
        </p:nvSpPr>
        <p:spPr bwMode="auto">
          <a:xfrm>
            <a:off x="6151563" y="31337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1" name="Rectangle 35"/>
          <p:cNvSpPr>
            <a:spLocks noChangeArrowheads="1"/>
          </p:cNvSpPr>
          <p:nvPr/>
        </p:nvSpPr>
        <p:spPr bwMode="auto">
          <a:xfrm>
            <a:off x="6151563" y="3463925"/>
            <a:ext cx="1152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Subscribe</a:t>
            </a:r>
            <a:endParaRPr lang="en-US" sz="2400"/>
          </a:p>
        </p:txBody>
      </p:sp>
      <p:sp>
        <p:nvSpPr>
          <p:cNvPr id="31772" name="Rectangle 36"/>
          <p:cNvSpPr>
            <a:spLocks noChangeArrowheads="1"/>
          </p:cNvSpPr>
          <p:nvPr/>
        </p:nvSpPr>
        <p:spPr bwMode="auto">
          <a:xfrm>
            <a:off x="7288213" y="34639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3" name="Rectangle 37"/>
          <p:cNvSpPr>
            <a:spLocks noChangeArrowheads="1"/>
          </p:cNvSpPr>
          <p:nvPr/>
        </p:nvSpPr>
        <p:spPr bwMode="auto">
          <a:xfrm>
            <a:off x="3108325" y="41195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74" name="Rectangle 38"/>
          <p:cNvSpPr>
            <a:spLocks noChangeArrowheads="1"/>
          </p:cNvSpPr>
          <p:nvPr/>
        </p:nvSpPr>
        <p:spPr bwMode="auto">
          <a:xfrm>
            <a:off x="3236913" y="4125913"/>
            <a:ext cx="1462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Copy / paste</a:t>
            </a:r>
            <a:endParaRPr lang="en-US" sz="2400"/>
          </a:p>
        </p:txBody>
      </p:sp>
      <p:sp>
        <p:nvSpPr>
          <p:cNvPr id="31775" name="Rectangle 39"/>
          <p:cNvSpPr>
            <a:spLocks noChangeArrowheads="1"/>
          </p:cNvSpPr>
          <p:nvPr/>
        </p:nvSpPr>
        <p:spPr bwMode="auto">
          <a:xfrm>
            <a:off x="4678363"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6" name="Rectangle 40"/>
          <p:cNvSpPr>
            <a:spLocks noChangeArrowheads="1"/>
          </p:cNvSpPr>
          <p:nvPr/>
        </p:nvSpPr>
        <p:spPr bwMode="auto">
          <a:xfrm>
            <a:off x="3236913" y="4457700"/>
            <a:ext cx="714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Quote</a:t>
            </a:r>
            <a:endParaRPr lang="en-US" sz="2400"/>
          </a:p>
        </p:txBody>
      </p:sp>
      <p:sp>
        <p:nvSpPr>
          <p:cNvPr id="31777" name="Rectangle 41"/>
          <p:cNvSpPr>
            <a:spLocks noChangeArrowheads="1"/>
          </p:cNvSpPr>
          <p:nvPr/>
        </p:nvSpPr>
        <p:spPr bwMode="auto">
          <a:xfrm>
            <a:off x="3941763" y="44577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8" name="Rectangle 42"/>
          <p:cNvSpPr>
            <a:spLocks noChangeArrowheads="1"/>
          </p:cNvSpPr>
          <p:nvPr/>
        </p:nvSpPr>
        <p:spPr bwMode="auto">
          <a:xfrm>
            <a:off x="4816475" y="4125913"/>
            <a:ext cx="989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Forward</a:t>
            </a:r>
            <a:endParaRPr lang="en-US" sz="2400"/>
          </a:p>
        </p:txBody>
      </p:sp>
      <p:sp>
        <p:nvSpPr>
          <p:cNvPr id="31779" name="Rectangle 43"/>
          <p:cNvSpPr>
            <a:spLocks noChangeArrowheads="1"/>
          </p:cNvSpPr>
          <p:nvPr/>
        </p:nvSpPr>
        <p:spPr bwMode="auto">
          <a:xfrm>
            <a:off x="5792788"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0" name="Rectangle 44"/>
          <p:cNvSpPr>
            <a:spLocks noChangeArrowheads="1"/>
          </p:cNvSpPr>
          <p:nvPr/>
        </p:nvSpPr>
        <p:spPr bwMode="auto">
          <a:xfrm>
            <a:off x="4816475" y="4457700"/>
            <a:ext cx="698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Reply</a:t>
            </a:r>
            <a:endParaRPr lang="en-US" sz="2400"/>
          </a:p>
        </p:txBody>
      </p:sp>
      <p:sp>
        <p:nvSpPr>
          <p:cNvPr id="31781" name="Rectangle 45"/>
          <p:cNvSpPr>
            <a:spLocks noChangeArrowheads="1"/>
          </p:cNvSpPr>
          <p:nvPr/>
        </p:nvSpPr>
        <p:spPr bwMode="auto">
          <a:xfrm>
            <a:off x="5505450" y="44577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2" name="Rectangle 46"/>
          <p:cNvSpPr>
            <a:spLocks noChangeArrowheads="1"/>
          </p:cNvSpPr>
          <p:nvPr/>
        </p:nvSpPr>
        <p:spPr bwMode="auto">
          <a:xfrm>
            <a:off x="4816475" y="4789488"/>
            <a:ext cx="5508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Link</a:t>
            </a:r>
            <a:endParaRPr lang="en-US" sz="2400"/>
          </a:p>
        </p:txBody>
      </p:sp>
      <p:sp>
        <p:nvSpPr>
          <p:cNvPr id="31783" name="Rectangle 47"/>
          <p:cNvSpPr>
            <a:spLocks noChangeArrowheads="1"/>
          </p:cNvSpPr>
          <p:nvPr/>
        </p:nvSpPr>
        <p:spPr bwMode="auto">
          <a:xfrm>
            <a:off x="5360988" y="47894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4" name="Rectangle 48"/>
          <p:cNvSpPr>
            <a:spLocks noChangeArrowheads="1"/>
          </p:cNvSpPr>
          <p:nvPr/>
        </p:nvSpPr>
        <p:spPr bwMode="auto">
          <a:xfrm>
            <a:off x="4816475" y="5119688"/>
            <a:ext cx="4873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Cite</a:t>
            </a:r>
            <a:endParaRPr lang="en-US" sz="2400"/>
          </a:p>
        </p:txBody>
      </p:sp>
      <p:sp>
        <p:nvSpPr>
          <p:cNvPr id="31785" name="Rectangle 49"/>
          <p:cNvSpPr>
            <a:spLocks noChangeArrowheads="1"/>
          </p:cNvSpPr>
          <p:nvPr/>
        </p:nvSpPr>
        <p:spPr bwMode="auto">
          <a:xfrm>
            <a:off x="5297488" y="51196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6" name="Rectangle 50"/>
          <p:cNvSpPr>
            <a:spLocks noChangeArrowheads="1"/>
          </p:cNvSpPr>
          <p:nvPr/>
        </p:nvSpPr>
        <p:spPr bwMode="auto">
          <a:xfrm>
            <a:off x="6151563"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7" name="Rectangle 51"/>
          <p:cNvSpPr>
            <a:spLocks noChangeArrowheads="1"/>
          </p:cNvSpPr>
          <p:nvPr/>
        </p:nvSpPr>
        <p:spPr bwMode="auto">
          <a:xfrm>
            <a:off x="3013075" y="54451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88" name="Rectangle 52"/>
          <p:cNvSpPr>
            <a:spLocks noChangeArrowheads="1"/>
          </p:cNvSpPr>
          <p:nvPr/>
        </p:nvSpPr>
        <p:spPr bwMode="auto">
          <a:xfrm>
            <a:off x="3236913" y="5451475"/>
            <a:ext cx="9985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Mark up</a:t>
            </a:r>
            <a:endParaRPr lang="en-US" sz="2400"/>
          </a:p>
        </p:txBody>
      </p:sp>
      <p:sp>
        <p:nvSpPr>
          <p:cNvPr id="31789" name="Rectangle 53"/>
          <p:cNvSpPr>
            <a:spLocks noChangeArrowheads="1"/>
          </p:cNvSpPr>
          <p:nvPr/>
        </p:nvSpPr>
        <p:spPr bwMode="auto">
          <a:xfrm>
            <a:off x="4219575"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0" name="Rectangle 54"/>
          <p:cNvSpPr>
            <a:spLocks noChangeArrowheads="1"/>
          </p:cNvSpPr>
          <p:nvPr/>
        </p:nvSpPr>
        <p:spPr bwMode="auto">
          <a:xfrm>
            <a:off x="4816475" y="5451475"/>
            <a:ext cx="454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Tag</a:t>
            </a:r>
            <a:endParaRPr lang="en-US" sz="2400"/>
          </a:p>
        </p:txBody>
      </p:sp>
      <p:sp>
        <p:nvSpPr>
          <p:cNvPr id="31791" name="Rectangle 55"/>
          <p:cNvSpPr>
            <a:spLocks noChangeArrowheads="1"/>
          </p:cNvSpPr>
          <p:nvPr/>
        </p:nvSpPr>
        <p:spPr bwMode="auto">
          <a:xfrm>
            <a:off x="5265738"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2" name="Rectangle 56"/>
          <p:cNvSpPr>
            <a:spLocks noChangeArrowheads="1"/>
          </p:cNvSpPr>
          <p:nvPr/>
        </p:nvSpPr>
        <p:spPr bwMode="auto">
          <a:xfrm>
            <a:off x="4816475" y="5781675"/>
            <a:ext cx="876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Publish</a:t>
            </a:r>
            <a:endParaRPr lang="en-US" sz="2400"/>
          </a:p>
        </p:txBody>
      </p:sp>
      <p:sp>
        <p:nvSpPr>
          <p:cNvPr id="31793" name="Rectangle 57"/>
          <p:cNvSpPr>
            <a:spLocks noChangeArrowheads="1"/>
          </p:cNvSpPr>
          <p:nvPr/>
        </p:nvSpPr>
        <p:spPr bwMode="auto">
          <a:xfrm>
            <a:off x="5681663" y="57816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4" name="Rectangle 58"/>
          <p:cNvSpPr>
            <a:spLocks noChangeArrowheads="1"/>
          </p:cNvSpPr>
          <p:nvPr/>
        </p:nvSpPr>
        <p:spPr bwMode="auto">
          <a:xfrm>
            <a:off x="6151563" y="5451475"/>
            <a:ext cx="10715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Organize</a:t>
            </a:r>
            <a:endParaRPr lang="en-US" sz="2400"/>
          </a:p>
        </p:txBody>
      </p:sp>
      <p:sp>
        <p:nvSpPr>
          <p:cNvPr id="31795" name="Rectangle 59"/>
          <p:cNvSpPr>
            <a:spLocks noChangeArrowheads="1"/>
          </p:cNvSpPr>
          <p:nvPr/>
        </p:nvSpPr>
        <p:spPr bwMode="auto">
          <a:xfrm>
            <a:off x="7207250"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grpSp>
        <p:nvGrpSpPr>
          <p:cNvPr id="31796" name="Group 60"/>
          <p:cNvGrpSpPr>
            <a:grpSpLocks/>
          </p:cNvGrpSpPr>
          <p:nvPr/>
        </p:nvGrpSpPr>
        <p:grpSpPr bwMode="auto">
          <a:xfrm>
            <a:off x="763588" y="2057400"/>
            <a:ext cx="6704012" cy="4724400"/>
            <a:chOff x="385" y="1056"/>
            <a:chExt cx="4223" cy="2976"/>
          </a:xfrm>
        </p:grpSpPr>
        <p:sp>
          <p:nvSpPr>
            <p:cNvPr id="31803" name="Line 61"/>
            <p:cNvSpPr>
              <a:spLocks noChangeShapeType="1"/>
            </p:cNvSpPr>
            <p:nvPr/>
          </p:nvSpPr>
          <p:spPr bwMode="auto">
            <a:xfrm>
              <a:off x="1872" y="1056"/>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4" name="Line 62"/>
            <p:cNvSpPr>
              <a:spLocks noChangeShapeType="1"/>
            </p:cNvSpPr>
            <p:nvPr/>
          </p:nvSpPr>
          <p:spPr bwMode="auto">
            <a:xfrm>
              <a:off x="1872" y="3600"/>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5" name="Line 63"/>
            <p:cNvSpPr>
              <a:spLocks noChangeShapeType="1"/>
            </p:cNvSpPr>
            <p:nvPr/>
          </p:nvSpPr>
          <p:spPr bwMode="auto">
            <a:xfrm>
              <a:off x="1872" y="3168"/>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6" name="Line 64"/>
            <p:cNvSpPr>
              <a:spLocks noChangeShapeType="1"/>
            </p:cNvSpPr>
            <p:nvPr/>
          </p:nvSpPr>
          <p:spPr bwMode="auto">
            <a:xfrm>
              <a:off x="1872" y="2352"/>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7" name="Line 65"/>
            <p:cNvSpPr>
              <a:spLocks noChangeShapeType="1"/>
            </p:cNvSpPr>
            <p:nvPr/>
          </p:nvSpPr>
          <p:spPr bwMode="auto">
            <a:xfrm>
              <a:off x="1872" y="1536"/>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8" name="Text Box 66"/>
            <p:cNvSpPr txBox="1">
              <a:spLocks noChangeArrowheads="1"/>
            </p:cNvSpPr>
            <p:nvPr/>
          </p:nvSpPr>
          <p:spPr bwMode="auto">
            <a:xfrm rot="-5400000">
              <a:off x="-525" y="2301"/>
              <a:ext cx="21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b="1" dirty="0"/>
                <a:t>Behavior Category</a:t>
              </a:r>
              <a:endParaRPr lang="en-US" sz="2400" dirty="0"/>
            </a:p>
          </p:txBody>
        </p:sp>
        <p:sp>
          <p:nvSpPr>
            <p:cNvPr id="31809" name="Line 67"/>
            <p:cNvSpPr>
              <a:spLocks noChangeShapeType="1"/>
            </p:cNvSpPr>
            <p:nvPr/>
          </p:nvSpPr>
          <p:spPr bwMode="auto">
            <a:xfrm>
              <a:off x="1872" y="4032"/>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0" name="Rectangle 68"/>
            <p:cNvSpPr>
              <a:spLocks noChangeArrowheads="1"/>
            </p:cNvSpPr>
            <p:nvPr/>
          </p:nvSpPr>
          <p:spPr bwMode="auto">
            <a:xfrm>
              <a:off x="1086" y="1104"/>
              <a:ext cx="69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Examine</a:t>
              </a:r>
              <a:endParaRPr lang="en-US" sz="2400"/>
            </a:p>
          </p:txBody>
        </p:sp>
        <p:sp>
          <p:nvSpPr>
            <p:cNvPr id="31811" name="Rectangle 69"/>
            <p:cNvSpPr>
              <a:spLocks noChangeArrowheads="1"/>
            </p:cNvSpPr>
            <p:nvPr/>
          </p:nvSpPr>
          <p:spPr bwMode="auto">
            <a:xfrm>
              <a:off x="1086" y="1521"/>
              <a:ext cx="52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Retain</a:t>
              </a:r>
              <a:endParaRPr lang="en-US" sz="2400"/>
            </a:p>
          </p:txBody>
        </p:sp>
        <p:sp>
          <p:nvSpPr>
            <p:cNvPr id="31812" name="Rectangle 70"/>
            <p:cNvSpPr>
              <a:spLocks noChangeArrowheads="1"/>
            </p:cNvSpPr>
            <p:nvPr/>
          </p:nvSpPr>
          <p:spPr bwMode="auto">
            <a:xfrm>
              <a:off x="1086" y="2355"/>
              <a:ext cx="78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Reference</a:t>
              </a:r>
              <a:endParaRPr lang="en-US" sz="2400"/>
            </a:p>
          </p:txBody>
        </p:sp>
        <p:sp>
          <p:nvSpPr>
            <p:cNvPr id="31813" name="Rectangle 71"/>
            <p:cNvSpPr>
              <a:spLocks noChangeArrowheads="1"/>
            </p:cNvSpPr>
            <p:nvPr/>
          </p:nvSpPr>
          <p:spPr bwMode="auto">
            <a:xfrm>
              <a:off x="1086" y="3190"/>
              <a:ext cx="72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Annotate</a:t>
              </a:r>
              <a:endParaRPr lang="en-US" sz="2400"/>
            </a:p>
          </p:txBody>
        </p:sp>
        <p:sp>
          <p:nvSpPr>
            <p:cNvPr id="31814" name="Rectangle 72"/>
            <p:cNvSpPr>
              <a:spLocks noChangeArrowheads="1"/>
            </p:cNvSpPr>
            <p:nvPr/>
          </p:nvSpPr>
          <p:spPr bwMode="auto">
            <a:xfrm>
              <a:off x="1086" y="3607"/>
              <a:ext cx="53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Create</a:t>
              </a:r>
              <a:endParaRPr lang="en-US" sz="2400"/>
            </a:p>
          </p:txBody>
        </p:sp>
      </p:grpSp>
      <p:sp>
        <p:nvSpPr>
          <p:cNvPr id="31797" name="Rectangle 73"/>
          <p:cNvSpPr>
            <a:spLocks noChangeArrowheads="1"/>
          </p:cNvSpPr>
          <p:nvPr/>
        </p:nvSpPr>
        <p:spPr bwMode="auto">
          <a:xfrm>
            <a:off x="3236913" y="6113463"/>
            <a:ext cx="600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Type</a:t>
            </a:r>
            <a:endParaRPr lang="en-US" sz="2400"/>
          </a:p>
        </p:txBody>
      </p:sp>
      <p:sp>
        <p:nvSpPr>
          <p:cNvPr id="31798" name="Rectangle 74"/>
          <p:cNvSpPr>
            <a:spLocks noChangeArrowheads="1"/>
          </p:cNvSpPr>
          <p:nvPr/>
        </p:nvSpPr>
        <p:spPr bwMode="auto">
          <a:xfrm>
            <a:off x="3829050"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9" name="Rectangle 75"/>
          <p:cNvSpPr>
            <a:spLocks noChangeArrowheads="1"/>
          </p:cNvSpPr>
          <p:nvPr/>
        </p:nvSpPr>
        <p:spPr bwMode="auto">
          <a:xfrm>
            <a:off x="3236913" y="6443663"/>
            <a:ext cx="4857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Edit</a:t>
            </a:r>
            <a:endParaRPr lang="en-US" sz="2400"/>
          </a:p>
        </p:txBody>
      </p:sp>
      <p:sp>
        <p:nvSpPr>
          <p:cNvPr id="31800" name="Rectangle 76"/>
          <p:cNvSpPr>
            <a:spLocks noChangeArrowheads="1"/>
          </p:cNvSpPr>
          <p:nvPr/>
        </p:nvSpPr>
        <p:spPr bwMode="auto">
          <a:xfrm>
            <a:off x="3716338" y="64436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801" name="Rectangle 77"/>
          <p:cNvSpPr>
            <a:spLocks noChangeArrowheads="1"/>
          </p:cNvSpPr>
          <p:nvPr/>
        </p:nvSpPr>
        <p:spPr bwMode="auto">
          <a:xfrm>
            <a:off x="4816475"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802" name="Rectangle 78"/>
          <p:cNvSpPr>
            <a:spLocks noChangeArrowheads="1"/>
          </p:cNvSpPr>
          <p:nvPr/>
        </p:nvSpPr>
        <p:spPr bwMode="auto">
          <a:xfrm>
            <a:off x="6151563"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2" name="Title 1"/>
          <p:cNvSpPr>
            <a:spLocks noGrp="1"/>
          </p:cNvSpPr>
          <p:nvPr>
            <p:ph type="title"/>
          </p:nvPr>
        </p:nvSpPr>
        <p:spPr>
          <a:xfrm>
            <a:off x="692150" y="16777"/>
            <a:ext cx="7772400" cy="1143000"/>
          </a:xfrm>
        </p:spPr>
        <p:txBody>
          <a:bodyPr/>
          <a:lstStyle/>
          <a:p>
            <a:r>
              <a:rPr lang="en-US" dirty="0" smtClean="0"/>
              <a:t>Metadata Capture: User Behavior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Exploiting Behavioral Metadata</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24583" t="31909" r="39622" b="21368"/>
          <a:stretch>
            <a:fillRect/>
          </a:stretch>
        </p:blipFill>
        <p:spPr bwMode="auto">
          <a:xfrm>
            <a:off x="33338" y="2867025"/>
            <a:ext cx="314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l="33957" t="30000" r="25000" b="23334"/>
          <a:stretch>
            <a:fillRect/>
          </a:stretch>
        </p:blipFill>
        <p:spPr bwMode="auto">
          <a:xfrm>
            <a:off x="5548313" y="2809875"/>
            <a:ext cx="359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l="32191" t="30965" r="40074" b="23694"/>
          <a:stretch>
            <a:fillRect/>
          </a:stretch>
        </p:blipFill>
        <p:spPr bwMode="auto">
          <a:xfrm>
            <a:off x="3171825" y="2857500"/>
            <a:ext cx="24384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4" name="TextBox 5"/>
          <p:cNvSpPr txBox="1">
            <a:spLocks noChangeArrowheads="1"/>
          </p:cNvSpPr>
          <p:nvPr/>
        </p:nvSpPr>
        <p:spPr bwMode="auto">
          <a:xfrm>
            <a:off x="7797800" y="6581775"/>
            <a:ext cx="134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200"/>
              <a:t>http://wsj.com/wtk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1143000"/>
          </a:xfrm>
        </p:spPr>
        <p:txBody>
          <a:bodyPr/>
          <a:lstStyle/>
          <a:p>
            <a:r>
              <a:rPr lang="en-US" dirty="0" smtClean="0"/>
              <a:t>Metadata Extraction:</a:t>
            </a:r>
            <a:br>
              <a:rPr lang="en-US" dirty="0" smtClean="0"/>
            </a:br>
            <a:r>
              <a:rPr lang="en-US" dirty="0" smtClean="0"/>
              <a:t>Named Entity “Tagging”</a:t>
            </a:r>
          </a:p>
        </p:txBody>
      </p:sp>
      <p:sp>
        <p:nvSpPr>
          <p:cNvPr id="41987" name="Rectangle 3"/>
          <p:cNvSpPr>
            <a:spLocks noGrp="1" noChangeArrowheads="1"/>
          </p:cNvSpPr>
          <p:nvPr>
            <p:ph type="body" idx="1"/>
          </p:nvPr>
        </p:nvSpPr>
        <p:spPr>
          <a:xfrm>
            <a:off x="671384" y="1600200"/>
            <a:ext cx="7772400" cy="4114800"/>
          </a:xfrm>
        </p:spPr>
        <p:txBody>
          <a:bodyPr/>
          <a:lstStyle/>
          <a:p>
            <a:r>
              <a:rPr lang="en-US" dirty="0" smtClean="0"/>
              <a:t>Machine learning techniques can find:</a:t>
            </a:r>
          </a:p>
          <a:p>
            <a:pPr lvl="1"/>
            <a:r>
              <a:rPr lang="en-US" dirty="0" smtClean="0"/>
              <a:t>Location</a:t>
            </a:r>
          </a:p>
          <a:p>
            <a:pPr lvl="1"/>
            <a:r>
              <a:rPr lang="en-US" dirty="0" smtClean="0"/>
              <a:t>Extent</a:t>
            </a:r>
          </a:p>
          <a:p>
            <a:pPr lvl="1"/>
            <a:r>
              <a:rPr lang="en-US" dirty="0" smtClean="0"/>
              <a:t>Type</a:t>
            </a:r>
          </a:p>
          <a:p>
            <a:pPr lvl="3"/>
            <a:endParaRPr lang="en-US" dirty="0" smtClean="0"/>
          </a:p>
          <a:p>
            <a:r>
              <a:rPr lang="en-US" dirty="0" smtClean="0"/>
              <a:t>Two types of features are useful</a:t>
            </a:r>
          </a:p>
          <a:p>
            <a:pPr lvl="1"/>
            <a:r>
              <a:rPr lang="en-US" dirty="0" smtClean="0"/>
              <a:t>Orthography</a:t>
            </a:r>
          </a:p>
          <a:p>
            <a:pPr lvl="2"/>
            <a:r>
              <a:rPr lang="en-US" dirty="0" smtClean="0"/>
              <a:t>e.g., Paired or non-initial capitalization</a:t>
            </a:r>
          </a:p>
          <a:p>
            <a:pPr lvl="1"/>
            <a:r>
              <a:rPr lang="en-US" dirty="0" smtClean="0"/>
              <a:t>Trigger words</a:t>
            </a:r>
          </a:p>
          <a:p>
            <a:pPr lvl="2"/>
            <a:r>
              <a:rPr lang="en-US" dirty="0" smtClean="0"/>
              <a:t>e.g., Mr., Professor, said,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ough4"/>
          <p:cNvPicPr>
            <a:picLocks noChangeAspect="1" noChangeArrowheads="1"/>
          </p:cNvPicPr>
          <p:nvPr/>
        </p:nvPicPr>
        <p:blipFill>
          <a:blip r:embed="rId2">
            <a:extLst>
              <a:ext uri="{28A0092B-C50C-407E-A947-70E740481C1C}">
                <a14:useLocalDpi xmlns:a14="http://schemas.microsoft.com/office/drawing/2010/main" val="0"/>
              </a:ext>
            </a:extLst>
          </a:blip>
          <a:srcRect t="1744" r="1961" b="2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extLst>
              <a:ext uri="{28A0092B-C50C-407E-A947-70E740481C1C}">
                <a14:useLocalDpi xmlns:a14="http://schemas.microsoft.com/office/drawing/2010/main" val="0"/>
              </a:ext>
            </a:extLst>
          </a:blip>
          <a:srcRect l="1305" t="11174" r="3291" b="33821"/>
          <a:stretch>
            <a:fillRect/>
          </a:stretch>
        </p:blipFill>
        <p:spPr bwMode="auto">
          <a:xfrm>
            <a:off x="647700" y="1352550"/>
            <a:ext cx="77724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647700" y="16476"/>
            <a:ext cx="7772400" cy="1143000"/>
          </a:xfrm>
        </p:spPr>
        <p:txBody>
          <a:bodyPr/>
          <a:lstStyle/>
          <a:p>
            <a:r>
              <a:rPr lang="en-US" dirty="0" smtClean="0"/>
              <a:t>Community Metadata:</a:t>
            </a:r>
            <a:br>
              <a:rPr lang="en-US" dirty="0" smtClean="0"/>
            </a:br>
            <a:r>
              <a:rPr lang="en-US" dirty="0" smtClean="0"/>
              <a:t>“Folksonomies”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1171" y="1380867"/>
            <a:ext cx="6301658" cy="4930137"/>
          </a:xfrm>
          <a:prstGeom prst="rect">
            <a:avLst/>
          </a:prstGeom>
        </p:spPr>
      </p:pic>
      <p:sp>
        <p:nvSpPr>
          <p:cNvPr id="6" name="TextBox 5"/>
          <p:cNvSpPr txBox="1"/>
          <p:nvPr/>
        </p:nvSpPr>
        <p:spPr>
          <a:xfrm>
            <a:off x="5932800" y="6488668"/>
            <a:ext cx="3211200" cy="369332"/>
          </a:xfrm>
          <a:prstGeom prst="rect">
            <a:avLst/>
          </a:prstGeom>
          <a:noFill/>
        </p:spPr>
        <p:txBody>
          <a:bodyPr wrap="none" rtlCol="0">
            <a:spAutoFit/>
          </a:bodyPr>
          <a:lstStyle/>
          <a:p>
            <a:r>
              <a:rPr lang="en-US" sz="1800" dirty="0" smtClean="0"/>
              <a:t>van </a:t>
            </a:r>
            <a:r>
              <a:rPr lang="en-US" sz="1800" dirty="0" err="1" smtClean="0"/>
              <a:t>Ahn</a:t>
            </a:r>
            <a:r>
              <a:rPr lang="en-US" sz="1800" dirty="0" smtClean="0"/>
              <a:t> and </a:t>
            </a:r>
            <a:r>
              <a:rPr lang="en-US" sz="1800" dirty="0" err="1" smtClean="0"/>
              <a:t>Dabbish</a:t>
            </a:r>
            <a:r>
              <a:rPr lang="en-US" sz="1800" dirty="0" smtClean="0"/>
              <a:t>, CHI 2004</a:t>
            </a:r>
            <a:endParaRPr lang="en-US" sz="1800" dirty="0"/>
          </a:p>
        </p:txBody>
      </p:sp>
      <p:sp>
        <p:nvSpPr>
          <p:cNvPr id="7" name="Title 6"/>
          <p:cNvSpPr>
            <a:spLocks noGrp="1"/>
          </p:cNvSpPr>
          <p:nvPr>
            <p:ph type="title"/>
          </p:nvPr>
        </p:nvSpPr>
        <p:spPr>
          <a:xfrm>
            <a:off x="685800" y="60204"/>
            <a:ext cx="7772400" cy="1143000"/>
          </a:xfrm>
        </p:spPr>
        <p:txBody>
          <a:bodyPr/>
          <a:lstStyle/>
          <a:p>
            <a:r>
              <a:rPr lang="en-US" dirty="0" smtClean="0"/>
              <a:t>Community Metadata:</a:t>
            </a:r>
            <a:br>
              <a:rPr lang="en-US" dirty="0" smtClean="0"/>
            </a:br>
            <a:r>
              <a:rPr lang="en-US" dirty="0" smtClean="0"/>
              <a:t>Games With a Purpose</a:t>
            </a:r>
            <a:endParaRPr lang="en-US" dirty="0"/>
          </a:p>
        </p:txBody>
      </p:sp>
    </p:spTree>
    <p:extLst>
      <p:ext uri="{BB962C8B-B14F-4D97-AF65-F5344CB8AC3E}">
        <p14:creationId xmlns:p14="http://schemas.microsoft.com/office/powerpoint/2010/main" val="2593782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90" y="304800"/>
            <a:ext cx="7772400" cy="1143000"/>
          </a:xfrm>
        </p:spPr>
        <p:txBody>
          <a:bodyPr/>
          <a:lstStyle/>
          <a:p>
            <a:r>
              <a:rPr lang="en-US" dirty="0" smtClean="0"/>
              <a:t>Community Metadata:</a:t>
            </a:r>
            <a:br>
              <a:rPr lang="en-US" dirty="0" smtClean="0"/>
            </a:br>
            <a:r>
              <a:rPr lang="en-US" dirty="0" smtClean="0"/>
              <a:t>Crowdsourcing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 y="1937634"/>
            <a:ext cx="9137822" cy="4920365"/>
          </a:xfrm>
          <a:prstGeom prst="rect">
            <a:avLst/>
          </a:prstGeom>
        </p:spPr>
      </p:pic>
    </p:spTree>
    <p:extLst>
      <p:ext uri="{BB962C8B-B14F-4D97-AF65-F5344CB8AC3E}">
        <p14:creationId xmlns:p14="http://schemas.microsoft.com/office/powerpoint/2010/main" val="1670031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lstStyle/>
          <a:p>
            <a:r>
              <a:rPr lang="en-US" dirty="0" smtClean="0"/>
              <a:t>Online Public Access Catalog (OPAC)</a:t>
            </a:r>
            <a:endParaRPr lang="en-US" dirty="0"/>
          </a:p>
        </p:txBody>
      </p:sp>
      <p:sp>
        <p:nvSpPr>
          <p:cNvPr id="3" name="Content Placeholder 2"/>
          <p:cNvSpPr>
            <a:spLocks noGrp="1"/>
          </p:cNvSpPr>
          <p:nvPr>
            <p:ph idx="1"/>
          </p:nvPr>
        </p:nvSpPr>
        <p:spPr>
          <a:xfrm>
            <a:off x="762000" y="1219200"/>
            <a:ext cx="7772400" cy="4114800"/>
          </a:xfrm>
        </p:spPr>
        <p:txBody>
          <a:bodyPr/>
          <a:lstStyle/>
          <a:p>
            <a:r>
              <a:rPr lang="en-US" dirty="0" smtClean="0"/>
              <a:t>Known-item search</a:t>
            </a:r>
          </a:p>
          <a:p>
            <a:pPr lvl="1"/>
            <a:r>
              <a:rPr lang="en-US" dirty="0" smtClean="0"/>
              <a:t>Author, Title</a:t>
            </a:r>
          </a:p>
          <a:p>
            <a:r>
              <a:rPr lang="en-US" dirty="0" smtClean="0"/>
              <a:t>Topic search</a:t>
            </a:r>
          </a:p>
          <a:p>
            <a:pPr lvl="1"/>
            <a:r>
              <a:rPr lang="en-US" dirty="0" smtClean="0"/>
              <a:t>Title, subject headings</a:t>
            </a:r>
          </a:p>
          <a:p>
            <a:r>
              <a:rPr lang="en-US" dirty="0" smtClean="0"/>
              <a:t>Result display</a:t>
            </a:r>
          </a:p>
          <a:p>
            <a:pPr lvl="1"/>
            <a:r>
              <a:rPr lang="en-US" dirty="0" smtClean="0"/>
              <a:t>Sort by publication date, “relevance,” …</a:t>
            </a:r>
          </a:p>
          <a:p>
            <a:r>
              <a:rPr lang="en-US" dirty="0" smtClean="0"/>
              <a:t>Navigation</a:t>
            </a:r>
          </a:p>
          <a:p>
            <a:pPr lvl="1"/>
            <a:r>
              <a:rPr lang="en-US" dirty="0" smtClean="0"/>
              <a:t>Broader/narrower headings, other editions, …</a:t>
            </a:r>
          </a:p>
          <a:p>
            <a:r>
              <a:rPr lang="en-US" dirty="0" smtClean="0"/>
              <a:t>Delivery</a:t>
            </a:r>
          </a:p>
          <a:p>
            <a:pPr lvl="1"/>
            <a:r>
              <a:rPr lang="en-US" dirty="0" smtClean="0"/>
              <a:t>Call number or (digital content) direct delivery </a:t>
            </a:r>
            <a:endParaRPr lang="en-US" dirty="0"/>
          </a:p>
        </p:txBody>
      </p:sp>
    </p:spTree>
    <p:extLst>
      <p:ext uri="{BB962C8B-B14F-4D97-AF65-F5344CB8AC3E}">
        <p14:creationId xmlns:p14="http://schemas.microsoft.com/office/powerpoint/2010/main" val="1769108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File Type Metadata</a:t>
            </a:r>
            <a:endParaRPr lang="en-US" dirty="0"/>
          </a:p>
        </p:txBody>
      </p:sp>
      <p:sp>
        <p:nvSpPr>
          <p:cNvPr id="3" name="Content Placeholder 2"/>
          <p:cNvSpPr>
            <a:spLocks noGrp="1"/>
          </p:cNvSpPr>
          <p:nvPr>
            <p:ph idx="1"/>
          </p:nvPr>
        </p:nvSpPr>
        <p:spPr/>
        <p:txBody>
          <a:bodyPr>
            <a:normAutofit lnSpcReduction="10000"/>
          </a:bodyPr>
          <a:lstStyle/>
          <a:p>
            <a:r>
              <a:rPr lang="en-US" dirty="0" smtClean="0"/>
              <a:t>Capture:</a:t>
            </a:r>
          </a:p>
          <a:p>
            <a:pPr lvl="1"/>
            <a:r>
              <a:rPr lang="en-US" dirty="0" smtClean="0"/>
              <a:t>MyDocument.xls</a:t>
            </a:r>
          </a:p>
          <a:p>
            <a:pPr lvl="1"/>
            <a:r>
              <a:rPr lang="en-US" dirty="0" smtClean="0"/>
              <a:t>Attachment MIME type</a:t>
            </a:r>
          </a:p>
          <a:p>
            <a:r>
              <a:rPr lang="en-US" dirty="0" smtClean="0"/>
              <a:t>Extraction</a:t>
            </a:r>
          </a:p>
          <a:p>
            <a:pPr lvl="1"/>
            <a:r>
              <a:rPr lang="en-US" dirty="0" smtClean="0"/>
              <a:t>“Magic bytes”</a:t>
            </a:r>
          </a:p>
          <a:p>
            <a:r>
              <a:rPr lang="en-US" dirty="0" smtClean="0"/>
              <a:t>Classification</a:t>
            </a:r>
          </a:p>
          <a:p>
            <a:pPr lvl="1"/>
            <a:r>
              <a:rPr lang="en-US" dirty="0" smtClean="0"/>
              <a:t>Machine learning on byte sequences</a:t>
            </a:r>
          </a:p>
          <a:p>
            <a:r>
              <a:rPr lang="en-US" dirty="0" smtClean="0"/>
              <a:t>Manual</a:t>
            </a:r>
          </a:p>
          <a:p>
            <a:pPr lvl="1"/>
            <a:r>
              <a:rPr lang="en-US" dirty="0" smtClean="0"/>
              <a:t>Mechanical Turk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Challenges</a:t>
            </a:r>
            <a:endParaRPr lang="en-US" dirty="0"/>
          </a:p>
        </p:txBody>
      </p:sp>
      <p:sp>
        <p:nvSpPr>
          <p:cNvPr id="3" name="Content Placeholder 2"/>
          <p:cNvSpPr>
            <a:spLocks noGrp="1"/>
          </p:cNvSpPr>
          <p:nvPr>
            <p:ph idx="1"/>
          </p:nvPr>
        </p:nvSpPr>
        <p:spPr/>
        <p:txBody>
          <a:bodyPr/>
          <a:lstStyle/>
          <a:p>
            <a:r>
              <a:rPr lang="en-US" dirty="0" smtClean="0"/>
              <a:t>Balancing cost and benefit</a:t>
            </a:r>
          </a:p>
          <a:p>
            <a:r>
              <a:rPr lang="en-US" dirty="0" smtClean="0"/>
              <a:t>Accommodating dynamic factors</a:t>
            </a:r>
          </a:p>
          <a:p>
            <a:pPr lvl="1"/>
            <a:r>
              <a:rPr lang="en-US" dirty="0" smtClean="0"/>
              <a:t>Content</a:t>
            </a:r>
          </a:p>
          <a:p>
            <a:pPr lvl="1"/>
            <a:r>
              <a:rPr lang="en-US" dirty="0" smtClean="0"/>
              <a:t>Location</a:t>
            </a:r>
          </a:p>
          <a:p>
            <a:r>
              <a:rPr lang="en-US" dirty="0" smtClean="0"/>
              <a:t>Reuse for unanticipated purposes</a:t>
            </a:r>
          </a:p>
          <a:p>
            <a:r>
              <a:rPr lang="en-US" dirty="0" smtClean="0"/>
              <a:t>Remaining interpretable in the far future</a:t>
            </a:r>
            <a:endParaRPr lang="en-US" dirty="0"/>
          </a:p>
        </p:txBody>
      </p:sp>
    </p:spTree>
    <p:extLst>
      <p:ext uri="{BB962C8B-B14F-4D97-AF65-F5344CB8AC3E}">
        <p14:creationId xmlns:p14="http://schemas.microsoft.com/office/powerpoint/2010/main" val="2298248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228600" y="381000"/>
            <a:ext cx="8763000" cy="1143000"/>
          </a:xfrm>
        </p:spPr>
        <p:txBody>
          <a:bodyPr/>
          <a:lstStyle/>
          <a:p>
            <a:r>
              <a:rPr lang="en-US" smtClean="0"/>
              <a:t>Open Archives Initiative-</a:t>
            </a:r>
            <a:br>
              <a:rPr lang="en-US" smtClean="0"/>
            </a:br>
            <a:r>
              <a:rPr lang="en-US" smtClean="0"/>
              <a:t>Protocol for Metadata Harvesting</a:t>
            </a:r>
            <a:br>
              <a:rPr lang="en-US" smtClean="0"/>
            </a:br>
            <a:r>
              <a:rPr lang="en-US" smtClean="0"/>
              <a:t>(OAI-PMH)</a:t>
            </a:r>
          </a:p>
        </p:txBody>
      </p:sp>
      <p:pic>
        <p:nvPicPr>
          <p:cNvPr id="25603" name="Picture 6" descr="mix-sear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943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0"/>
            <a:ext cx="7772400" cy="1143000"/>
          </a:xfrm>
        </p:spPr>
        <p:txBody>
          <a:bodyPr/>
          <a:lstStyle/>
          <a:p>
            <a:r>
              <a:rPr lang="en-US" smtClean="0"/>
              <a:t>Linked Open Data</a:t>
            </a:r>
          </a:p>
        </p:txBody>
      </p:sp>
      <p:pic>
        <p:nvPicPr>
          <p:cNvPr id="50179" name="Picture 2" descr="http://datavisualization.ch/wp-content/uploads/2011/01/lod-wikipedi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smtClean="0"/>
              <a:t>Web Ontology Language (OWL)</a:t>
            </a:r>
          </a:p>
        </p:txBody>
      </p:sp>
      <p:sp>
        <p:nvSpPr>
          <p:cNvPr id="49155" name="Rectangle 4"/>
          <p:cNvSpPr>
            <a:spLocks noChangeArrowheads="1"/>
          </p:cNvSpPr>
          <p:nvPr/>
        </p:nvSpPr>
        <p:spPr bwMode="auto">
          <a:xfrm>
            <a:off x="381000" y="2286000"/>
            <a:ext cx="853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&lt;owl:Class rdf:about="http://dbpedia.org/ontology/Astronaut"&gt;</a:t>
            </a:r>
          </a:p>
          <a:p>
            <a:pPr>
              <a:spcBef>
                <a:spcPct val="0"/>
              </a:spcBef>
              <a:buSzTx/>
              <a:buFontTx/>
              <a:buNone/>
            </a:pPr>
            <a:r>
              <a:rPr lang="en-US" sz="2400"/>
              <a:t>	&lt;rdfs:label xml:lang="en"&gt;astronaut&lt;/rdfs:label&gt;</a:t>
            </a:r>
          </a:p>
          <a:p>
            <a:pPr>
              <a:spcBef>
                <a:spcPct val="0"/>
              </a:spcBef>
              <a:buSzTx/>
              <a:buFontTx/>
              <a:buNone/>
            </a:pPr>
            <a:r>
              <a:rPr lang="en-US" sz="2400"/>
              <a:t>	&lt;rdfs:label xml:lang="de"&gt;Astronaut&lt;/rdfs:label&gt;</a:t>
            </a:r>
          </a:p>
          <a:p>
            <a:pPr>
              <a:spcBef>
                <a:spcPct val="0"/>
              </a:spcBef>
              <a:buSzTx/>
              <a:buFontTx/>
              <a:buNone/>
            </a:pPr>
            <a:r>
              <a:rPr lang="en-US" sz="2400"/>
              <a:t>	&lt;rdfs:label xml:lang="fr"&gt;astronaute&lt;/rdfs:label&gt;</a:t>
            </a:r>
          </a:p>
          <a:p>
            <a:pPr>
              <a:spcBef>
                <a:spcPct val="0"/>
              </a:spcBef>
              <a:buSzTx/>
              <a:buFontTx/>
              <a:buNone/>
            </a:pPr>
            <a:r>
              <a:rPr lang="en-US" sz="2400"/>
              <a:t>	&lt;rdfs:subClassOf </a:t>
            </a:r>
          </a:p>
          <a:p>
            <a:pPr>
              <a:spcBef>
                <a:spcPct val="0"/>
              </a:spcBef>
              <a:buSzTx/>
              <a:buFontTx/>
              <a:buNone/>
            </a:pPr>
            <a:r>
              <a:rPr lang="en-US" sz="2400"/>
              <a:t>		rdf:resource="http://dbpedia.org/ontology/Person"&gt;</a:t>
            </a:r>
          </a:p>
          <a:p>
            <a:pPr>
              <a:spcBef>
                <a:spcPct val="0"/>
              </a:spcBef>
              <a:buSzTx/>
              <a:buFontTx/>
              <a:buNone/>
            </a:pPr>
            <a:r>
              <a:rPr lang="en-US" sz="2400"/>
              <a:t>	&lt;/rdfs:subClassOf&gt;</a:t>
            </a:r>
          </a:p>
          <a:p>
            <a:pPr>
              <a:spcBef>
                <a:spcPct val="0"/>
              </a:spcBef>
              <a:buSzTx/>
              <a:buFontTx/>
              <a:buNone/>
            </a:pPr>
            <a:r>
              <a:rPr lang="en-US" sz="2400"/>
              <a:t>&lt;/owl:Class&gt;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006" y="0"/>
            <a:ext cx="9144000" cy="1139825"/>
          </a:xfrm>
        </p:spPr>
        <p:txBody>
          <a:bodyPr/>
          <a:lstStyle/>
          <a:p>
            <a:pPr eaLnBrk="1" hangingPunct="1"/>
            <a:r>
              <a:rPr lang="en-US" dirty="0" smtClean="0"/>
              <a:t>Deconstructing MARC</a:t>
            </a:r>
          </a:p>
        </p:txBody>
      </p:sp>
      <p:pic>
        <p:nvPicPr>
          <p:cNvPr id="22530" name="Picture 2"/>
          <p:cNvPicPr>
            <a:picLocks noChangeAspect="1" noChangeArrowheads="1"/>
          </p:cNvPicPr>
          <p:nvPr/>
        </p:nvPicPr>
        <p:blipFill>
          <a:blip r:embed="rId2" cstate="print"/>
          <a:srcRect/>
          <a:stretch>
            <a:fillRect/>
          </a:stretch>
        </p:blipFill>
        <p:spPr bwMode="auto">
          <a:xfrm>
            <a:off x="1600200" y="1600200"/>
            <a:ext cx="6043613" cy="3716338"/>
          </a:xfrm>
          <a:prstGeom prst="rect">
            <a:avLst/>
          </a:prstGeom>
          <a:noFill/>
          <a:ln w="12700" cap="flat">
            <a:noFill/>
            <a:miter lim="800000"/>
            <a:headEnd/>
            <a:tailEnd/>
          </a:ln>
          <a:effectLst>
            <a:outerShdw dist="50800" dir="3240024" algn="ctr" rotWithShape="0">
              <a:schemeClr val="bg2"/>
            </a:outerShdw>
          </a:effectLst>
        </p:spPr>
      </p:pic>
      <p:grpSp>
        <p:nvGrpSpPr>
          <p:cNvPr id="2" name="Group 5"/>
          <p:cNvGrpSpPr>
            <a:grpSpLocks/>
          </p:cNvGrpSpPr>
          <p:nvPr/>
        </p:nvGrpSpPr>
        <p:grpSpPr bwMode="auto">
          <a:xfrm>
            <a:off x="896938" y="3076575"/>
            <a:ext cx="2425700" cy="1012825"/>
            <a:chOff x="0" y="0"/>
            <a:chExt cx="2172" cy="907"/>
          </a:xfrm>
        </p:grpSpPr>
        <p:pic>
          <p:nvPicPr>
            <p:cNvPr id="22531" name="Picture 3"/>
            <p:cNvPicPr>
              <a:picLocks noChangeAspect="1" noChangeArrowheads="1"/>
            </p:cNvPicPr>
            <p:nvPr/>
          </p:nvPicPr>
          <p:blipFill>
            <a:blip r:embed="rId3" cstate="print"/>
            <a:srcRect/>
            <a:stretch>
              <a:fillRect/>
            </a:stretch>
          </p:blipFill>
          <p:spPr bwMode="auto">
            <a:xfrm>
              <a:off x="0" y="0"/>
              <a:ext cx="856" cy="755"/>
            </a:xfrm>
            <a:prstGeom prst="rect">
              <a:avLst/>
            </a:prstGeom>
            <a:noFill/>
            <a:ln w="12700" cap="flat">
              <a:noFill/>
              <a:miter lim="800000"/>
              <a:headEnd/>
              <a:tailEnd/>
            </a:ln>
            <a:effectLst>
              <a:outerShdw dist="50800" dir="3240024" algn="ctr" rotWithShape="0">
                <a:schemeClr val="bg2"/>
              </a:outerShdw>
            </a:effectLst>
          </p:spPr>
        </p:pic>
        <p:sp>
          <p:nvSpPr>
            <p:cNvPr id="34830" name="Oval 4"/>
            <p:cNvSpPr>
              <a:spLocks/>
            </p:cNvSpPr>
            <p:nvPr/>
          </p:nvSpPr>
          <p:spPr bwMode="auto">
            <a:xfrm>
              <a:off x="996" y="643"/>
              <a:ext cx="1176" cy="264"/>
            </a:xfrm>
            <a:prstGeom prst="ellipse">
              <a:avLst/>
            </a:prstGeom>
            <a:noFill/>
            <a:ln w="25400">
              <a:solidFill>
                <a:srgbClr val="910814"/>
              </a:solidFill>
              <a:miter lim="800000"/>
              <a:headEnd/>
              <a:tailEnd/>
            </a:ln>
          </p:spPr>
          <p:txBody>
            <a:bodyPr lIns="0" tIns="0" rIns="0" bIns="0"/>
            <a:lstStyle/>
            <a:p>
              <a:endParaRPr lang="en-US">
                <a:solidFill>
                  <a:srgbClr val="000000"/>
                </a:solidFill>
              </a:endParaRPr>
            </a:p>
          </p:txBody>
        </p:sp>
      </p:grpSp>
      <p:grpSp>
        <p:nvGrpSpPr>
          <p:cNvPr id="3" name="Group 8"/>
          <p:cNvGrpSpPr>
            <a:grpSpLocks/>
          </p:cNvGrpSpPr>
          <p:nvPr/>
        </p:nvGrpSpPr>
        <p:grpSpPr bwMode="auto">
          <a:xfrm>
            <a:off x="3384550" y="2968625"/>
            <a:ext cx="4776788" cy="1184275"/>
            <a:chOff x="0" y="0"/>
            <a:chExt cx="4280" cy="1059"/>
          </a:xfrm>
        </p:grpSpPr>
        <p:pic>
          <p:nvPicPr>
            <p:cNvPr id="22534" name="Picture 6"/>
            <p:cNvPicPr>
              <a:picLocks noChangeAspect="1" noChangeArrowheads="1"/>
            </p:cNvPicPr>
            <p:nvPr/>
          </p:nvPicPr>
          <p:blipFill>
            <a:blip r:embed="rId4" cstate="print"/>
            <a:srcRect/>
            <a:stretch>
              <a:fillRect/>
            </a:stretch>
          </p:blipFill>
          <p:spPr bwMode="auto">
            <a:xfrm>
              <a:off x="3424" y="0"/>
              <a:ext cx="856" cy="873"/>
            </a:xfrm>
            <a:prstGeom prst="rect">
              <a:avLst/>
            </a:prstGeom>
            <a:noFill/>
            <a:ln w="12700" cap="flat">
              <a:noFill/>
              <a:miter lim="800000"/>
              <a:headEnd/>
              <a:tailEnd/>
            </a:ln>
            <a:effectLst>
              <a:outerShdw dist="50800" dir="3240024" algn="ctr" rotWithShape="0">
                <a:schemeClr val="bg2"/>
              </a:outerShdw>
            </a:effectLst>
          </p:spPr>
        </p:pic>
        <p:sp>
          <p:nvSpPr>
            <p:cNvPr id="34828" name="Oval 7"/>
            <p:cNvSpPr>
              <a:spLocks/>
            </p:cNvSpPr>
            <p:nvPr/>
          </p:nvSpPr>
          <p:spPr bwMode="auto">
            <a:xfrm>
              <a:off x="0" y="747"/>
              <a:ext cx="2072" cy="312"/>
            </a:xfrm>
            <a:prstGeom prst="ellipse">
              <a:avLst/>
            </a:prstGeom>
            <a:noFill/>
            <a:ln w="25400">
              <a:solidFill>
                <a:srgbClr val="910814"/>
              </a:solidFill>
              <a:miter lim="800000"/>
              <a:headEnd/>
              <a:tailEnd/>
            </a:ln>
          </p:spPr>
          <p:txBody>
            <a:bodyPr lIns="0" tIns="0" rIns="0" bIns="0"/>
            <a:lstStyle/>
            <a:p>
              <a:endParaRPr lang="en-US">
                <a:solidFill>
                  <a:srgbClr val="000000"/>
                </a:solidFill>
              </a:endParaRPr>
            </a:p>
          </p:txBody>
        </p:sp>
      </p:grpSp>
      <p:grpSp>
        <p:nvGrpSpPr>
          <p:cNvPr id="4" name="Group 11"/>
          <p:cNvGrpSpPr>
            <a:grpSpLocks/>
          </p:cNvGrpSpPr>
          <p:nvPr/>
        </p:nvGrpSpPr>
        <p:grpSpPr bwMode="auto">
          <a:xfrm>
            <a:off x="2122488" y="1223963"/>
            <a:ext cx="3128962" cy="2160587"/>
            <a:chOff x="0" y="0"/>
            <a:chExt cx="2801" cy="1936"/>
          </a:xfrm>
        </p:grpSpPr>
        <p:sp>
          <p:nvSpPr>
            <p:cNvPr id="34825" name="Oval 9"/>
            <p:cNvSpPr>
              <a:spLocks/>
            </p:cNvSpPr>
            <p:nvPr/>
          </p:nvSpPr>
          <p:spPr bwMode="auto">
            <a:xfrm>
              <a:off x="0" y="1672"/>
              <a:ext cx="1560" cy="264"/>
            </a:xfrm>
            <a:prstGeom prst="ellipse">
              <a:avLst/>
            </a:prstGeom>
            <a:noFill/>
            <a:ln w="25400">
              <a:solidFill>
                <a:srgbClr val="910814"/>
              </a:solidFill>
              <a:miter lim="800000"/>
              <a:headEnd/>
              <a:tailEnd/>
            </a:ln>
          </p:spPr>
          <p:txBody>
            <a:bodyPr lIns="0" tIns="0" rIns="0" bIns="0"/>
            <a:lstStyle/>
            <a:p>
              <a:endParaRPr lang="en-US">
                <a:solidFill>
                  <a:srgbClr val="000000"/>
                </a:solidFill>
              </a:endParaRPr>
            </a:p>
          </p:txBody>
        </p:sp>
        <p:pic>
          <p:nvPicPr>
            <p:cNvPr id="34826" name="Picture 10"/>
            <p:cNvPicPr>
              <a:picLocks noChangeAspect="1" noChangeArrowheads="1"/>
            </p:cNvPicPr>
            <p:nvPr/>
          </p:nvPicPr>
          <p:blipFill>
            <a:blip r:embed="rId5" cstate="print"/>
            <a:srcRect/>
            <a:stretch>
              <a:fillRect/>
            </a:stretch>
          </p:blipFill>
          <p:spPr bwMode="auto">
            <a:xfrm>
              <a:off x="1737" y="0"/>
              <a:ext cx="1064" cy="1064"/>
            </a:xfrm>
            <a:prstGeom prst="rect">
              <a:avLst/>
            </a:prstGeom>
            <a:noFill/>
            <a:ln w="12700">
              <a:noFill/>
              <a:miter lim="800000"/>
              <a:headEnd/>
              <a:tailEnd/>
            </a:ln>
          </p:spPr>
        </p:pic>
      </p:grpSp>
      <p:grpSp>
        <p:nvGrpSpPr>
          <p:cNvPr id="5" name="Group 14"/>
          <p:cNvGrpSpPr>
            <a:grpSpLocks/>
          </p:cNvGrpSpPr>
          <p:nvPr/>
        </p:nvGrpSpPr>
        <p:grpSpPr bwMode="auto">
          <a:xfrm>
            <a:off x="1928813" y="4518025"/>
            <a:ext cx="4054475" cy="1500188"/>
            <a:chOff x="0" y="0"/>
            <a:chExt cx="3632" cy="1344"/>
          </a:xfrm>
        </p:grpSpPr>
        <p:sp>
          <p:nvSpPr>
            <p:cNvPr id="34823" name="Oval 12"/>
            <p:cNvSpPr>
              <a:spLocks/>
            </p:cNvSpPr>
            <p:nvPr/>
          </p:nvSpPr>
          <p:spPr bwMode="auto">
            <a:xfrm>
              <a:off x="0" y="0"/>
              <a:ext cx="3632" cy="264"/>
            </a:xfrm>
            <a:prstGeom prst="ellipse">
              <a:avLst/>
            </a:prstGeom>
            <a:noFill/>
            <a:ln w="25400">
              <a:solidFill>
                <a:srgbClr val="910814"/>
              </a:solidFill>
              <a:miter lim="800000"/>
              <a:headEnd/>
              <a:tailEnd/>
            </a:ln>
          </p:spPr>
          <p:txBody>
            <a:bodyPr lIns="0" tIns="0" rIns="0" bIns="0"/>
            <a:lstStyle/>
            <a:p>
              <a:endParaRPr lang="en-US">
                <a:solidFill>
                  <a:srgbClr val="000000"/>
                </a:solidFill>
              </a:endParaRPr>
            </a:p>
          </p:txBody>
        </p:sp>
        <p:pic>
          <p:nvPicPr>
            <p:cNvPr id="34824" name="Picture 13"/>
            <p:cNvPicPr>
              <a:picLocks noChangeAspect="1" noChangeArrowheads="1"/>
            </p:cNvPicPr>
            <p:nvPr/>
          </p:nvPicPr>
          <p:blipFill>
            <a:blip r:embed="rId6" cstate="print"/>
            <a:srcRect/>
            <a:stretch>
              <a:fillRect/>
            </a:stretch>
          </p:blipFill>
          <p:spPr bwMode="auto">
            <a:xfrm>
              <a:off x="1912" y="280"/>
              <a:ext cx="1064" cy="1064"/>
            </a:xfrm>
            <a:prstGeom prst="rect">
              <a:avLst/>
            </a:prstGeom>
            <a:noFill/>
            <a:ln w="12700">
              <a:noFill/>
              <a:miter lim="800000"/>
              <a:headEnd/>
              <a:tailEnd/>
            </a:ln>
          </p:spPr>
        </p:pic>
      </p:grpSp>
      <p:sp>
        <p:nvSpPr>
          <p:cNvPr id="6" name="TextBox 5"/>
          <p:cNvSpPr txBox="1"/>
          <p:nvPr/>
        </p:nvSpPr>
        <p:spPr>
          <a:xfrm>
            <a:off x="5781910" y="6483093"/>
            <a:ext cx="3375026" cy="369332"/>
          </a:xfrm>
          <a:prstGeom prst="rect">
            <a:avLst/>
          </a:prstGeom>
          <a:noFill/>
        </p:spPr>
        <p:txBody>
          <a:bodyPr wrap="none" rtlCol="0">
            <a:spAutoFit/>
          </a:bodyPr>
          <a:lstStyle/>
          <a:p>
            <a:r>
              <a:rPr lang="en-US" sz="1800" dirty="0" smtClean="0">
                <a:solidFill>
                  <a:srgbClr val="000000"/>
                </a:solidFill>
              </a:rPr>
              <a:t>Sally McCallum, September, 2012</a:t>
            </a:r>
            <a:endParaRPr lang="en-US" sz="1800" dirty="0">
              <a:solidFill>
                <a:srgbClr val="000000"/>
              </a:solidFill>
            </a:endParaRPr>
          </a:p>
        </p:txBody>
      </p:sp>
    </p:spTree>
    <p:extLst>
      <p:ext uri="{BB962C8B-B14F-4D97-AF65-F5344CB8AC3E}">
        <p14:creationId xmlns:p14="http://schemas.microsoft.com/office/powerpoint/2010/main" val="96332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502784" presetClass="entr" presetSubtype="45041872"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62502784" presetClass="entr" presetSubtype="45043536"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62502784" presetClass="entr" presetSubtype="45041960" fill="hold" nodeType="after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62502784" presetClass="entr" presetSubtype="42435584" fill="hold" nodeType="after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10600" cy="1143000"/>
          </a:xfrm>
        </p:spPr>
        <p:txBody>
          <a:bodyPr/>
          <a:lstStyle/>
          <a:p>
            <a:r>
              <a:rPr lang="en-US" dirty="0" smtClean="0"/>
              <a:t>Bibliographic Framework Initiative</a:t>
            </a:r>
            <a:br>
              <a:rPr lang="en-US" dirty="0" smtClean="0"/>
            </a:br>
            <a:r>
              <a:rPr lang="en-US" dirty="0" smtClean="0"/>
              <a:t>(BIBFRAME)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63362"/>
            <a:ext cx="3961426" cy="5486400"/>
          </a:xfrm>
          <a:prstGeom prst="rect">
            <a:avLst/>
          </a:prstGeom>
        </p:spPr>
      </p:pic>
      <p:sp>
        <p:nvSpPr>
          <p:cNvPr id="5" name="TextBox 4"/>
          <p:cNvSpPr txBox="1"/>
          <p:nvPr/>
        </p:nvSpPr>
        <p:spPr>
          <a:xfrm>
            <a:off x="7231557" y="6472192"/>
            <a:ext cx="1930978" cy="369332"/>
          </a:xfrm>
          <a:prstGeom prst="rect">
            <a:avLst/>
          </a:prstGeom>
          <a:noFill/>
        </p:spPr>
        <p:txBody>
          <a:bodyPr wrap="none" rtlCol="0">
            <a:spAutoFit/>
          </a:bodyPr>
          <a:lstStyle/>
          <a:p>
            <a:r>
              <a:rPr lang="en-US" sz="1800" dirty="0" smtClean="0">
                <a:solidFill>
                  <a:srgbClr val="000000"/>
                </a:solidFill>
              </a:rPr>
              <a:t>http://bibframe.org</a:t>
            </a:r>
            <a:endParaRPr lang="en-US" sz="1800" dirty="0">
              <a:solidFill>
                <a:srgbClr val="000000"/>
              </a:solidFill>
            </a:endParaRPr>
          </a:p>
        </p:txBody>
      </p:sp>
    </p:spTree>
    <p:extLst>
      <p:ext uri="{BB962C8B-B14F-4D97-AF65-F5344CB8AC3E}">
        <p14:creationId xmlns:p14="http://schemas.microsoft.com/office/powerpoint/2010/main" val="2020019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217488" y="523875"/>
            <a:ext cx="8751887" cy="5210175"/>
          </a:xfrm>
          <a:prstGeom prst="rect">
            <a:avLst/>
          </a:prstGeom>
          <a:noFill/>
          <a:ln w="12700" cap="flat">
            <a:noFill/>
            <a:miter lim="800000"/>
            <a:headEnd/>
            <a:tailEnd/>
          </a:ln>
          <a:effectLst>
            <a:outerShdw dist="50799" dir="3179983" algn="ctr" rotWithShape="0">
              <a:schemeClr val="bg2"/>
            </a:outerShdw>
          </a:effectLst>
        </p:spPr>
      </p:pic>
      <p:pic>
        <p:nvPicPr>
          <p:cNvPr id="23554" name="Picture 2"/>
          <p:cNvPicPr>
            <a:picLocks noChangeAspect="1" noChangeArrowheads="1"/>
          </p:cNvPicPr>
          <p:nvPr/>
        </p:nvPicPr>
        <p:blipFill>
          <a:blip r:embed="rId3" cstate="print"/>
          <a:srcRect/>
          <a:stretch>
            <a:fillRect/>
          </a:stretch>
        </p:blipFill>
        <p:spPr bwMode="auto">
          <a:xfrm>
            <a:off x="1693863" y="241300"/>
            <a:ext cx="5753100" cy="3187700"/>
          </a:xfrm>
          <a:prstGeom prst="rect">
            <a:avLst/>
          </a:prstGeom>
          <a:noFill/>
          <a:ln w="12700" cap="flat">
            <a:noFill/>
            <a:miter lim="800000"/>
            <a:headEnd/>
            <a:tailEnd/>
          </a:ln>
          <a:effectLst>
            <a:outerShdw dist="50799" dir="3179983" algn="ctr" rotWithShape="0">
              <a:schemeClr val="bg2"/>
            </a:outerShdw>
          </a:effectLst>
        </p:spPr>
      </p:pic>
      <p:pic>
        <p:nvPicPr>
          <p:cNvPr id="23555" name="Picture 3"/>
          <p:cNvPicPr>
            <a:picLocks noChangeAspect="1" noChangeArrowheads="1"/>
          </p:cNvPicPr>
          <p:nvPr/>
        </p:nvPicPr>
        <p:blipFill>
          <a:blip r:embed="rId4" cstate="print"/>
          <a:srcRect/>
          <a:stretch>
            <a:fillRect/>
          </a:stretch>
        </p:blipFill>
        <p:spPr bwMode="auto">
          <a:xfrm>
            <a:off x="115888" y="2714625"/>
            <a:ext cx="4921250" cy="3455988"/>
          </a:xfrm>
          <a:prstGeom prst="rect">
            <a:avLst/>
          </a:prstGeom>
          <a:noFill/>
          <a:ln w="12700" cap="flat">
            <a:noFill/>
            <a:miter lim="800000"/>
            <a:headEnd/>
            <a:tailEnd/>
          </a:ln>
          <a:effectLst>
            <a:outerShdw dist="50799" dir="3179983" algn="ctr" rotWithShape="0">
              <a:schemeClr val="bg2"/>
            </a:outerShdw>
          </a:effectLst>
        </p:spPr>
      </p:pic>
      <p:pic>
        <p:nvPicPr>
          <p:cNvPr id="23556" name="Picture 4"/>
          <p:cNvPicPr>
            <a:picLocks noChangeAspect="1" noChangeArrowheads="1"/>
          </p:cNvPicPr>
          <p:nvPr/>
        </p:nvPicPr>
        <p:blipFill>
          <a:blip r:embed="rId5" cstate="print"/>
          <a:srcRect/>
          <a:stretch>
            <a:fillRect/>
          </a:stretch>
        </p:blipFill>
        <p:spPr bwMode="auto">
          <a:xfrm>
            <a:off x="4010025" y="3821113"/>
            <a:ext cx="5072063" cy="2822575"/>
          </a:xfrm>
          <a:prstGeom prst="rect">
            <a:avLst/>
          </a:prstGeom>
          <a:noFill/>
          <a:ln w="12700" cap="flat">
            <a:noFill/>
            <a:miter lim="800000"/>
            <a:headEnd/>
            <a:tailEnd/>
          </a:ln>
          <a:effectLst>
            <a:outerShdw dist="50799" dir="3179983" algn="ctr" rotWithShape="0">
              <a:schemeClr val="bg2"/>
            </a:outerShdw>
          </a:effectLst>
        </p:spPr>
      </p:pic>
      <p:pic>
        <p:nvPicPr>
          <p:cNvPr id="35845" name="Picture 5"/>
          <p:cNvPicPr>
            <a:picLocks noChangeAspect="1" noChangeArrowheads="1"/>
          </p:cNvPicPr>
          <p:nvPr/>
        </p:nvPicPr>
        <p:blipFill>
          <a:blip r:embed="rId6" cstate="print"/>
          <a:srcRect/>
          <a:stretch>
            <a:fillRect/>
          </a:stretch>
        </p:blipFill>
        <p:spPr bwMode="auto">
          <a:xfrm>
            <a:off x="482600" y="1438275"/>
            <a:ext cx="790575" cy="142875"/>
          </a:xfrm>
          <a:prstGeom prst="rect">
            <a:avLst/>
          </a:prstGeom>
          <a:noFill/>
          <a:ln w="127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503168" presetClass="entr" presetSubtype="64997760" fill="hold"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2503168" presetClass="entr" presetSubtype="98827392" fill="hold" nodeType="clickEffect">
                                  <p:stCondLst>
                                    <p:cond delay="0"/>
                                  </p:stCondLst>
                                  <p:childTnLst>
                                    <p:set>
                                      <p:cBhvr>
                                        <p:cTn id="10" dur="1" fill="hold">
                                          <p:stCondLst>
                                            <p:cond delay="499"/>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2503168" presetClass="entr" presetSubtype="64997456" fill="hold" nodeType="clickEffect">
                                  <p:stCondLst>
                                    <p:cond delay="0"/>
                                  </p:stCondLst>
                                  <p:childTnLst>
                                    <p:set>
                                      <p:cBhvr>
                                        <p:cTn id="14"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251" t="12222" r="19582" b="4815"/>
          <a:stretch/>
        </p:blipFill>
        <p:spPr>
          <a:xfrm>
            <a:off x="304800" y="0"/>
            <a:ext cx="8715958" cy="6874558"/>
          </a:xfrm>
          <a:prstGeom prst="rect">
            <a:avLst/>
          </a:prstGeom>
        </p:spPr>
      </p:pic>
    </p:spTree>
    <p:extLst>
      <p:ext uri="{BB962C8B-B14F-4D97-AF65-F5344CB8AC3E}">
        <p14:creationId xmlns:p14="http://schemas.microsoft.com/office/powerpoint/2010/main" val="1254372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457200"/>
            <a:ext cx="7772400" cy="1143000"/>
          </a:xfrm>
        </p:spPr>
        <p:txBody>
          <a:bodyPr/>
          <a:lstStyle/>
          <a:p>
            <a:r>
              <a:rPr lang="en-US" dirty="0" smtClean="0"/>
              <a:t>“Semantic Web” Search</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t="11429" r="44762" b="39047"/>
          <a:stretch>
            <a:fillRect/>
          </a:stretch>
        </p:blipFill>
        <p:spPr bwMode="auto">
          <a:xfrm>
            <a:off x="0" y="1733550"/>
            <a:ext cx="9144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772400" cy="914400"/>
          </a:xfrm>
        </p:spPr>
        <p:txBody>
          <a:bodyPr/>
          <a:lstStyle/>
          <a:p>
            <a:r>
              <a:rPr lang="en-US" dirty="0" smtClean="0"/>
              <a:t>Some Types of “Metadata”</a:t>
            </a:r>
            <a:endParaRPr lang="en-US" dirty="0"/>
          </a:p>
        </p:txBody>
      </p:sp>
      <p:sp>
        <p:nvSpPr>
          <p:cNvPr id="4" name="Content Placeholder 3"/>
          <p:cNvSpPr>
            <a:spLocks noGrp="1"/>
          </p:cNvSpPr>
          <p:nvPr>
            <p:ph idx="1"/>
          </p:nvPr>
        </p:nvSpPr>
        <p:spPr>
          <a:xfrm>
            <a:off x="1066800" y="1066800"/>
            <a:ext cx="7772400" cy="4114800"/>
          </a:xfrm>
        </p:spPr>
        <p:txBody>
          <a:bodyPr/>
          <a:lstStyle/>
          <a:p>
            <a:r>
              <a:rPr lang="en-US" dirty="0" smtClean="0"/>
              <a:t>Descriptive</a:t>
            </a:r>
          </a:p>
          <a:p>
            <a:pPr lvl="1"/>
            <a:r>
              <a:rPr lang="en-US" dirty="0" smtClean="0"/>
              <a:t>Content, creation process, relationships</a:t>
            </a:r>
          </a:p>
          <a:p>
            <a:r>
              <a:rPr lang="en-US" dirty="0" smtClean="0"/>
              <a:t>Technical</a:t>
            </a:r>
          </a:p>
          <a:p>
            <a:pPr lvl="1"/>
            <a:r>
              <a:rPr lang="en-US" dirty="0" smtClean="0"/>
              <a:t>Format, system requirements</a:t>
            </a:r>
          </a:p>
          <a:p>
            <a:r>
              <a:rPr lang="en-US" dirty="0"/>
              <a:t>Administrative</a:t>
            </a:r>
          </a:p>
          <a:p>
            <a:pPr lvl="1"/>
            <a:r>
              <a:rPr lang="en-US" dirty="0"/>
              <a:t>Acquisition, authentication, access rights</a:t>
            </a:r>
          </a:p>
          <a:p>
            <a:r>
              <a:rPr lang="en-US" dirty="0"/>
              <a:t>Preservation</a:t>
            </a:r>
          </a:p>
          <a:p>
            <a:pPr lvl="1"/>
            <a:r>
              <a:rPr lang="en-US" dirty="0"/>
              <a:t>Media </a:t>
            </a:r>
            <a:r>
              <a:rPr lang="en-US" dirty="0" smtClean="0"/>
              <a:t>migration</a:t>
            </a:r>
          </a:p>
          <a:p>
            <a:r>
              <a:rPr lang="en-US" dirty="0"/>
              <a:t>Usage</a:t>
            </a:r>
          </a:p>
          <a:p>
            <a:pPr lvl="1"/>
            <a:r>
              <a:rPr lang="en-US" dirty="0"/>
              <a:t>Display, derivative works</a:t>
            </a:r>
          </a:p>
        </p:txBody>
      </p:sp>
      <p:sp>
        <p:nvSpPr>
          <p:cNvPr id="5" name="TextBox 4"/>
          <p:cNvSpPr txBox="1"/>
          <p:nvPr/>
        </p:nvSpPr>
        <p:spPr>
          <a:xfrm>
            <a:off x="5715000" y="5867400"/>
            <a:ext cx="3345788" cy="923330"/>
          </a:xfrm>
          <a:prstGeom prst="rect">
            <a:avLst/>
          </a:prstGeom>
          <a:noFill/>
          <a:ln>
            <a:solidFill>
              <a:schemeClr val="tx1"/>
            </a:solidFill>
          </a:ln>
        </p:spPr>
        <p:txBody>
          <a:bodyPr wrap="none" rtlCol="0">
            <a:spAutoFit/>
          </a:bodyPr>
          <a:lstStyle/>
          <a:p>
            <a:pPr algn="ctr"/>
            <a:r>
              <a:rPr lang="en-US" sz="1800" dirty="0" smtClean="0"/>
              <a:t>Adapted from </a:t>
            </a:r>
          </a:p>
          <a:p>
            <a:pPr algn="ctr"/>
            <a:r>
              <a:rPr lang="en-US" sz="1800" u="sng" dirty="0" smtClean="0"/>
              <a:t>Introduction to Metadata,</a:t>
            </a:r>
          </a:p>
          <a:p>
            <a:pPr algn="ctr"/>
            <a:r>
              <a:rPr lang="en-US" sz="1800" dirty="0" smtClean="0"/>
              <a:t>Getty Information Institute (2000)</a:t>
            </a:r>
            <a:endParaRPr lang="en-US" sz="1800" dirty="0"/>
          </a:p>
        </p:txBody>
      </p:sp>
    </p:spTree>
    <p:extLst>
      <p:ext uri="{BB962C8B-B14F-4D97-AF65-F5344CB8AC3E}">
        <p14:creationId xmlns:p14="http://schemas.microsoft.com/office/powerpoint/2010/main" val="3029870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4"/>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222150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24714"/>
            <a:ext cx="7772400" cy="1143000"/>
          </a:xfrm>
        </p:spPr>
        <p:txBody>
          <a:bodyPr/>
          <a:lstStyle/>
          <a:p>
            <a:r>
              <a:rPr lang="en-US" dirty="0" smtClean="0"/>
              <a:t>FRBR Entity Types</a:t>
            </a:r>
            <a:endParaRPr lang="en-US" dirty="0"/>
          </a:p>
        </p:txBody>
      </p:sp>
      <p:sp>
        <p:nvSpPr>
          <p:cNvPr id="3" name="Content Placeholder 2"/>
          <p:cNvSpPr>
            <a:spLocks noGrp="1"/>
          </p:cNvSpPr>
          <p:nvPr>
            <p:ph idx="1"/>
          </p:nvPr>
        </p:nvSpPr>
        <p:spPr>
          <a:xfrm>
            <a:off x="704335" y="914400"/>
            <a:ext cx="7772400" cy="4114800"/>
          </a:xfrm>
        </p:spPr>
        <p:txBody>
          <a:bodyPr/>
          <a:lstStyle/>
          <a:p>
            <a:r>
              <a:rPr lang="en-US" dirty="0" smtClean="0"/>
              <a:t>Subject-Only Entities</a:t>
            </a:r>
          </a:p>
          <a:p>
            <a:pPr lvl="1"/>
            <a:r>
              <a:rPr lang="en-US" dirty="0" smtClean="0"/>
              <a:t>(abstract) Concepts</a:t>
            </a:r>
          </a:p>
          <a:p>
            <a:pPr lvl="1"/>
            <a:r>
              <a:rPr lang="en-US" dirty="0" smtClean="0"/>
              <a:t>(tangible) Objects</a:t>
            </a:r>
          </a:p>
          <a:p>
            <a:pPr lvl="1"/>
            <a:r>
              <a:rPr lang="en-US" dirty="0" smtClean="0"/>
              <a:t>(any kind of) Places</a:t>
            </a:r>
          </a:p>
          <a:p>
            <a:pPr lvl="1"/>
            <a:r>
              <a:rPr lang="en-US" dirty="0" smtClean="0"/>
              <a:t>Events</a:t>
            </a:r>
          </a:p>
          <a:p>
            <a:r>
              <a:rPr lang="en-US" dirty="0" smtClean="0"/>
              <a:t>Subject or Responsibility Entities</a:t>
            </a:r>
          </a:p>
          <a:p>
            <a:pPr lvl="1"/>
            <a:r>
              <a:rPr lang="en-US" dirty="0" smtClean="0"/>
              <a:t>Persons</a:t>
            </a:r>
          </a:p>
          <a:p>
            <a:pPr lvl="1"/>
            <a:r>
              <a:rPr lang="en-US" dirty="0" smtClean="0"/>
              <a:t>“Corporate” </a:t>
            </a:r>
            <a:r>
              <a:rPr lang="en-US" dirty="0"/>
              <a:t>Bodies </a:t>
            </a:r>
            <a:r>
              <a:rPr lang="en-US" dirty="0" smtClean="0"/>
              <a:t>(~any </a:t>
            </a:r>
            <a:r>
              <a:rPr lang="en-US" dirty="0"/>
              <a:t>kind </a:t>
            </a:r>
            <a:r>
              <a:rPr lang="en-US" dirty="0" smtClean="0"/>
              <a:t>of organization) </a:t>
            </a:r>
          </a:p>
          <a:p>
            <a:pPr lvl="1"/>
            <a:r>
              <a:rPr lang="en-US" dirty="0" smtClean="0"/>
              <a:t>Families (technically, only in FRAD)</a:t>
            </a:r>
          </a:p>
          <a:p>
            <a:r>
              <a:rPr lang="en-US" dirty="0" smtClean="0"/>
              <a:t>Product Entities</a:t>
            </a:r>
          </a:p>
          <a:p>
            <a:pPr lvl="1"/>
            <a:r>
              <a:rPr lang="en-US" dirty="0" smtClean="0"/>
              <a:t>Works, Expressions, Manifestations, Items</a:t>
            </a:r>
          </a:p>
          <a:p>
            <a:pPr lvl="1"/>
            <a:endParaRPr lang="en-US" dirty="0"/>
          </a:p>
        </p:txBody>
      </p:sp>
    </p:spTree>
    <p:extLst>
      <p:ext uri="{BB962C8B-B14F-4D97-AF65-F5344CB8AC3E}">
        <p14:creationId xmlns:p14="http://schemas.microsoft.com/office/powerpoint/2010/main" val="398939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2"/>
          <p:cNvSpPr txBox="1">
            <a:spLocks noChangeArrowheads="1"/>
          </p:cNvSpPr>
          <p:nvPr/>
        </p:nvSpPr>
        <p:spPr bwMode="auto">
          <a:xfrm>
            <a:off x="1674813" y="609600"/>
            <a:ext cx="915987"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solidFill>
                  <a:srgbClr val="0000FF"/>
                </a:solidFill>
                <a:latin typeface="Times New Roman" panose="02020603050405020304" pitchFamily="18" charset="0"/>
              </a:rPr>
              <a:t>Work</a:t>
            </a:r>
          </a:p>
        </p:txBody>
      </p:sp>
      <p:sp>
        <p:nvSpPr>
          <p:cNvPr id="50180" name="Text Box 3"/>
          <p:cNvSpPr txBox="1">
            <a:spLocks noChangeArrowheads="1"/>
          </p:cNvSpPr>
          <p:nvPr/>
        </p:nvSpPr>
        <p:spPr bwMode="auto">
          <a:xfrm>
            <a:off x="2133600" y="1371600"/>
            <a:ext cx="157638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009900"/>
                </a:solidFill>
                <a:latin typeface="Times New Roman" panose="02020603050405020304" pitchFamily="18" charset="0"/>
              </a:rPr>
              <a:t>Expression</a:t>
            </a:r>
          </a:p>
        </p:txBody>
      </p:sp>
      <p:sp>
        <p:nvSpPr>
          <p:cNvPr id="50181" name="Text Box 4"/>
          <p:cNvSpPr txBox="1">
            <a:spLocks noChangeArrowheads="1"/>
          </p:cNvSpPr>
          <p:nvPr/>
        </p:nvSpPr>
        <p:spPr bwMode="auto">
          <a:xfrm>
            <a:off x="2819400" y="2133600"/>
            <a:ext cx="191293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6600"/>
                </a:solidFill>
                <a:latin typeface="Times New Roman" panose="02020603050405020304" pitchFamily="18" charset="0"/>
              </a:rPr>
              <a:t>Manifestation</a:t>
            </a:r>
          </a:p>
        </p:txBody>
      </p:sp>
      <p:sp>
        <p:nvSpPr>
          <p:cNvPr id="50182" name="Text Box 5"/>
          <p:cNvSpPr txBox="1">
            <a:spLocks noChangeArrowheads="1"/>
          </p:cNvSpPr>
          <p:nvPr/>
        </p:nvSpPr>
        <p:spPr bwMode="auto">
          <a:xfrm>
            <a:off x="3733800" y="2895600"/>
            <a:ext cx="779463"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3399"/>
                </a:solidFill>
                <a:latin typeface="Times New Roman" panose="02020603050405020304" pitchFamily="18" charset="0"/>
              </a:rPr>
              <a:t>Item</a:t>
            </a:r>
          </a:p>
        </p:txBody>
      </p:sp>
      <p:cxnSp>
        <p:nvCxnSpPr>
          <p:cNvPr id="50183" name="AutoShape 6"/>
          <p:cNvCxnSpPr>
            <a:cxnSpLocks noChangeShapeType="1"/>
            <a:stCxn id="50179" idx="1"/>
          </p:cNvCxnSpPr>
          <p:nvPr/>
        </p:nvCxnSpPr>
        <p:spPr bwMode="auto">
          <a:xfrm rot="10800000" flipH="1" flipV="1">
            <a:off x="1655763" y="857250"/>
            <a:ext cx="3751262" cy="4478338"/>
          </a:xfrm>
          <a:prstGeom prst="bentConnector4">
            <a:avLst>
              <a:gd name="adj1" fmla="val -33898"/>
              <a:gd name="adj2" fmla="val 100315"/>
            </a:avLst>
          </a:prstGeom>
          <a:noFill/>
          <a:ln w="38100">
            <a:solidFill>
              <a:schemeClr val="tx1"/>
            </a:solidFill>
            <a:miter lim="800000"/>
            <a:headEnd type="arrow" w="lg" len="lg"/>
            <a:tailEnd type="none" w="lg" len="lg"/>
          </a:ln>
          <a:extLst>
            <a:ext uri="{909E8E84-426E-40DD-AFC4-6F175D3DCCD1}">
              <a14:hiddenFill xmlns:a14="http://schemas.microsoft.com/office/drawing/2010/main">
                <a:noFill/>
              </a14:hiddenFill>
            </a:ext>
          </a:extLst>
        </p:spPr>
      </p:cxnSp>
      <p:cxnSp>
        <p:nvCxnSpPr>
          <p:cNvPr id="50184" name="AutoShape 7"/>
          <p:cNvCxnSpPr>
            <a:cxnSpLocks noChangeShapeType="1"/>
          </p:cNvCxnSpPr>
          <p:nvPr/>
        </p:nvCxnSpPr>
        <p:spPr bwMode="auto">
          <a:xfrm>
            <a:off x="3733800" y="3124200"/>
            <a:ext cx="1676400" cy="914400"/>
          </a:xfrm>
          <a:prstGeom prst="bentConnector3">
            <a:avLst>
              <a:gd name="adj1" fmla="val -77273"/>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cxnSp>
        <p:nvCxnSpPr>
          <p:cNvPr id="50185" name="AutoShape 8"/>
          <p:cNvCxnSpPr>
            <a:cxnSpLocks noChangeShapeType="1"/>
            <a:stCxn id="50181" idx="1"/>
          </p:cNvCxnSpPr>
          <p:nvPr/>
        </p:nvCxnSpPr>
        <p:spPr bwMode="auto">
          <a:xfrm rot="10800000" flipH="1" flipV="1">
            <a:off x="2800350" y="2381250"/>
            <a:ext cx="2703513" cy="2128838"/>
          </a:xfrm>
          <a:prstGeom prst="bentConnector3">
            <a:avLst>
              <a:gd name="adj1" fmla="val -40458"/>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sp>
        <p:nvSpPr>
          <p:cNvPr id="50186" name="Line 9"/>
          <p:cNvSpPr>
            <a:spLocks noChangeShapeType="1"/>
          </p:cNvSpPr>
          <p:nvPr/>
        </p:nvSpPr>
        <p:spPr bwMode="auto">
          <a:xfrm>
            <a:off x="17526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10"/>
          <p:cNvSpPr>
            <a:spLocks noChangeShapeType="1"/>
          </p:cNvSpPr>
          <p:nvPr/>
        </p:nvSpPr>
        <p:spPr bwMode="auto">
          <a:xfrm>
            <a:off x="1295400" y="838200"/>
            <a:ext cx="15240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Text Box 12"/>
          <p:cNvSpPr txBox="1">
            <a:spLocks noChangeArrowheads="1"/>
          </p:cNvSpPr>
          <p:nvPr/>
        </p:nvSpPr>
        <p:spPr bwMode="auto">
          <a:xfrm>
            <a:off x="7467600" y="601980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a:latin typeface="Times New Roman" panose="02020603050405020304" pitchFamily="18" charset="0"/>
              </a:rPr>
              <a:t>many</a:t>
            </a:r>
          </a:p>
        </p:txBody>
      </p:sp>
      <p:sp>
        <p:nvSpPr>
          <p:cNvPr id="50190" name="Line 13"/>
          <p:cNvSpPr>
            <a:spLocks noChangeShapeType="1"/>
          </p:cNvSpPr>
          <p:nvPr/>
        </p:nvSpPr>
        <p:spPr bwMode="auto">
          <a:xfrm>
            <a:off x="8229600" y="62484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14"/>
          <p:cNvSpPr>
            <a:spLocks noChangeShapeType="1"/>
          </p:cNvSpPr>
          <p:nvPr/>
        </p:nvSpPr>
        <p:spPr bwMode="auto">
          <a:xfrm>
            <a:off x="8229600" y="6248400"/>
            <a:ext cx="2286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Rectangle 17"/>
          <p:cNvSpPr>
            <a:spLocks noChangeArrowheads="1"/>
          </p:cNvSpPr>
          <p:nvPr/>
        </p:nvSpPr>
        <p:spPr bwMode="auto">
          <a:xfrm>
            <a:off x="5486400" y="3429000"/>
            <a:ext cx="2819400" cy="2133600"/>
          </a:xfrm>
          <a:prstGeom prst="rect">
            <a:avLst/>
          </a:prstGeom>
          <a:noFill/>
          <a:ln w="508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50193" name="Text Box 18"/>
          <p:cNvSpPr txBox="1">
            <a:spLocks noChangeArrowheads="1"/>
          </p:cNvSpPr>
          <p:nvPr/>
        </p:nvSpPr>
        <p:spPr bwMode="auto">
          <a:xfrm>
            <a:off x="2514600" y="35814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owned by</a:t>
            </a:r>
          </a:p>
        </p:txBody>
      </p:sp>
      <p:sp>
        <p:nvSpPr>
          <p:cNvPr id="50194" name="Text Box 19"/>
          <p:cNvSpPr txBox="1">
            <a:spLocks noChangeArrowheads="1"/>
          </p:cNvSpPr>
          <p:nvPr/>
        </p:nvSpPr>
        <p:spPr bwMode="auto">
          <a:xfrm>
            <a:off x="1752600" y="40386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produced by</a:t>
            </a:r>
          </a:p>
        </p:txBody>
      </p:sp>
      <p:sp>
        <p:nvSpPr>
          <p:cNvPr id="50195" name="Line 20"/>
          <p:cNvSpPr>
            <a:spLocks noChangeShapeType="1"/>
          </p:cNvSpPr>
          <p:nvPr/>
        </p:nvSpPr>
        <p:spPr bwMode="auto">
          <a:xfrm>
            <a:off x="37338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1"/>
          <p:cNvSpPr>
            <a:spLocks noChangeShapeType="1"/>
          </p:cNvSpPr>
          <p:nvPr/>
        </p:nvSpPr>
        <p:spPr bwMode="auto">
          <a:xfrm>
            <a:off x="2514600" y="3124200"/>
            <a:ext cx="9906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cxnSp>
        <p:nvCxnSpPr>
          <p:cNvPr id="50197" name="AutoShape 22"/>
          <p:cNvCxnSpPr>
            <a:cxnSpLocks noChangeShapeType="1"/>
            <a:endCxn id="50180" idx="1"/>
          </p:cNvCxnSpPr>
          <p:nvPr/>
        </p:nvCxnSpPr>
        <p:spPr bwMode="auto">
          <a:xfrm rot="10800000">
            <a:off x="2114550" y="1619250"/>
            <a:ext cx="3387725" cy="3317875"/>
          </a:xfrm>
          <a:prstGeom prst="bentConnector3">
            <a:avLst>
              <a:gd name="adj1" fmla="val 132282"/>
            </a:avLst>
          </a:prstGeom>
          <a:noFill/>
          <a:ln w="38100">
            <a:solidFill>
              <a:schemeClr val="tx1"/>
            </a:solidFill>
            <a:miter lim="800000"/>
            <a:headEnd type="arrow" w="lg" len="lg"/>
            <a:tailEnd type="arrow" w="lg" len="lg"/>
          </a:ln>
          <a:extLst>
            <a:ext uri="{909E8E84-426E-40DD-AFC4-6F175D3DCCD1}">
              <a14:hiddenFill xmlns:a14="http://schemas.microsoft.com/office/drawing/2010/main">
                <a:noFill/>
              </a14:hiddenFill>
            </a:ext>
          </a:extLst>
        </p:spPr>
      </p:cxnSp>
      <p:sp>
        <p:nvSpPr>
          <p:cNvPr id="50198" name="Line 23"/>
          <p:cNvSpPr>
            <a:spLocks noChangeShapeType="1"/>
          </p:cNvSpPr>
          <p:nvPr/>
        </p:nvSpPr>
        <p:spPr bwMode="auto">
          <a:xfrm>
            <a:off x="1143000" y="4953000"/>
            <a:ext cx="41148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4"/>
          <p:cNvSpPr>
            <a:spLocks noChangeShapeType="1"/>
          </p:cNvSpPr>
          <p:nvPr/>
        </p:nvSpPr>
        <p:spPr bwMode="auto">
          <a:xfrm>
            <a:off x="457200" y="5334000"/>
            <a:ext cx="47244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5"/>
          <p:cNvSpPr>
            <a:spLocks noChangeShapeType="1"/>
          </p:cNvSpPr>
          <p:nvPr/>
        </p:nvSpPr>
        <p:spPr bwMode="auto">
          <a:xfrm>
            <a:off x="1752600" y="2362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26"/>
          <p:cNvSpPr>
            <a:spLocks noChangeShapeType="1"/>
          </p:cNvSpPr>
          <p:nvPr/>
        </p:nvSpPr>
        <p:spPr bwMode="auto">
          <a:xfrm>
            <a:off x="1066800" y="1600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2" name="Text Box 27"/>
          <p:cNvSpPr txBox="1">
            <a:spLocks noChangeArrowheads="1"/>
          </p:cNvSpPr>
          <p:nvPr/>
        </p:nvSpPr>
        <p:spPr bwMode="auto">
          <a:xfrm>
            <a:off x="1066800" y="4495800"/>
            <a:ext cx="180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realized by</a:t>
            </a:r>
          </a:p>
        </p:txBody>
      </p:sp>
      <p:sp>
        <p:nvSpPr>
          <p:cNvPr id="50203" name="Text Box 28"/>
          <p:cNvSpPr txBox="1">
            <a:spLocks noChangeArrowheads="1"/>
          </p:cNvSpPr>
          <p:nvPr/>
        </p:nvSpPr>
        <p:spPr bwMode="auto">
          <a:xfrm>
            <a:off x="457200" y="4876800"/>
            <a:ext cx="172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created by</a:t>
            </a:r>
          </a:p>
        </p:txBody>
      </p:sp>
      <p:grpSp>
        <p:nvGrpSpPr>
          <p:cNvPr id="50205" name="Group 38"/>
          <p:cNvGrpSpPr>
            <a:grpSpLocks/>
          </p:cNvGrpSpPr>
          <p:nvPr/>
        </p:nvGrpSpPr>
        <p:grpSpPr bwMode="auto">
          <a:xfrm>
            <a:off x="5715000" y="3581400"/>
            <a:ext cx="2327275" cy="1787525"/>
            <a:chOff x="3600" y="2256"/>
            <a:chExt cx="1466" cy="1126"/>
          </a:xfrm>
        </p:grpSpPr>
        <p:sp>
          <p:nvSpPr>
            <p:cNvPr id="50210" name="Text Box 15"/>
            <p:cNvSpPr txBox="1">
              <a:spLocks noChangeArrowheads="1"/>
            </p:cNvSpPr>
            <p:nvPr/>
          </p:nvSpPr>
          <p:spPr bwMode="auto">
            <a:xfrm>
              <a:off x="3984" y="2256"/>
              <a:ext cx="70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Person</a:t>
              </a:r>
            </a:p>
          </p:txBody>
        </p:sp>
        <p:sp>
          <p:nvSpPr>
            <p:cNvPr id="50211" name="Text Box 16"/>
            <p:cNvSpPr txBox="1">
              <a:spLocks noChangeArrowheads="1"/>
            </p:cNvSpPr>
            <p:nvPr/>
          </p:nvSpPr>
          <p:spPr bwMode="auto">
            <a:xfrm>
              <a:off x="3600" y="3072"/>
              <a:ext cx="1466"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Corporate Body</a:t>
              </a:r>
            </a:p>
          </p:txBody>
        </p:sp>
        <p:sp>
          <p:nvSpPr>
            <p:cNvPr id="50212" name="Text Box 15"/>
            <p:cNvSpPr txBox="1">
              <a:spLocks noChangeArrowheads="1"/>
            </p:cNvSpPr>
            <p:nvPr/>
          </p:nvSpPr>
          <p:spPr bwMode="auto">
            <a:xfrm>
              <a:off x="3984" y="2688"/>
              <a:ext cx="71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Family</a:t>
              </a:r>
            </a:p>
          </p:txBody>
        </p:sp>
      </p:grpSp>
      <p:sp>
        <p:nvSpPr>
          <p:cNvPr id="50207" name="Line 24"/>
          <p:cNvSpPr>
            <a:spLocks noChangeShapeType="1"/>
          </p:cNvSpPr>
          <p:nvPr/>
        </p:nvSpPr>
        <p:spPr bwMode="auto">
          <a:xfrm>
            <a:off x="685800" y="5334000"/>
            <a:ext cx="48006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20"/>
          <p:cNvSpPr>
            <a:spLocks noChangeShapeType="1"/>
          </p:cNvSpPr>
          <p:nvPr/>
        </p:nvSpPr>
        <p:spPr bwMode="auto">
          <a:xfrm>
            <a:off x="39624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9"/>
          <p:cNvSpPr>
            <a:spLocks noChangeShapeType="1"/>
          </p:cNvSpPr>
          <p:nvPr/>
        </p:nvSpPr>
        <p:spPr bwMode="auto">
          <a:xfrm>
            <a:off x="19812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Work</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The idea or impression in the mind of its creator</a:t>
            </a:r>
          </a:p>
          <a:p>
            <a:pPr lvl="1"/>
            <a:r>
              <a:rPr lang="en-US" dirty="0" smtClean="0"/>
              <a:t>Completely abstract, no physical form</a:t>
            </a:r>
          </a:p>
          <a:p>
            <a:endParaRPr lang="en-US" dirty="0"/>
          </a:p>
          <a:p>
            <a:r>
              <a:rPr lang="en-US" dirty="0" smtClean="0"/>
              <a:t>What all forms, presentations, publications, or performances of a work have in common</a:t>
            </a:r>
          </a:p>
          <a:p>
            <a:pPr lvl="1"/>
            <a:r>
              <a:rPr lang="en-US" i="1" dirty="0" smtClean="0"/>
              <a:t>Romeo &amp; Juliet</a:t>
            </a:r>
          </a:p>
          <a:p>
            <a:pPr lvl="1"/>
            <a:r>
              <a:rPr lang="en-US" dirty="0" smtClean="0"/>
              <a:t>Homer’s </a:t>
            </a:r>
            <a:r>
              <a:rPr lang="en-US" i="1" dirty="0" smtClean="0"/>
              <a:t>Odyssey</a:t>
            </a:r>
          </a:p>
          <a:p>
            <a:pPr lvl="1"/>
            <a:r>
              <a:rPr lang="en-US" dirty="0" smtClean="0"/>
              <a:t>Debussy’s </a:t>
            </a:r>
            <a:r>
              <a:rPr lang="en-US" i="1" dirty="0" smtClean="0"/>
              <a:t>Syrinx</a:t>
            </a:r>
          </a:p>
          <a:p>
            <a:endParaRPr lang="en-US" dirty="0"/>
          </a:p>
        </p:txBody>
      </p:sp>
    </p:spTree>
    <p:extLst>
      <p:ext uri="{BB962C8B-B14F-4D97-AF65-F5344CB8AC3E}">
        <p14:creationId xmlns:p14="http://schemas.microsoft.com/office/powerpoint/2010/main" val="3049250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304800"/>
            <a:ext cx="7772400" cy="1143000"/>
          </a:xfrm>
        </p:spPr>
        <p:txBody>
          <a:bodyPr/>
          <a:lstStyle/>
          <a:p>
            <a:r>
              <a:rPr lang="en-US" dirty="0" smtClean="0"/>
              <a:t>Expression (Realization)</a:t>
            </a:r>
            <a:endParaRPr lang="en-US" dirty="0"/>
          </a:p>
        </p:txBody>
      </p:sp>
      <p:sp>
        <p:nvSpPr>
          <p:cNvPr id="18435" name="Rectangle 3"/>
          <p:cNvSpPr>
            <a:spLocks noGrp="1" noChangeArrowheads="1"/>
          </p:cNvSpPr>
          <p:nvPr>
            <p:ph type="body" idx="1"/>
          </p:nvPr>
        </p:nvSpPr>
        <p:spPr>
          <a:xfrm>
            <a:off x="228600" y="1600200"/>
            <a:ext cx="8763000" cy="5029200"/>
          </a:xfrm>
        </p:spPr>
        <p:txBody>
          <a:bodyPr>
            <a:normAutofit/>
          </a:bodyPr>
          <a:lstStyle/>
          <a:p>
            <a:r>
              <a:rPr lang="en-US" dirty="0" smtClean="0"/>
              <a:t>A work formulated into an ordered presentation</a:t>
            </a:r>
          </a:p>
          <a:p>
            <a:pPr lvl="4"/>
            <a:endParaRPr lang="en-US" dirty="0" smtClean="0"/>
          </a:p>
          <a:p>
            <a:r>
              <a:rPr lang="en-US" dirty="0" smtClean="0"/>
              <a:t>When a work takes a </a:t>
            </a:r>
            <a:r>
              <a:rPr lang="en-US" i="1" dirty="0" smtClean="0"/>
              <a:t>form</a:t>
            </a:r>
          </a:p>
          <a:p>
            <a:pPr lvl="1"/>
            <a:r>
              <a:rPr lang="en-US" dirty="0" smtClean="0"/>
              <a:t>Can be notational, aural, kinetic, etc.</a:t>
            </a:r>
          </a:p>
          <a:p>
            <a:pPr lvl="6"/>
            <a:endParaRPr lang="en-US" dirty="0" smtClean="0"/>
          </a:p>
          <a:p>
            <a:r>
              <a:rPr lang="en-US" dirty="0" smtClean="0"/>
              <a:t>Excludes aspects of form not integral to the work</a:t>
            </a:r>
          </a:p>
          <a:p>
            <a:pPr lvl="1"/>
            <a:r>
              <a:rPr lang="en-US" dirty="0"/>
              <a:t>F</a:t>
            </a:r>
            <a:r>
              <a:rPr lang="en-US" dirty="0" smtClean="0"/>
              <a:t>ont, layout, etc. (with some exceptions)</a:t>
            </a:r>
          </a:p>
          <a:p>
            <a:pPr lvl="4"/>
            <a:endParaRPr lang="en-US" dirty="0" smtClean="0"/>
          </a:p>
          <a:p>
            <a:r>
              <a:rPr lang="en-US" dirty="0" smtClean="0"/>
              <a:t>Attributes: Form, Language</a:t>
            </a:r>
          </a:p>
          <a:p>
            <a:endParaRPr lang="en-US" dirty="0"/>
          </a:p>
        </p:txBody>
      </p:sp>
    </p:spTree>
    <p:extLst>
      <p:ext uri="{BB962C8B-B14F-4D97-AF65-F5344CB8AC3E}">
        <p14:creationId xmlns:p14="http://schemas.microsoft.com/office/powerpoint/2010/main" val="3010763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r>
              <a:rPr lang="en-US" dirty="0" smtClean="0"/>
              <a:t>Manifestation</a:t>
            </a:r>
            <a:endParaRPr lang="en-US" dirty="0"/>
          </a:p>
        </p:txBody>
      </p:sp>
      <p:sp>
        <p:nvSpPr>
          <p:cNvPr id="18435" name="Rectangle 3"/>
          <p:cNvSpPr>
            <a:spLocks noGrp="1" noChangeArrowheads="1"/>
          </p:cNvSpPr>
          <p:nvPr>
            <p:ph type="body" idx="1"/>
          </p:nvPr>
        </p:nvSpPr>
        <p:spPr>
          <a:xfrm>
            <a:off x="228600" y="1219200"/>
            <a:ext cx="8763000" cy="5029200"/>
          </a:xfrm>
        </p:spPr>
        <p:txBody>
          <a:bodyPr>
            <a:normAutofit lnSpcReduction="10000"/>
          </a:bodyPr>
          <a:lstStyle/>
          <a:p>
            <a:r>
              <a:rPr lang="en-US" dirty="0" smtClean="0"/>
              <a:t>Physical embodiment of an expression</a:t>
            </a:r>
          </a:p>
          <a:p>
            <a:pPr lvl="1"/>
            <a:r>
              <a:rPr lang="en-US" dirty="0" smtClean="0"/>
              <a:t>The </a:t>
            </a:r>
            <a:r>
              <a:rPr lang="en-US" dirty="0"/>
              <a:t>level usually described via cataloging</a:t>
            </a:r>
          </a:p>
          <a:p>
            <a:pPr lvl="5"/>
            <a:endParaRPr lang="en-US" dirty="0" smtClean="0"/>
          </a:p>
          <a:p>
            <a:r>
              <a:rPr lang="en-US" b="1" u="sng" dirty="0" smtClean="0"/>
              <a:t>Set</a:t>
            </a:r>
            <a:r>
              <a:rPr lang="en-US" dirty="0" smtClean="0"/>
              <a:t> of physical objects that bear the same: </a:t>
            </a:r>
          </a:p>
          <a:p>
            <a:pPr lvl="1"/>
            <a:r>
              <a:rPr lang="en-US" i="1" dirty="0" smtClean="0"/>
              <a:t>intellectual content </a:t>
            </a:r>
            <a:r>
              <a:rPr lang="en-US" dirty="0" smtClean="0"/>
              <a:t>(expression), and </a:t>
            </a:r>
          </a:p>
          <a:p>
            <a:pPr lvl="1"/>
            <a:r>
              <a:rPr lang="en-US" i="1" dirty="0" smtClean="0"/>
              <a:t>physical form </a:t>
            </a:r>
            <a:r>
              <a:rPr lang="en-US" dirty="0" smtClean="0"/>
              <a:t>(item)</a:t>
            </a:r>
          </a:p>
          <a:p>
            <a:pPr lvl="5"/>
            <a:endParaRPr lang="en-US" dirty="0" smtClean="0"/>
          </a:p>
          <a:p>
            <a:r>
              <a:rPr lang="en-US" dirty="0" smtClean="0"/>
              <a:t>May have one or many items</a:t>
            </a:r>
          </a:p>
          <a:p>
            <a:pPr lvl="1"/>
            <a:r>
              <a:rPr lang="en-US" dirty="0" smtClean="0"/>
              <a:t>Mona Lisa, Gone with the Wind, …</a:t>
            </a:r>
          </a:p>
          <a:p>
            <a:pPr lvl="5"/>
            <a:endParaRPr lang="en-US" dirty="0" smtClean="0"/>
          </a:p>
          <a:p>
            <a:r>
              <a:rPr lang="en-US" dirty="0" smtClean="0"/>
              <a:t>Attributes</a:t>
            </a:r>
          </a:p>
          <a:p>
            <a:pPr lvl="1"/>
            <a:r>
              <a:rPr lang="en-US" dirty="0"/>
              <a:t>F</a:t>
            </a:r>
            <a:r>
              <a:rPr lang="en-US" dirty="0" smtClean="0"/>
              <a:t>ormat, Physical medium, Manufacturer</a:t>
            </a:r>
          </a:p>
          <a:p>
            <a:endParaRPr lang="en-US" dirty="0"/>
          </a:p>
        </p:txBody>
      </p:sp>
    </p:spTree>
    <p:extLst>
      <p:ext uri="{BB962C8B-B14F-4D97-AF65-F5344CB8AC3E}">
        <p14:creationId xmlns:p14="http://schemas.microsoft.com/office/powerpoint/2010/main" val="2220296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228600"/>
            <a:ext cx="7772400" cy="1143000"/>
          </a:xfrm>
        </p:spPr>
        <p:txBody>
          <a:bodyPr/>
          <a:lstStyle/>
          <a:p>
            <a:r>
              <a:rPr lang="en-US" dirty="0" smtClean="0"/>
              <a:t>Item</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Instance of a manifestation</a:t>
            </a:r>
          </a:p>
          <a:p>
            <a:pPr lvl="1"/>
            <a:r>
              <a:rPr lang="en-US" dirty="0" smtClean="0"/>
              <a:t>A </a:t>
            </a:r>
            <a:r>
              <a:rPr lang="en-US" i="1" dirty="0" smtClean="0"/>
              <a:t>thing!</a:t>
            </a:r>
            <a:endParaRPr lang="en-US" dirty="0" smtClean="0"/>
          </a:p>
          <a:p>
            <a:endParaRPr lang="en-US" dirty="0" smtClean="0"/>
          </a:p>
          <a:p>
            <a:r>
              <a:rPr lang="en-US" dirty="0" smtClean="0"/>
              <a:t>Attributes: </a:t>
            </a:r>
          </a:p>
          <a:p>
            <a:pPr lvl="1"/>
            <a:r>
              <a:rPr lang="en-US" dirty="0" smtClean="0"/>
              <a:t>Owned by, Location, Condition </a:t>
            </a:r>
            <a:endParaRPr lang="en-US" dirty="0"/>
          </a:p>
        </p:txBody>
      </p:sp>
    </p:spTree>
    <p:extLst>
      <p:ext uri="{BB962C8B-B14F-4D97-AF65-F5344CB8AC3E}">
        <p14:creationId xmlns:p14="http://schemas.microsoft.com/office/powerpoint/2010/main" val="524062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223838" y="919163"/>
            <a:ext cx="8715375" cy="4911725"/>
            <a:chOff x="0" y="0"/>
            <a:chExt cx="7808" cy="4400"/>
          </a:xfrm>
        </p:grpSpPr>
        <p:sp>
          <p:nvSpPr>
            <p:cNvPr id="42045" name="Rectangle 2"/>
            <p:cNvSpPr>
              <a:spLocks/>
            </p:cNvSpPr>
            <p:nvPr/>
          </p:nvSpPr>
          <p:spPr bwMode="auto">
            <a:xfrm>
              <a:off x="0" y="0"/>
              <a:ext cx="107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6" name="Rectangle 3"/>
            <p:cNvSpPr>
              <a:spLocks/>
            </p:cNvSpPr>
            <p:nvPr/>
          </p:nvSpPr>
          <p:spPr bwMode="auto">
            <a:xfrm>
              <a:off x="6296" y="0"/>
              <a:ext cx="151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7" name="Rectangle 4"/>
            <p:cNvSpPr>
              <a:spLocks/>
            </p:cNvSpPr>
            <p:nvPr/>
          </p:nvSpPr>
          <p:spPr bwMode="auto">
            <a:xfrm>
              <a:off x="1072" y="0"/>
              <a:ext cx="5232" cy="4400"/>
            </a:xfrm>
            <a:prstGeom prst="rect">
              <a:avLst/>
            </a:prstGeom>
            <a:solidFill>
              <a:srgbClr val="FBF9C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47462" name="Rectangle 5"/>
          <p:cNvSpPr>
            <a:spLocks/>
          </p:cNvSpPr>
          <p:nvPr/>
        </p:nvSpPr>
        <p:spPr bwMode="auto">
          <a:xfrm>
            <a:off x="160338" y="5943600"/>
            <a:ext cx="1592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Original Work -</a:t>
            </a:r>
            <a:r>
              <a:rPr lang="en-US" sz="1700">
                <a:latin typeface="Times New Roman" panose="02020603050405020304" pitchFamily="18" charset="0"/>
                <a:ea typeface="ヒラギノ角ゴ ProN W3" pitchFamily="-109" charset="-128"/>
                <a:sym typeface="Times New Roman" panose="02020603050405020304" pitchFamily="18" charset="0"/>
              </a:rPr>
              <a:t> </a:t>
            </a:r>
            <a:r>
              <a:rPr lang="en-US" sz="2000">
                <a:latin typeface="Times New Roman" panose="02020603050405020304" pitchFamily="18" charset="0"/>
                <a:ea typeface="ヒラギノ角ゴ ProN W3" pitchFamily="-109" charset="-128"/>
                <a:sym typeface="Times New Roman" panose="02020603050405020304" pitchFamily="18" charset="0"/>
              </a:rPr>
              <a:t>Same Expression</a:t>
            </a:r>
          </a:p>
        </p:txBody>
      </p:sp>
      <p:sp>
        <p:nvSpPr>
          <p:cNvPr id="147463" name="Rectangle 6"/>
          <p:cNvSpPr>
            <a:spLocks/>
          </p:cNvSpPr>
          <p:nvPr/>
        </p:nvSpPr>
        <p:spPr bwMode="auto">
          <a:xfrm>
            <a:off x="1219200" y="602773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Same Work – </a:t>
            </a:r>
          </a:p>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Expression</a:t>
            </a:r>
          </a:p>
        </p:txBody>
      </p:sp>
      <p:sp>
        <p:nvSpPr>
          <p:cNvPr id="147464" name="Rectangle 7"/>
          <p:cNvSpPr>
            <a:spLocks/>
          </p:cNvSpPr>
          <p:nvPr/>
        </p:nvSpPr>
        <p:spPr bwMode="auto">
          <a:xfrm>
            <a:off x="5089525" y="6027738"/>
            <a:ext cx="383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Work</a:t>
            </a:r>
          </a:p>
        </p:txBody>
      </p:sp>
      <p:sp>
        <p:nvSpPr>
          <p:cNvPr id="16392" name="Rectangle 8"/>
          <p:cNvSpPr>
            <a:spLocks/>
          </p:cNvSpPr>
          <p:nvPr/>
        </p:nvSpPr>
        <p:spPr bwMode="auto">
          <a:xfrm>
            <a:off x="4017963" y="6248400"/>
            <a:ext cx="2224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i="1">
                <a:latin typeface="Times New Roman" panose="02020603050405020304" pitchFamily="18" charset="0"/>
                <a:ea typeface="ヒラギノ角ゴ ProN W3" pitchFamily="-109" charset="-128"/>
                <a:sym typeface="Times New Roman" panose="02020603050405020304" pitchFamily="18" charset="0"/>
              </a:rPr>
              <a:t>Cataloging Rules Cut-Off Point</a:t>
            </a:r>
          </a:p>
        </p:txBody>
      </p:sp>
      <p:sp>
        <p:nvSpPr>
          <p:cNvPr id="147466" name="Rectangle 9"/>
          <p:cNvSpPr>
            <a:spLocks/>
          </p:cNvSpPr>
          <p:nvPr/>
        </p:nvSpPr>
        <p:spPr bwMode="auto">
          <a:xfrm>
            <a:off x="1455738" y="928688"/>
            <a:ext cx="57499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Derivative</a:t>
            </a:r>
          </a:p>
        </p:txBody>
      </p:sp>
      <p:sp>
        <p:nvSpPr>
          <p:cNvPr id="147467" name="Rectangle 10"/>
          <p:cNvSpPr>
            <a:spLocks/>
          </p:cNvSpPr>
          <p:nvPr/>
        </p:nvSpPr>
        <p:spPr bwMode="auto">
          <a:xfrm>
            <a:off x="0" y="923925"/>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Equivalent</a:t>
            </a:r>
          </a:p>
        </p:txBody>
      </p:sp>
      <p:sp>
        <p:nvSpPr>
          <p:cNvPr id="147468" name="Rectangle 11"/>
          <p:cNvSpPr>
            <a:spLocks/>
          </p:cNvSpPr>
          <p:nvPr/>
        </p:nvSpPr>
        <p:spPr bwMode="auto">
          <a:xfrm>
            <a:off x="7286625" y="923925"/>
            <a:ext cx="1598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Descriptive</a:t>
            </a:r>
          </a:p>
        </p:txBody>
      </p:sp>
      <p:sp>
        <p:nvSpPr>
          <p:cNvPr id="41994" name="Rectangle 12"/>
          <p:cNvSpPr>
            <a:spLocks/>
          </p:cNvSpPr>
          <p:nvPr/>
        </p:nvSpPr>
        <p:spPr bwMode="auto">
          <a:xfrm>
            <a:off x="571500" y="4202113"/>
            <a:ext cx="830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Facsimile</a:t>
            </a:r>
          </a:p>
        </p:txBody>
      </p:sp>
      <p:sp>
        <p:nvSpPr>
          <p:cNvPr id="41995" name="Rectangle 13"/>
          <p:cNvSpPr>
            <a:spLocks/>
          </p:cNvSpPr>
          <p:nvPr/>
        </p:nvSpPr>
        <p:spPr bwMode="auto">
          <a:xfrm>
            <a:off x="231775" y="4656138"/>
            <a:ext cx="8302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Reprint</a:t>
            </a:r>
          </a:p>
        </p:txBody>
      </p:sp>
      <p:sp>
        <p:nvSpPr>
          <p:cNvPr id="41996" name="Rectangle 14"/>
          <p:cNvSpPr>
            <a:spLocks/>
          </p:cNvSpPr>
          <p:nvPr/>
        </p:nvSpPr>
        <p:spPr bwMode="auto">
          <a:xfrm>
            <a:off x="268288" y="3295650"/>
            <a:ext cx="10890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Exact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7" name="Rectangle 15"/>
          <p:cNvSpPr>
            <a:spLocks/>
          </p:cNvSpPr>
          <p:nvPr/>
        </p:nvSpPr>
        <p:spPr bwMode="auto">
          <a:xfrm>
            <a:off x="660400" y="2593975"/>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Copy</a:t>
            </a:r>
          </a:p>
        </p:txBody>
      </p:sp>
      <p:sp>
        <p:nvSpPr>
          <p:cNvPr id="41998" name="Rectangle 16"/>
          <p:cNvSpPr>
            <a:spLocks/>
          </p:cNvSpPr>
          <p:nvPr/>
        </p:nvSpPr>
        <p:spPr bwMode="auto">
          <a:xfrm>
            <a:off x="322263" y="1697038"/>
            <a:ext cx="10525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Microform</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9" name="Rectangle 17"/>
          <p:cNvSpPr>
            <a:spLocks/>
          </p:cNvSpPr>
          <p:nvPr/>
        </p:nvSpPr>
        <p:spPr bwMode="auto">
          <a:xfrm>
            <a:off x="2009775" y="4098925"/>
            <a:ext cx="884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Variations or Versions</a:t>
            </a:r>
          </a:p>
        </p:txBody>
      </p:sp>
      <p:grpSp>
        <p:nvGrpSpPr>
          <p:cNvPr id="3" name="Group 18"/>
          <p:cNvGrpSpPr>
            <a:grpSpLocks/>
          </p:cNvGrpSpPr>
          <p:nvPr/>
        </p:nvGrpSpPr>
        <p:grpSpPr bwMode="auto">
          <a:xfrm>
            <a:off x="482600" y="5313363"/>
            <a:ext cx="8188325" cy="419100"/>
            <a:chOff x="0" y="0"/>
            <a:chExt cx="7336" cy="376"/>
          </a:xfrm>
        </p:grpSpPr>
        <p:sp>
          <p:nvSpPr>
            <p:cNvPr id="42036" name="AutoShape 19"/>
            <p:cNvSpPr>
              <a:spLocks/>
            </p:cNvSpPr>
            <p:nvPr/>
          </p:nvSpPr>
          <p:spPr bwMode="auto">
            <a:xfrm>
              <a:off x="0" y="16"/>
              <a:ext cx="360" cy="360"/>
            </a:xfrm>
            <a:prstGeom prst="triangle">
              <a:avLst>
                <a:gd name="adj" fmla="val 50000"/>
              </a:avLst>
            </a:prstGeom>
            <a:solidFill>
              <a:srgbClr val="2B3D92"/>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7" name="AutoShape 20"/>
            <p:cNvSpPr>
              <a:spLocks/>
            </p:cNvSpPr>
            <p:nvPr/>
          </p:nvSpPr>
          <p:spPr bwMode="auto">
            <a:xfrm>
              <a:off x="872" y="16"/>
              <a:ext cx="360" cy="360"/>
            </a:xfrm>
            <a:prstGeom prst="triangle">
              <a:avLst>
                <a:gd name="adj" fmla="val 50000"/>
              </a:avLst>
            </a:prstGeom>
            <a:solidFill>
              <a:srgbClr val="3752A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8" name="AutoShape 21"/>
            <p:cNvSpPr>
              <a:spLocks/>
            </p:cNvSpPr>
            <p:nvPr/>
          </p:nvSpPr>
          <p:spPr bwMode="auto">
            <a:xfrm>
              <a:off x="1744" y="16"/>
              <a:ext cx="360" cy="360"/>
            </a:xfrm>
            <a:prstGeom prst="triangle">
              <a:avLst>
                <a:gd name="adj" fmla="val 50000"/>
              </a:avLst>
            </a:prstGeom>
            <a:solidFill>
              <a:srgbClr val="4EBAF1"/>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9" name="AutoShape 22"/>
            <p:cNvSpPr>
              <a:spLocks/>
            </p:cNvSpPr>
            <p:nvPr/>
          </p:nvSpPr>
          <p:spPr bwMode="auto">
            <a:xfrm>
              <a:off x="2616" y="16"/>
              <a:ext cx="360" cy="360"/>
            </a:xfrm>
            <a:prstGeom prst="triangle">
              <a:avLst>
                <a:gd name="adj" fmla="val 50000"/>
              </a:avLst>
            </a:prstGeom>
            <a:solidFill>
              <a:srgbClr val="4DB7BA"/>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0" name="AutoShape 23"/>
            <p:cNvSpPr>
              <a:spLocks/>
            </p:cNvSpPr>
            <p:nvPr/>
          </p:nvSpPr>
          <p:spPr bwMode="auto">
            <a:xfrm>
              <a:off x="3488" y="16"/>
              <a:ext cx="360" cy="360"/>
            </a:xfrm>
            <a:prstGeom prst="triangle">
              <a:avLst>
                <a:gd name="adj" fmla="val 50000"/>
              </a:avLst>
            </a:prstGeom>
            <a:solidFill>
              <a:srgbClr val="3A8C54"/>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1" name="AutoShape 24"/>
            <p:cNvSpPr>
              <a:spLocks/>
            </p:cNvSpPr>
            <p:nvPr/>
          </p:nvSpPr>
          <p:spPr bwMode="auto">
            <a:xfrm>
              <a:off x="4360" y="16"/>
              <a:ext cx="360" cy="360"/>
            </a:xfrm>
            <a:prstGeom prst="triangle">
              <a:avLst>
                <a:gd name="adj" fmla="val 50000"/>
              </a:avLst>
            </a:prstGeom>
            <a:solidFill>
              <a:srgbClr val="88C12E"/>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2" name="AutoShape 25"/>
            <p:cNvSpPr>
              <a:spLocks/>
            </p:cNvSpPr>
            <p:nvPr/>
          </p:nvSpPr>
          <p:spPr bwMode="auto">
            <a:xfrm>
              <a:off x="5232" y="16"/>
              <a:ext cx="360" cy="360"/>
            </a:xfrm>
            <a:prstGeom prst="triangle">
              <a:avLst>
                <a:gd name="adj" fmla="val 50000"/>
              </a:avLst>
            </a:prstGeom>
            <a:solidFill>
              <a:srgbClr val="EFEA28"/>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3" name="AutoShape 26"/>
            <p:cNvSpPr>
              <a:spLocks/>
            </p:cNvSpPr>
            <p:nvPr/>
          </p:nvSpPr>
          <p:spPr bwMode="auto">
            <a:xfrm>
              <a:off x="6104" y="16"/>
              <a:ext cx="360" cy="360"/>
            </a:xfrm>
            <a:prstGeom prst="triangle">
              <a:avLst>
                <a:gd name="adj" fmla="val 50000"/>
              </a:avLst>
            </a:prstGeom>
            <a:solidFill>
              <a:srgbClr val="E9852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4" name="AutoShape 27"/>
            <p:cNvSpPr>
              <a:spLocks/>
            </p:cNvSpPr>
            <p:nvPr/>
          </p:nvSpPr>
          <p:spPr bwMode="auto">
            <a:xfrm>
              <a:off x="6976" y="0"/>
              <a:ext cx="360" cy="360"/>
            </a:xfrm>
            <a:prstGeom prst="triangle">
              <a:avLst>
                <a:gd name="adj" fmla="val 50000"/>
              </a:avLst>
            </a:prstGeom>
            <a:solidFill>
              <a:srgbClr val="E0211C"/>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6412" name="Line 28"/>
          <p:cNvSpPr>
            <a:spLocks noChangeShapeType="1"/>
          </p:cNvSpPr>
          <p:nvPr/>
        </p:nvSpPr>
        <p:spPr bwMode="auto">
          <a:xfrm>
            <a:off x="5043488" y="1216025"/>
            <a:ext cx="4762" cy="52165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Rectangle 29"/>
          <p:cNvSpPr>
            <a:spLocks/>
          </p:cNvSpPr>
          <p:nvPr/>
        </p:nvSpPr>
        <p:spPr bwMode="auto">
          <a:xfrm>
            <a:off x="1554163" y="3495675"/>
            <a:ext cx="9191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03" name="Rectangle 30"/>
          <p:cNvSpPr>
            <a:spLocks/>
          </p:cNvSpPr>
          <p:nvPr/>
        </p:nvSpPr>
        <p:spPr bwMode="auto">
          <a:xfrm>
            <a:off x="1536700" y="2081213"/>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Simultaneous</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“Publication”</a:t>
            </a:r>
          </a:p>
        </p:txBody>
      </p:sp>
      <p:sp>
        <p:nvSpPr>
          <p:cNvPr id="42004" name="Rectangle 31"/>
          <p:cNvSpPr>
            <a:spLocks/>
          </p:cNvSpPr>
          <p:nvPr/>
        </p:nvSpPr>
        <p:spPr bwMode="auto">
          <a:xfrm>
            <a:off x="2527300" y="1674813"/>
            <a:ext cx="1062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5" name="Rectangle 32"/>
          <p:cNvSpPr>
            <a:spLocks/>
          </p:cNvSpPr>
          <p:nvPr/>
        </p:nvSpPr>
        <p:spPr bwMode="auto">
          <a:xfrm>
            <a:off x="2251075" y="29067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Revision</a:t>
            </a:r>
          </a:p>
        </p:txBody>
      </p:sp>
      <p:sp>
        <p:nvSpPr>
          <p:cNvPr id="42006" name="Rectangle 33"/>
          <p:cNvSpPr>
            <a:spLocks/>
          </p:cNvSpPr>
          <p:nvPr/>
        </p:nvSpPr>
        <p:spPr bwMode="auto">
          <a:xfrm>
            <a:off x="3554413" y="4554538"/>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Slight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Modification</a:t>
            </a:r>
          </a:p>
        </p:txBody>
      </p:sp>
      <p:sp>
        <p:nvSpPr>
          <p:cNvPr id="42007" name="Rectangle 34"/>
          <p:cNvSpPr>
            <a:spLocks/>
          </p:cNvSpPr>
          <p:nvPr/>
        </p:nvSpPr>
        <p:spPr bwMode="auto">
          <a:xfrm>
            <a:off x="3527425" y="3517900"/>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Expurgated</a:t>
            </a:r>
          </a:p>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8" name="Rectangle 35"/>
          <p:cNvSpPr>
            <a:spLocks/>
          </p:cNvSpPr>
          <p:nvPr/>
        </p:nvSpPr>
        <p:spPr bwMode="auto">
          <a:xfrm>
            <a:off x="3295650" y="2822575"/>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Illustrated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9" name="Rectangle 36"/>
          <p:cNvSpPr>
            <a:spLocks/>
          </p:cNvSpPr>
          <p:nvPr/>
        </p:nvSpPr>
        <p:spPr bwMode="auto">
          <a:xfrm>
            <a:off x="3786188" y="2081213"/>
            <a:ext cx="1036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Abridged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10" name="Rectangle 37"/>
          <p:cNvSpPr>
            <a:spLocks/>
          </p:cNvSpPr>
          <p:nvPr/>
        </p:nvSpPr>
        <p:spPr bwMode="auto">
          <a:xfrm>
            <a:off x="3652838" y="4202113"/>
            <a:ext cx="1035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Arrangement</a:t>
            </a:r>
          </a:p>
        </p:txBody>
      </p:sp>
      <p:sp>
        <p:nvSpPr>
          <p:cNvPr id="42011" name="Rectangle 38"/>
          <p:cNvSpPr>
            <a:spLocks/>
          </p:cNvSpPr>
          <p:nvPr/>
        </p:nvSpPr>
        <p:spPr bwMode="auto">
          <a:xfrm>
            <a:off x="5018088" y="1773238"/>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Summary</a:t>
            </a:r>
          </a:p>
        </p:txBody>
      </p:sp>
      <p:sp>
        <p:nvSpPr>
          <p:cNvPr id="42012" name="Rectangle 39"/>
          <p:cNvSpPr>
            <a:spLocks/>
          </p:cNvSpPr>
          <p:nvPr/>
        </p:nvSpPr>
        <p:spPr bwMode="auto">
          <a:xfrm>
            <a:off x="5045075" y="1960563"/>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Abstract</a:t>
            </a:r>
          </a:p>
        </p:txBody>
      </p:sp>
      <p:sp>
        <p:nvSpPr>
          <p:cNvPr id="42013" name="Rectangle 40"/>
          <p:cNvSpPr>
            <a:spLocks/>
          </p:cNvSpPr>
          <p:nvPr/>
        </p:nvSpPr>
        <p:spPr bwMode="auto">
          <a:xfrm>
            <a:off x="5010150" y="2155825"/>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Digest</a:t>
            </a:r>
          </a:p>
        </p:txBody>
      </p:sp>
      <p:sp>
        <p:nvSpPr>
          <p:cNvPr id="42014" name="Rectangle 41"/>
          <p:cNvSpPr>
            <a:spLocks/>
          </p:cNvSpPr>
          <p:nvPr/>
        </p:nvSpPr>
        <p:spPr bwMode="auto">
          <a:xfrm>
            <a:off x="5527675" y="3022600"/>
            <a:ext cx="13033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Change of Genre</a:t>
            </a:r>
          </a:p>
        </p:txBody>
      </p:sp>
      <p:sp>
        <p:nvSpPr>
          <p:cNvPr id="42015" name="Rectangle 42"/>
          <p:cNvSpPr>
            <a:spLocks/>
          </p:cNvSpPr>
          <p:nvPr/>
        </p:nvSpPr>
        <p:spPr bwMode="auto">
          <a:xfrm>
            <a:off x="5367338" y="465613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Adaptation</a:t>
            </a:r>
          </a:p>
        </p:txBody>
      </p:sp>
      <p:sp>
        <p:nvSpPr>
          <p:cNvPr id="42016" name="Rectangle 43"/>
          <p:cNvSpPr>
            <a:spLocks/>
          </p:cNvSpPr>
          <p:nvPr/>
        </p:nvSpPr>
        <p:spPr bwMode="auto">
          <a:xfrm>
            <a:off x="6027738" y="2012950"/>
            <a:ext cx="11064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Dramatization</a:t>
            </a:r>
          </a:p>
        </p:txBody>
      </p:sp>
      <p:sp>
        <p:nvSpPr>
          <p:cNvPr id="42017" name="Rectangle 44"/>
          <p:cNvSpPr>
            <a:spLocks/>
          </p:cNvSpPr>
          <p:nvPr/>
        </p:nvSpPr>
        <p:spPr bwMode="auto">
          <a:xfrm>
            <a:off x="6027738" y="221932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Novelization</a:t>
            </a:r>
          </a:p>
        </p:txBody>
      </p:sp>
      <p:sp>
        <p:nvSpPr>
          <p:cNvPr id="42018" name="Rectangle 45"/>
          <p:cNvSpPr>
            <a:spLocks/>
          </p:cNvSpPr>
          <p:nvPr/>
        </p:nvSpPr>
        <p:spPr bwMode="auto">
          <a:xfrm>
            <a:off x="6027738" y="240665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Screenplay</a:t>
            </a:r>
          </a:p>
        </p:txBody>
      </p:sp>
      <p:sp>
        <p:nvSpPr>
          <p:cNvPr id="42019" name="Rectangle 46"/>
          <p:cNvSpPr>
            <a:spLocks/>
          </p:cNvSpPr>
          <p:nvPr/>
        </p:nvSpPr>
        <p:spPr bwMode="auto">
          <a:xfrm>
            <a:off x="6027738" y="26749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Libretto</a:t>
            </a:r>
          </a:p>
        </p:txBody>
      </p:sp>
      <p:sp>
        <p:nvSpPr>
          <p:cNvPr id="42020" name="Rectangle 47"/>
          <p:cNvSpPr>
            <a:spLocks/>
          </p:cNvSpPr>
          <p:nvPr/>
        </p:nvSpPr>
        <p:spPr bwMode="auto">
          <a:xfrm>
            <a:off x="6027738" y="1231900"/>
            <a:ext cx="1106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Free</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21" name="Rectangle 48"/>
          <p:cNvSpPr>
            <a:spLocks/>
          </p:cNvSpPr>
          <p:nvPr/>
        </p:nvSpPr>
        <p:spPr bwMode="auto">
          <a:xfrm>
            <a:off x="5875338" y="4010025"/>
            <a:ext cx="1438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Same Style or</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Thematic Content</a:t>
            </a:r>
          </a:p>
        </p:txBody>
      </p:sp>
      <p:sp>
        <p:nvSpPr>
          <p:cNvPr id="42022" name="Rectangle 49"/>
          <p:cNvSpPr>
            <a:spLocks/>
          </p:cNvSpPr>
          <p:nvPr/>
        </p:nvSpPr>
        <p:spPr bwMode="auto">
          <a:xfrm>
            <a:off x="6769100" y="32369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         </a:t>
            </a:r>
          </a:p>
        </p:txBody>
      </p:sp>
      <p:sp>
        <p:nvSpPr>
          <p:cNvPr id="42023" name="Rectangle 50"/>
          <p:cNvSpPr>
            <a:spLocks/>
          </p:cNvSpPr>
          <p:nvPr/>
        </p:nvSpPr>
        <p:spPr bwMode="auto">
          <a:xfrm>
            <a:off x="6330950" y="3406775"/>
            <a:ext cx="1063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Parody</a:t>
            </a:r>
          </a:p>
        </p:txBody>
      </p:sp>
      <p:sp>
        <p:nvSpPr>
          <p:cNvPr id="42024" name="Rectangle 51"/>
          <p:cNvSpPr>
            <a:spLocks/>
          </p:cNvSpPr>
          <p:nvPr/>
        </p:nvSpPr>
        <p:spPr bwMode="auto">
          <a:xfrm>
            <a:off x="6323013" y="362108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Imitation</a:t>
            </a:r>
          </a:p>
        </p:txBody>
      </p:sp>
      <p:sp>
        <p:nvSpPr>
          <p:cNvPr id="42025" name="Rectangle 52"/>
          <p:cNvSpPr>
            <a:spLocks/>
          </p:cNvSpPr>
          <p:nvPr/>
        </p:nvSpPr>
        <p:spPr bwMode="auto">
          <a:xfrm>
            <a:off x="7242175" y="1335088"/>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Review</a:t>
            </a:r>
          </a:p>
        </p:txBody>
      </p:sp>
      <p:sp>
        <p:nvSpPr>
          <p:cNvPr id="42026" name="Rectangle 53"/>
          <p:cNvSpPr>
            <a:spLocks/>
          </p:cNvSpPr>
          <p:nvPr/>
        </p:nvSpPr>
        <p:spPr bwMode="auto">
          <a:xfrm>
            <a:off x="7170738" y="21209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Criticism</a:t>
            </a:r>
          </a:p>
        </p:txBody>
      </p:sp>
      <p:sp>
        <p:nvSpPr>
          <p:cNvPr id="42027" name="Rectangle 54"/>
          <p:cNvSpPr>
            <a:spLocks/>
          </p:cNvSpPr>
          <p:nvPr/>
        </p:nvSpPr>
        <p:spPr bwMode="auto">
          <a:xfrm>
            <a:off x="7358063" y="3438525"/>
            <a:ext cx="10620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Annotated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28" name="Rectangle 55"/>
          <p:cNvSpPr>
            <a:spLocks/>
          </p:cNvSpPr>
          <p:nvPr/>
        </p:nvSpPr>
        <p:spPr bwMode="auto">
          <a:xfrm>
            <a:off x="7786688" y="169227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Casebook</a:t>
            </a:r>
          </a:p>
        </p:txBody>
      </p:sp>
      <p:sp>
        <p:nvSpPr>
          <p:cNvPr id="42029" name="Rectangle 56"/>
          <p:cNvSpPr>
            <a:spLocks/>
          </p:cNvSpPr>
          <p:nvPr/>
        </p:nvSpPr>
        <p:spPr bwMode="auto">
          <a:xfrm>
            <a:off x="7697788" y="27813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Evaluation</a:t>
            </a:r>
          </a:p>
        </p:txBody>
      </p:sp>
      <p:sp>
        <p:nvSpPr>
          <p:cNvPr id="42030" name="Rectangle 57"/>
          <p:cNvSpPr>
            <a:spLocks/>
          </p:cNvSpPr>
          <p:nvPr/>
        </p:nvSpPr>
        <p:spPr bwMode="auto">
          <a:xfrm>
            <a:off x="7697788" y="43894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Commentary</a:t>
            </a:r>
          </a:p>
        </p:txBody>
      </p:sp>
      <p:sp>
        <p:nvSpPr>
          <p:cNvPr id="147515" name="Line 58"/>
          <p:cNvSpPr>
            <a:spLocks noChangeShapeType="1"/>
          </p:cNvSpPr>
          <p:nvPr/>
        </p:nvSpPr>
        <p:spPr bwMode="auto">
          <a:xfrm rot="10800000">
            <a:off x="814388" y="5149850"/>
            <a:ext cx="7545387" cy="0"/>
          </a:xfrm>
          <a:prstGeom prst="line">
            <a:avLst/>
          </a:prstGeom>
          <a:noFill/>
          <a:ln w="50800">
            <a:solidFill>
              <a:srgbClr val="FF0000"/>
            </a:solidFill>
            <a:round/>
            <a:headEnd type="arrow" w="lg" len="med"/>
            <a:tailEnd/>
          </a:ln>
          <a:extLst>
            <a:ext uri="{909E8E84-426E-40DD-AFC4-6F175D3DCCD1}">
              <a14:hiddenFill xmlns:a14="http://schemas.microsoft.com/office/drawing/2010/main">
                <a:noFill/>
              </a14:hiddenFill>
            </a:ext>
          </a:extLst>
        </p:spPr>
        <p:txBody>
          <a:bodyPr/>
          <a:lstStyle/>
          <a:p>
            <a:endParaRPr lang="en-US"/>
          </a:p>
        </p:txBody>
      </p:sp>
      <p:sp>
        <p:nvSpPr>
          <p:cNvPr id="42032" name="Rectangle 59"/>
          <p:cNvSpPr>
            <a:spLocks/>
          </p:cNvSpPr>
          <p:nvPr/>
        </p:nvSpPr>
        <p:spPr bwMode="auto">
          <a:xfrm>
            <a:off x="36513" y="312738"/>
            <a:ext cx="908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Verdana" panose="020B0604030504040204" pitchFamily="34" charset="0"/>
                <a:ea typeface="ヒラギノ角ゴ ProN W3" pitchFamily="-109" charset="-128"/>
                <a:sym typeface="Helvetica" panose="020B0604020202020204" pitchFamily="34" charset="0"/>
              </a:rPr>
              <a:t>Family of Works</a:t>
            </a:r>
          </a:p>
        </p:txBody>
      </p:sp>
      <p:sp>
        <p:nvSpPr>
          <p:cNvPr id="16444" name="Rectangle 60"/>
          <p:cNvSpPr>
            <a:spLocks/>
          </p:cNvSpPr>
          <p:nvPr/>
        </p:nvSpPr>
        <p:spPr bwMode="auto">
          <a:xfrm>
            <a:off x="241300" y="928688"/>
            <a:ext cx="1160463"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5" name="Rectangle 61"/>
          <p:cNvSpPr>
            <a:spLocks/>
          </p:cNvSpPr>
          <p:nvPr/>
        </p:nvSpPr>
        <p:spPr bwMode="auto">
          <a:xfrm>
            <a:off x="1411288" y="928688"/>
            <a:ext cx="5840412"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6" name="Rectangle 62"/>
          <p:cNvSpPr>
            <a:spLocks/>
          </p:cNvSpPr>
          <p:nvPr/>
        </p:nvSpPr>
        <p:spPr bwMode="auto">
          <a:xfrm>
            <a:off x="7242175" y="928688"/>
            <a:ext cx="1670050"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64" name="Date Placeholder 3"/>
          <p:cNvSpPr txBox="1">
            <a:spLocks/>
          </p:cNvSpPr>
          <p:nvPr/>
        </p:nvSpPr>
        <p:spPr>
          <a:xfrm>
            <a:off x="7553142" y="6580188"/>
            <a:ext cx="1733915" cy="286994"/>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200" dirty="0" smtClean="0"/>
              <a:t>RDA for Georgia, 2011</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51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444"/>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7467"/>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474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444"/>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47463"/>
                                        </p:tgtEl>
                                        <p:attrNameLst>
                                          <p:attrName>style.visibility</p:attrName>
                                        </p:attrNameLst>
                                      </p:cBhvr>
                                      <p:to>
                                        <p:strVal val="visible"/>
                                      </p:to>
                                    </p:set>
                                    <p:anim calcmode="lin" valueType="num">
                                      <p:cBhvr additive="base">
                                        <p:cTn id="28" dur="500" fill="hold"/>
                                        <p:tgtEl>
                                          <p:spTgt spid="147463"/>
                                        </p:tgtEl>
                                        <p:attrNameLst>
                                          <p:attrName>ppt_x</p:attrName>
                                        </p:attrNameLst>
                                      </p:cBhvr>
                                      <p:tavLst>
                                        <p:tav tm="0">
                                          <p:val>
                                            <p:strVal val="#ppt_x"/>
                                          </p:val>
                                        </p:tav>
                                        <p:tav tm="100000">
                                          <p:val>
                                            <p:strVal val="#ppt_x"/>
                                          </p:val>
                                        </p:tav>
                                      </p:tavLst>
                                    </p:anim>
                                    <p:anim calcmode="lin" valueType="num">
                                      <p:cBhvr additive="base">
                                        <p:cTn id="29" dur="500" fill="hold"/>
                                        <p:tgtEl>
                                          <p:spTgt spid="14746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6445"/>
                                        </p:tgtEl>
                                        <p:attrNameLst>
                                          <p:attrName>style.visibility</p:attrName>
                                        </p:attrNameLst>
                                      </p:cBhvr>
                                      <p:to>
                                        <p:strVal val="visible"/>
                                      </p:to>
                                    </p:se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7466"/>
                                        </p:tgtEl>
                                        <p:attrNameLst>
                                          <p:attrName>style.visibility</p:attrName>
                                        </p:attrNameLst>
                                      </p:cBhvr>
                                      <p:to>
                                        <p:strVal val="visible"/>
                                      </p:to>
                                    </p:set>
                                    <p:animEffect transition="in" filter="dissolve">
                                      <p:cBhvr>
                                        <p:cTn id="36" dur="500"/>
                                        <p:tgtEl>
                                          <p:spTgt spid="1474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12"/>
                                        </p:tgtEl>
                                        <p:attrNameLst>
                                          <p:attrName>style.visibility</p:attrName>
                                        </p:attrNameLst>
                                      </p:cBhvr>
                                      <p:to>
                                        <p:strVal val="visible"/>
                                      </p:to>
                                    </p:set>
                                    <p:anim calcmode="lin" valueType="num">
                                      <p:cBhvr>
                                        <p:cTn id="41" dur="500" fill="hold"/>
                                        <p:tgtEl>
                                          <p:spTgt spid="16412"/>
                                        </p:tgtEl>
                                        <p:attrNameLst>
                                          <p:attrName>ppt_w</p:attrName>
                                        </p:attrNameLst>
                                      </p:cBhvr>
                                      <p:tavLst>
                                        <p:tav tm="0">
                                          <p:val>
                                            <p:fltVal val="0"/>
                                          </p:val>
                                        </p:tav>
                                        <p:tav tm="100000">
                                          <p:val>
                                            <p:strVal val="#ppt_w"/>
                                          </p:val>
                                        </p:tav>
                                      </p:tavLst>
                                    </p:anim>
                                    <p:anim calcmode="lin" valueType="num">
                                      <p:cBhvr>
                                        <p:cTn id="42" dur="500" fill="hold"/>
                                        <p:tgtEl>
                                          <p:spTgt spid="16412"/>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6392"/>
                                        </p:tgtEl>
                                        <p:attrNameLst>
                                          <p:attrName>style.visibility</p:attrName>
                                        </p:attrNameLst>
                                      </p:cBhvr>
                                      <p:to>
                                        <p:strVal val="visible"/>
                                      </p:to>
                                    </p:set>
                                    <p:anim calcmode="lin" valueType="num">
                                      <p:cBhvr>
                                        <p:cTn id="46" dur="500" fill="hold"/>
                                        <p:tgtEl>
                                          <p:spTgt spid="16392"/>
                                        </p:tgtEl>
                                        <p:attrNameLst>
                                          <p:attrName>ppt_w</p:attrName>
                                        </p:attrNameLst>
                                      </p:cBhvr>
                                      <p:tavLst>
                                        <p:tav tm="0">
                                          <p:val>
                                            <p:fltVal val="0"/>
                                          </p:val>
                                        </p:tav>
                                        <p:tav tm="100000">
                                          <p:val>
                                            <p:strVal val="#ppt_w"/>
                                          </p:val>
                                        </p:tav>
                                      </p:tavLst>
                                    </p:anim>
                                    <p:anim calcmode="lin" valueType="num">
                                      <p:cBhvr>
                                        <p:cTn id="47" dur="500" fill="hold"/>
                                        <p:tgtEl>
                                          <p:spTgt spid="1639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47464"/>
                                        </p:tgtEl>
                                        <p:attrNameLst>
                                          <p:attrName>style.visibility</p:attrName>
                                        </p:attrNameLst>
                                      </p:cBhvr>
                                      <p:to>
                                        <p:strVal val="visible"/>
                                      </p:to>
                                    </p:set>
                                    <p:anim calcmode="lin" valueType="num">
                                      <p:cBhvr additive="base">
                                        <p:cTn id="51" dur="500" fill="hold"/>
                                        <p:tgtEl>
                                          <p:spTgt spid="147464"/>
                                        </p:tgtEl>
                                        <p:attrNameLst>
                                          <p:attrName>ppt_x</p:attrName>
                                        </p:attrNameLst>
                                      </p:cBhvr>
                                      <p:tavLst>
                                        <p:tav tm="0">
                                          <p:val>
                                            <p:strVal val="#ppt_x"/>
                                          </p:val>
                                        </p:tav>
                                        <p:tav tm="100000">
                                          <p:val>
                                            <p:strVal val="#ppt_x"/>
                                          </p:val>
                                        </p:tav>
                                      </p:tavLst>
                                    </p:anim>
                                    <p:anim calcmode="lin" valueType="num">
                                      <p:cBhvr additive="base">
                                        <p:cTn id="5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445"/>
                                        </p:tgtEl>
                                        <p:attrNameLst>
                                          <p:attrName>style.visibility</p:attrName>
                                        </p:attrNameLst>
                                      </p:cBhvr>
                                      <p:to>
                                        <p:strVal val="hidden"/>
                                      </p:to>
                                    </p:set>
                                  </p:childTnLst>
                                </p:cTn>
                              </p:par>
                              <p:par>
                                <p:cTn id="57" presetID="23" presetClass="entr" presetSubtype="16" fill="hold" grpId="0" nodeType="withEffect">
                                  <p:stCondLst>
                                    <p:cond delay="0"/>
                                  </p:stCondLst>
                                  <p:childTnLst>
                                    <p:set>
                                      <p:cBhvr>
                                        <p:cTn id="58" dur="1" fill="hold">
                                          <p:stCondLst>
                                            <p:cond delay="0"/>
                                          </p:stCondLst>
                                        </p:cTn>
                                        <p:tgtEl>
                                          <p:spTgt spid="16446"/>
                                        </p:tgtEl>
                                        <p:attrNameLst>
                                          <p:attrName>style.visibility</p:attrName>
                                        </p:attrNameLst>
                                      </p:cBhvr>
                                      <p:to>
                                        <p:strVal val="visible"/>
                                      </p:to>
                                    </p:set>
                                    <p:anim calcmode="lin" valueType="num">
                                      <p:cBhvr>
                                        <p:cTn id="59" dur="500" fill="hold"/>
                                        <p:tgtEl>
                                          <p:spTgt spid="16446"/>
                                        </p:tgtEl>
                                        <p:attrNameLst>
                                          <p:attrName>ppt_w</p:attrName>
                                        </p:attrNameLst>
                                      </p:cBhvr>
                                      <p:tavLst>
                                        <p:tav tm="0">
                                          <p:val>
                                            <p:fltVal val="0"/>
                                          </p:val>
                                        </p:tav>
                                        <p:tav tm="100000">
                                          <p:val>
                                            <p:strVal val="#ppt_w"/>
                                          </p:val>
                                        </p:tav>
                                      </p:tavLst>
                                    </p:anim>
                                    <p:anim calcmode="lin" valueType="num">
                                      <p:cBhvr>
                                        <p:cTn id="60" dur="500" fill="hold"/>
                                        <p:tgtEl>
                                          <p:spTgt spid="1644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147468"/>
                                        </p:tgtEl>
                                        <p:attrNameLst>
                                          <p:attrName>style.visibility</p:attrName>
                                        </p:attrNameLst>
                                      </p:cBhvr>
                                      <p:to>
                                        <p:strVal val="visible"/>
                                      </p:to>
                                    </p:set>
                                    <p:animEffect transition="in" filter="dissolve">
                                      <p:cBhvr>
                                        <p:cTn id="64" dur="500"/>
                                        <p:tgtEl>
                                          <p:spTgt spid="1474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6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3" grpId="0" autoUpdateAnimBg="0"/>
      <p:bldP spid="147464" grpId="0" autoUpdateAnimBg="0"/>
      <p:bldP spid="16392" grpId="0" autoUpdateAnimBg="0"/>
      <p:bldP spid="147466" grpId="0" autoUpdateAnimBg="0"/>
      <p:bldP spid="147467" grpId="0" autoUpdateAnimBg="0"/>
      <p:bldP spid="147468" grpId="0" autoUpdateAnimBg="0"/>
      <p:bldP spid="16412" grpId="0" animBg="1"/>
      <p:bldP spid="147515" grpId="0" animBg="1"/>
      <p:bldP spid="16444" grpId="0" animBg="1" autoUpdateAnimBg="0"/>
      <p:bldP spid="16444" grpId="1" animBg="1"/>
      <p:bldP spid="16445" grpId="0" animBg="1" autoUpdateAnimBg="0"/>
      <p:bldP spid="16445" grpId="1" animBg="1"/>
      <p:bldP spid="16446" grpId="0" animBg="1" autoUpdateAnimBg="0"/>
      <p:bldP spid="1644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r>
              <a:rPr lang="en-US" smtClean="0"/>
              <a:t>Dublin Core</a:t>
            </a:r>
          </a:p>
        </p:txBody>
      </p:sp>
      <p:sp>
        <p:nvSpPr>
          <p:cNvPr id="21507" name="Rectangle 3"/>
          <p:cNvSpPr>
            <a:spLocks noGrp="1" noChangeArrowheads="1"/>
          </p:cNvSpPr>
          <p:nvPr>
            <p:ph type="body" idx="1"/>
          </p:nvPr>
        </p:nvSpPr>
        <p:spPr>
          <a:xfrm>
            <a:off x="685800" y="1371600"/>
            <a:ext cx="8001000" cy="4114800"/>
          </a:xfrm>
        </p:spPr>
        <p:txBody>
          <a:bodyPr/>
          <a:lstStyle/>
          <a:p>
            <a:r>
              <a:rPr lang="en-US" smtClean="0"/>
              <a:t>Goals: </a:t>
            </a:r>
          </a:p>
          <a:p>
            <a:pPr lvl="1"/>
            <a:r>
              <a:rPr lang="en-US" smtClean="0"/>
              <a:t>Easily understood, implemented and used</a:t>
            </a:r>
          </a:p>
          <a:p>
            <a:pPr lvl="1"/>
            <a:r>
              <a:rPr lang="en-US" smtClean="0"/>
              <a:t>Broadly applicable to many applications</a:t>
            </a:r>
          </a:p>
          <a:p>
            <a:r>
              <a:rPr lang="en-US" smtClean="0"/>
              <a:t>Approach:</a:t>
            </a:r>
          </a:p>
          <a:p>
            <a:pPr lvl="1"/>
            <a:r>
              <a:rPr lang="en-US" smtClean="0"/>
              <a:t>Intersect several  standards (e.g., MARC)</a:t>
            </a:r>
          </a:p>
          <a:p>
            <a:pPr lvl="1"/>
            <a:r>
              <a:rPr lang="en-US" smtClean="0"/>
              <a:t>Suggest only “best practices” for element content</a:t>
            </a:r>
          </a:p>
          <a:p>
            <a:r>
              <a:rPr lang="en-US" smtClean="0"/>
              <a:t>Implementation:</a:t>
            </a:r>
          </a:p>
          <a:p>
            <a:pPr lvl="1"/>
            <a:r>
              <a:rPr lang="en-US" smtClean="0"/>
              <a:t>Initially 15 optional and repeatable “elements”</a:t>
            </a:r>
          </a:p>
          <a:p>
            <a:pPr lvl="2"/>
            <a:r>
              <a:rPr lang="en-US" smtClean="0"/>
              <a:t>Refined using a growing set of “qualifiers”</a:t>
            </a:r>
          </a:p>
          <a:p>
            <a:pPr lvl="1"/>
            <a:r>
              <a:rPr lang="en-US" smtClean="0"/>
              <a:t>Now extended to 22 elements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382000" cy="1143000"/>
          </a:xfrm>
        </p:spPr>
        <p:txBody>
          <a:bodyPr/>
          <a:lstStyle/>
          <a:p>
            <a:r>
              <a:rPr lang="en-US" smtClean="0"/>
              <a:t>Dublin Core Elements (version 1.1)</a:t>
            </a:r>
          </a:p>
        </p:txBody>
      </p:sp>
      <p:sp>
        <p:nvSpPr>
          <p:cNvPr id="22531" name="Rectangle 4"/>
          <p:cNvSpPr>
            <a:spLocks noGrp="1" noChangeArrowheads="1"/>
          </p:cNvSpPr>
          <p:nvPr>
            <p:ph type="body" sz="half" idx="1"/>
          </p:nvPr>
        </p:nvSpPr>
        <p:spPr>
          <a:xfrm>
            <a:off x="152400" y="1295400"/>
            <a:ext cx="4343400" cy="4114800"/>
          </a:xfrm>
        </p:spPr>
        <p:txBody>
          <a:bodyPr/>
          <a:lstStyle/>
          <a:p>
            <a:pPr>
              <a:buFontTx/>
              <a:buNone/>
            </a:pPr>
            <a:r>
              <a:rPr lang="en-US" b="1" u="sng" smtClean="0"/>
              <a:t>Content</a:t>
            </a:r>
          </a:p>
          <a:p>
            <a:r>
              <a:rPr lang="en-US" smtClean="0"/>
              <a:t>Title</a:t>
            </a:r>
          </a:p>
          <a:p>
            <a:r>
              <a:rPr lang="en-US" smtClean="0"/>
              <a:t>Subject </a:t>
            </a:r>
            <a:r>
              <a:rPr lang="en-US" sz="2000" smtClean="0"/>
              <a:t>[LCSH, MeSH, …]</a:t>
            </a:r>
          </a:p>
          <a:p>
            <a:r>
              <a:rPr lang="en-US" smtClean="0"/>
              <a:t>Description</a:t>
            </a:r>
          </a:p>
          <a:p>
            <a:r>
              <a:rPr lang="en-US" smtClean="0"/>
              <a:t>Type</a:t>
            </a:r>
          </a:p>
          <a:p>
            <a:r>
              <a:rPr lang="en-US" smtClean="0"/>
              <a:t>Coverage </a:t>
            </a:r>
            <a:r>
              <a:rPr lang="en-US" sz="2000" smtClean="0"/>
              <a:t>[spatial, temporal, …]</a:t>
            </a:r>
          </a:p>
          <a:p>
            <a:r>
              <a:rPr lang="en-US" smtClean="0"/>
              <a:t>Related resource</a:t>
            </a:r>
          </a:p>
          <a:p>
            <a:r>
              <a:rPr lang="en-US" smtClean="0"/>
              <a:t>Rights</a:t>
            </a:r>
          </a:p>
        </p:txBody>
      </p:sp>
      <p:sp>
        <p:nvSpPr>
          <p:cNvPr id="22532" name="Rectangle 5"/>
          <p:cNvSpPr>
            <a:spLocks noGrp="1" noChangeArrowheads="1"/>
          </p:cNvSpPr>
          <p:nvPr>
            <p:ph type="body" sz="half" idx="2"/>
          </p:nvPr>
        </p:nvSpPr>
        <p:spPr>
          <a:xfrm>
            <a:off x="4267200" y="1295400"/>
            <a:ext cx="5029200" cy="4114800"/>
          </a:xfrm>
        </p:spPr>
        <p:txBody>
          <a:bodyPr/>
          <a:lstStyle/>
          <a:p>
            <a:pPr>
              <a:buFontTx/>
              <a:buNone/>
            </a:pPr>
            <a:r>
              <a:rPr lang="en-US" b="1" u="sng" smtClean="0"/>
              <a:t>Instantiation</a:t>
            </a:r>
          </a:p>
          <a:p>
            <a:r>
              <a:rPr lang="en-US" smtClean="0"/>
              <a:t>Date </a:t>
            </a:r>
            <a:r>
              <a:rPr lang="en-US" sz="2000" smtClean="0"/>
              <a:t>[Created, Modified, Copyright, …]</a:t>
            </a:r>
          </a:p>
          <a:p>
            <a:r>
              <a:rPr lang="en-US" smtClean="0"/>
              <a:t>Format</a:t>
            </a:r>
          </a:p>
          <a:p>
            <a:r>
              <a:rPr lang="en-US" smtClean="0"/>
              <a:t>Language</a:t>
            </a:r>
          </a:p>
          <a:p>
            <a:r>
              <a:rPr lang="en-US" smtClean="0"/>
              <a:t>Identifier </a:t>
            </a:r>
            <a:r>
              <a:rPr lang="en-US" sz="2000" smtClean="0"/>
              <a:t>[URI, Citation, …]</a:t>
            </a:r>
          </a:p>
          <a:p>
            <a:pPr lvl="4"/>
            <a:endParaRPr lang="en-US" smtClean="0"/>
          </a:p>
          <a:p>
            <a:pPr>
              <a:buFontTx/>
              <a:buNone/>
            </a:pPr>
            <a:r>
              <a:rPr lang="en-US" b="1" u="sng" smtClean="0"/>
              <a:t>Responsibility</a:t>
            </a:r>
          </a:p>
          <a:p>
            <a:r>
              <a:rPr lang="en-US" smtClean="0"/>
              <a:t>Creator</a:t>
            </a:r>
          </a:p>
          <a:p>
            <a:r>
              <a:rPr lang="en-US" smtClean="0"/>
              <a:t>Contributor</a:t>
            </a:r>
          </a:p>
          <a:p>
            <a:r>
              <a:rPr lang="en-US" smtClean="0"/>
              <a:t>Source</a:t>
            </a:r>
          </a:p>
          <a:p>
            <a:r>
              <a:rPr lang="en-US" smtClean="0"/>
              <a:t>Publisher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Sources</a:t>
            </a:r>
            <a:endParaRPr lang="en-US" dirty="0"/>
          </a:p>
        </p:txBody>
      </p:sp>
      <p:sp>
        <p:nvSpPr>
          <p:cNvPr id="3" name="Content Placeholder 2"/>
          <p:cNvSpPr>
            <a:spLocks noGrp="1"/>
          </p:cNvSpPr>
          <p:nvPr>
            <p:ph idx="1"/>
          </p:nvPr>
        </p:nvSpPr>
        <p:spPr/>
        <p:txBody>
          <a:bodyPr/>
          <a:lstStyle/>
          <a:p>
            <a:r>
              <a:rPr lang="en-US" dirty="0" smtClean="0"/>
              <a:t>Automated</a:t>
            </a:r>
          </a:p>
          <a:p>
            <a:pPr lvl="1"/>
            <a:r>
              <a:rPr lang="en-US" dirty="0"/>
              <a:t>C</a:t>
            </a:r>
            <a:r>
              <a:rPr lang="en-US" dirty="0" smtClean="0"/>
              <a:t>apture</a:t>
            </a:r>
          </a:p>
          <a:p>
            <a:pPr lvl="1"/>
            <a:r>
              <a:rPr lang="en-US" dirty="0" smtClean="0"/>
              <a:t>Extraction</a:t>
            </a:r>
          </a:p>
          <a:p>
            <a:pPr lvl="1"/>
            <a:r>
              <a:rPr lang="en-US" dirty="0" smtClean="0"/>
              <a:t>Classification</a:t>
            </a:r>
          </a:p>
          <a:p>
            <a:r>
              <a:rPr lang="en-US" dirty="0" smtClean="0"/>
              <a:t>Manual</a:t>
            </a:r>
          </a:p>
          <a:p>
            <a:pPr lvl="1"/>
            <a:r>
              <a:rPr lang="en-US" dirty="0" smtClean="0"/>
              <a:t>Professional</a:t>
            </a:r>
          </a:p>
          <a:p>
            <a:pPr lvl="1"/>
            <a:r>
              <a:rPr lang="en-US" dirty="0" smtClean="0"/>
              <a:t>Community</a:t>
            </a:r>
          </a:p>
          <a:p>
            <a:pPr lvl="1"/>
            <a:r>
              <a:rPr lang="en-US" dirty="0" smtClean="0"/>
              <a:t>Personal</a:t>
            </a:r>
          </a:p>
          <a:p>
            <a:endParaRPr lang="en-US" dirty="0"/>
          </a:p>
        </p:txBody>
      </p:sp>
    </p:spTree>
    <p:extLst>
      <p:ext uri="{BB962C8B-B14F-4D97-AF65-F5344CB8AC3E}">
        <p14:creationId xmlns:p14="http://schemas.microsoft.com/office/powerpoint/2010/main" val="3990301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Resource Description Framework</a:t>
            </a:r>
          </a:p>
        </p:txBody>
      </p:sp>
      <p:sp>
        <p:nvSpPr>
          <p:cNvPr id="23555" name="Rectangle 3"/>
          <p:cNvSpPr>
            <a:spLocks noGrp="1" noChangeArrowheads="1"/>
          </p:cNvSpPr>
          <p:nvPr>
            <p:ph type="body" idx="1"/>
          </p:nvPr>
        </p:nvSpPr>
        <p:spPr>
          <a:xfrm>
            <a:off x="685800" y="1981200"/>
            <a:ext cx="8001000" cy="4114800"/>
          </a:xfrm>
        </p:spPr>
        <p:txBody>
          <a:bodyPr/>
          <a:lstStyle/>
          <a:p>
            <a:r>
              <a:rPr lang="en-US" smtClean="0"/>
              <a:t>XML schema for describing resources</a:t>
            </a:r>
          </a:p>
          <a:p>
            <a:pPr lvl="4"/>
            <a:endParaRPr lang="en-US" smtClean="0"/>
          </a:p>
          <a:p>
            <a:r>
              <a:rPr lang="en-US" smtClean="0"/>
              <a:t>Can integrate multiple metadata standards </a:t>
            </a:r>
          </a:p>
          <a:p>
            <a:pPr lvl="1"/>
            <a:r>
              <a:rPr lang="en-US" smtClean="0"/>
              <a:t>Dublin Core, P3P, PICS, vCARD, …</a:t>
            </a:r>
          </a:p>
          <a:p>
            <a:pPr lvl="4"/>
            <a:endParaRPr lang="en-US" smtClean="0"/>
          </a:p>
          <a:p>
            <a:r>
              <a:rPr lang="en-US" smtClean="0"/>
              <a:t>Dublin Core provides a XML “namespace”</a:t>
            </a:r>
          </a:p>
          <a:p>
            <a:pPr lvl="1"/>
            <a:r>
              <a:rPr lang="en-US" smtClean="0"/>
              <a:t>DC Elements are XML “properties</a:t>
            </a:r>
          </a:p>
          <a:p>
            <a:pPr lvl="2"/>
            <a:r>
              <a:rPr lang="en-US" smtClean="0"/>
              <a:t>DC Refinements are RDF “subproperties”</a:t>
            </a:r>
          </a:p>
          <a:p>
            <a:pPr lvl="1"/>
            <a:r>
              <a:rPr lang="en-US" smtClean="0"/>
              <a:t>Values are XML “content”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143000"/>
          </a:xfrm>
        </p:spPr>
        <p:txBody>
          <a:bodyPr/>
          <a:lstStyle/>
          <a:p>
            <a:r>
              <a:rPr lang="en-US" dirty="0" smtClean="0"/>
              <a:t>Dublin Core in RDF XML</a:t>
            </a:r>
          </a:p>
        </p:txBody>
      </p:sp>
      <p:sp>
        <p:nvSpPr>
          <p:cNvPr id="24579" name="Text Box 4"/>
          <p:cNvSpPr txBox="1">
            <a:spLocks noChangeArrowheads="1"/>
          </p:cNvSpPr>
          <p:nvPr/>
        </p:nvSpPr>
        <p:spPr bwMode="auto">
          <a:xfrm>
            <a:off x="304800" y="1676400"/>
            <a:ext cx="86074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&lt;rdf:RDF </a:t>
            </a:r>
          </a:p>
          <a:p>
            <a:pPr>
              <a:spcBef>
                <a:spcPct val="0"/>
              </a:spcBef>
              <a:buSzTx/>
              <a:buFontTx/>
              <a:buNone/>
            </a:pPr>
            <a:r>
              <a:rPr lang="en-US" sz="2400"/>
              <a:t>   xmlns:rdf="http://www.w3.org/1999/02/22-rdf-syntax-ns#" </a:t>
            </a:r>
          </a:p>
          <a:p>
            <a:pPr>
              <a:spcBef>
                <a:spcPct val="0"/>
              </a:spcBef>
              <a:buSzTx/>
              <a:buFontTx/>
              <a:buNone/>
            </a:pPr>
            <a:r>
              <a:rPr lang="en-US" sz="2400"/>
              <a:t>   xmlns:dc="http://purl.org/dc/elements/1.1/"&gt; </a:t>
            </a:r>
          </a:p>
          <a:p>
            <a:pPr>
              <a:spcBef>
                <a:spcPct val="0"/>
              </a:spcBef>
              <a:buSzTx/>
              <a:buFontTx/>
              <a:buNone/>
            </a:pPr>
            <a:endParaRPr lang="en-US" sz="2400"/>
          </a:p>
          <a:p>
            <a:pPr>
              <a:spcBef>
                <a:spcPct val="0"/>
              </a:spcBef>
              <a:buSzTx/>
              <a:buFontTx/>
              <a:buNone/>
            </a:pPr>
            <a:r>
              <a:rPr lang="en-US" sz="2400"/>
              <a:t>   &lt;rdf:Description </a:t>
            </a:r>
          </a:p>
          <a:p>
            <a:pPr>
              <a:spcBef>
                <a:spcPct val="0"/>
              </a:spcBef>
              <a:buSzTx/>
              <a:buFontTx/>
              <a:buNone/>
            </a:pPr>
            <a:r>
              <a:rPr lang="en-US" sz="2400"/>
              <a:t>      rdf:about="http://media.example.com/audio/guide.ra"&gt; </a:t>
            </a:r>
          </a:p>
          <a:p>
            <a:pPr>
              <a:spcBef>
                <a:spcPct val="0"/>
              </a:spcBef>
              <a:buSzTx/>
              <a:buFontTx/>
              <a:buNone/>
            </a:pPr>
            <a:r>
              <a:rPr lang="en-US" sz="2400"/>
              <a:t>      &lt;dc:creator&gt;Rose Bush&lt;/dc:creator&gt; </a:t>
            </a:r>
          </a:p>
          <a:p>
            <a:pPr>
              <a:spcBef>
                <a:spcPct val="0"/>
              </a:spcBef>
              <a:buSzTx/>
              <a:buFontTx/>
              <a:buNone/>
            </a:pPr>
            <a:r>
              <a:rPr lang="en-US" sz="2400"/>
              <a:t>      &lt;dc:title&gt;A Guide to Growing Roses&lt;/dc:title&gt; </a:t>
            </a:r>
          </a:p>
          <a:p>
            <a:pPr>
              <a:spcBef>
                <a:spcPct val="0"/>
              </a:spcBef>
              <a:buSzTx/>
              <a:buFontTx/>
              <a:buNone/>
            </a:pPr>
            <a:r>
              <a:rPr lang="en-US" sz="2400"/>
              <a:t>      &lt;dc:description&gt;Describes process for planting and nurturing </a:t>
            </a:r>
          </a:p>
          <a:p>
            <a:pPr>
              <a:spcBef>
                <a:spcPct val="0"/>
              </a:spcBef>
              <a:buSzTx/>
              <a:buFontTx/>
              <a:buNone/>
            </a:pPr>
            <a:r>
              <a:rPr lang="en-US" sz="2400"/>
              <a:t>                                 different kinds of rose bushes.&lt;/dc:description&gt; </a:t>
            </a:r>
          </a:p>
          <a:p>
            <a:pPr>
              <a:spcBef>
                <a:spcPct val="0"/>
              </a:spcBef>
              <a:buSzTx/>
              <a:buFontTx/>
              <a:buNone/>
            </a:pPr>
            <a:r>
              <a:rPr lang="en-US" sz="2400"/>
              <a:t>      &lt;dc:date&gt;2001-01-20&lt;/dc:date&gt; </a:t>
            </a:r>
          </a:p>
          <a:p>
            <a:pPr>
              <a:spcBef>
                <a:spcPct val="0"/>
              </a:spcBef>
              <a:buSzTx/>
              <a:buFontTx/>
              <a:buNone/>
            </a:pPr>
            <a:r>
              <a:rPr lang="en-US" sz="2400"/>
              <a:t>   &lt;/rdf:Description&gt; </a:t>
            </a:r>
          </a:p>
          <a:p>
            <a:pPr>
              <a:spcBef>
                <a:spcPct val="0"/>
              </a:spcBef>
              <a:buSzTx/>
              <a:buFontTx/>
              <a:buNone/>
            </a:pPr>
            <a:r>
              <a:rPr lang="en-US" sz="2400"/>
              <a:t>&lt;/rdf:RDF&gt;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4"/>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26195463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 y="0"/>
            <a:ext cx="9106930" cy="1143000"/>
          </a:xfrm>
        </p:spPr>
        <p:txBody>
          <a:bodyPr/>
          <a:lstStyle/>
          <a:p>
            <a:r>
              <a:rPr lang="en-US" dirty="0"/>
              <a:t>Resource Description &amp; Access (RDA)</a:t>
            </a:r>
          </a:p>
        </p:txBody>
      </p:sp>
      <p:sp>
        <p:nvSpPr>
          <p:cNvPr id="3" name="Content Placeholder 2"/>
          <p:cNvSpPr>
            <a:spLocks noGrp="1"/>
          </p:cNvSpPr>
          <p:nvPr>
            <p:ph idx="1"/>
          </p:nvPr>
        </p:nvSpPr>
        <p:spPr>
          <a:xfrm>
            <a:off x="209035" y="1143000"/>
            <a:ext cx="8763000" cy="5486400"/>
          </a:xfrm>
        </p:spPr>
        <p:txBody>
          <a:bodyPr>
            <a:normAutofit fontScale="85000" lnSpcReduction="20000"/>
          </a:bodyPr>
          <a:lstStyle/>
          <a:p>
            <a:r>
              <a:rPr lang="en-US" dirty="0" smtClean="0"/>
              <a:t>RDA metadata describes entities </a:t>
            </a:r>
            <a:r>
              <a:rPr lang="en-US" i="1" dirty="0"/>
              <a:t>associated with </a:t>
            </a:r>
            <a:r>
              <a:rPr lang="en-US" dirty="0"/>
              <a:t>a resource </a:t>
            </a:r>
            <a:r>
              <a:rPr lang="en-US" dirty="0" smtClean="0"/>
              <a:t>to help </a:t>
            </a:r>
            <a:r>
              <a:rPr lang="en-US" dirty="0"/>
              <a:t>users </a:t>
            </a:r>
            <a:r>
              <a:rPr lang="en-US" dirty="0" smtClean="0"/>
              <a:t>perform </a:t>
            </a:r>
            <a:r>
              <a:rPr lang="en-US" dirty="0"/>
              <a:t>the following tasks: </a:t>
            </a:r>
            <a:endParaRPr lang="en-US" dirty="0" smtClean="0"/>
          </a:p>
          <a:p>
            <a:pPr lvl="4"/>
            <a:endParaRPr lang="en-US" b="1" dirty="0" smtClean="0"/>
          </a:p>
          <a:p>
            <a:pPr lvl="1"/>
            <a:r>
              <a:rPr lang="en-US" b="1" dirty="0" smtClean="0"/>
              <a:t>Find</a:t>
            </a:r>
            <a:r>
              <a:rPr lang="en-US" dirty="0" smtClean="0"/>
              <a:t> information </a:t>
            </a:r>
            <a:r>
              <a:rPr lang="en-US" dirty="0"/>
              <a:t>on that entity and on resources associated with the entity</a:t>
            </a:r>
          </a:p>
          <a:p>
            <a:pPr lvl="4"/>
            <a:endParaRPr lang="en-US" b="1" dirty="0" smtClean="0"/>
          </a:p>
          <a:p>
            <a:pPr lvl="1"/>
            <a:r>
              <a:rPr lang="en-US" b="1" dirty="0" smtClean="0"/>
              <a:t>Identify</a:t>
            </a:r>
            <a:r>
              <a:rPr lang="en-US" dirty="0" smtClean="0"/>
              <a:t>: confirm </a:t>
            </a:r>
            <a:r>
              <a:rPr lang="en-US" dirty="0"/>
              <a:t>that the entity described corresponds to the entity sought, or to distinguish between two or more entities with similar names, etc.</a:t>
            </a:r>
          </a:p>
          <a:p>
            <a:pPr lvl="4"/>
            <a:endParaRPr lang="en-US" b="1" dirty="0" smtClean="0"/>
          </a:p>
          <a:p>
            <a:pPr lvl="1"/>
            <a:r>
              <a:rPr lang="en-US" b="1" dirty="0" smtClean="0"/>
              <a:t>Clarify</a:t>
            </a:r>
            <a:r>
              <a:rPr lang="en-US" dirty="0" smtClean="0"/>
              <a:t> the </a:t>
            </a:r>
            <a:r>
              <a:rPr lang="en-US" dirty="0"/>
              <a:t>relationship between two or more such entities, or to clarify the relationship between the entity described and a name by which that entity is known</a:t>
            </a:r>
          </a:p>
          <a:p>
            <a:pPr lvl="4"/>
            <a:endParaRPr lang="en-US" b="1" dirty="0" smtClean="0"/>
          </a:p>
          <a:p>
            <a:pPr lvl="1"/>
            <a:r>
              <a:rPr lang="en-US" b="1" dirty="0" smtClean="0"/>
              <a:t>Understand</a:t>
            </a:r>
            <a:r>
              <a:rPr lang="en-US" dirty="0" smtClean="0"/>
              <a:t> why </a:t>
            </a:r>
            <a:r>
              <a:rPr lang="en-US" dirty="0"/>
              <a:t>a particular name or title, or form of name or title, has been chosen as the preferred name or title for the </a:t>
            </a:r>
            <a:r>
              <a:rPr lang="en-US" dirty="0" smtClean="0"/>
              <a:t>entity</a:t>
            </a:r>
          </a:p>
          <a:p>
            <a:endParaRPr lang="en-US" dirty="0"/>
          </a:p>
        </p:txBody>
      </p:sp>
    </p:spTree>
    <p:extLst>
      <p:ext uri="{BB962C8B-B14F-4D97-AF65-F5344CB8AC3E}">
        <p14:creationId xmlns:p14="http://schemas.microsoft.com/office/powerpoint/2010/main" val="206263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Control</a:t>
            </a:r>
            <a:endParaRPr lang="en-US" dirty="0"/>
          </a:p>
        </p:txBody>
      </p:sp>
      <p:sp>
        <p:nvSpPr>
          <p:cNvPr id="3" name="Content Placeholder 2"/>
          <p:cNvSpPr>
            <a:spLocks noGrp="1"/>
          </p:cNvSpPr>
          <p:nvPr>
            <p:ph idx="1"/>
          </p:nvPr>
        </p:nvSpPr>
        <p:spPr>
          <a:xfrm>
            <a:off x="381000" y="1981200"/>
            <a:ext cx="8534400" cy="4114800"/>
          </a:xfrm>
        </p:spPr>
        <p:txBody>
          <a:bodyPr/>
          <a:lstStyle/>
          <a:p>
            <a:r>
              <a:rPr lang="en-US" sz="2800" dirty="0" smtClean="0"/>
              <a:t>Unify references to the same entity (synonyms)</a:t>
            </a:r>
          </a:p>
          <a:p>
            <a:pPr lvl="1"/>
            <a:r>
              <a:rPr lang="en-US" sz="2400" dirty="0" smtClean="0"/>
              <a:t>Samuel Clemens, Mark Twain</a:t>
            </a:r>
          </a:p>
          <a:p>
            <a:pPr lvl="5"/>
            <a:endParaRPr lang="en-US" dirty="0"/>
          </a:p>
          <a:p>
            <a:r>
              <a:rPr lang="en-US" sz="2800" dirty="0" smtClean="0"/>
              <a:t>Distinguish references to different entities (homonyms)</a:t>
            </a:r>
          </a:p>
          <a:p>
            <a:pPr lvl="1"/>
            <a:r>
              <a:rPr lang="en-US" sz="2400" dirty="0" smtClean="0"/>
              <a:t>Michael Jordan (basketball), Michael Jordan (computers)</a:t>
            </a:r>
          </a:p>
          <a:p>
            <a:pPr lvl="4"/>
            <a:endParaRPr lang="en-US" dirty="0"/>
          </a:p>
          <a:p>
            <a:r>
              <a:rPr lang="en-US" sz="2800" dirty="0" smtClean="0"/>
              <a:t>Establish “access points”</a:t>
            </a:r>
          </a:p>
          <a:p>
            <a:pPr lvl="1"/>
            <a:r>
              <a:rPr lang="en-US" sz="2400" dirty="0" smtClean="0"/>
              <a:t>Canonical and variant forms, to better support “find it” tasks</a:t>
            </a:r>
            <a:endParaRPr lang="en-US" sz="2400" dirty="0"/>
          </a:p>
        </p:txBody>
      </p:sp>
    </p:spTree>
    <p:extLst>
      <p:ext uri="{BB962C8B-B14F-4D97-AF65-F5344CB8AC3E}">
        <p14:creationId xmlns:p14="http://schemas.microsoft.com/office/powerpoint/2010/main" val="833898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Access Points</a:t>
            </a:r>
            <a:endParaRPr lang="en-US" dirty="0"/>
          </a:p>
        </p:txBody>
      </p:sp>
      <p:sp>
        <p:nvSpPr>
          <p:cNvPr id="3" name="Content Placeholder 2"/>
          <p:cNvSpPr>
            <a:spLocks noGrp="1"/>
          </p:cNvSpPr>
          <p:nvPr>
            <p:ph idx="1"/>
          </p:nvPr>
        </p:nvSpPr>
        <p:spPr>
          <a:xfrm>
            <a:off x="685800" y="1143000"/>
            <a:ext cx="8153400" cy="4114800"/>
          </a:xfrm>
        </p:spPr>
        <p:txBody>
          <a:bodyPr/>
          <a:lstStyle/>
          <a:p>
            <a:r>
              <a:rPr lang="en-US" dirty="0" smtClean="0"/>
              <a:t>Originally designed for card catalogs</a:t>
            </a:r>
          </a:p>
          <a:p>
            <a:pPr lvl="1"/>
            <a:r>
              <a:rPr lang="en-US" dirty="0" smtClean="0"/>
              <a:t>One card for every “</a:t>
            </a:r>
            <a:r>
              <a:rPr lang="en-US" dirty="0"/>
              <a:t>a</a:t>
            </a:r>
            <a:r>
              <a:rPr lang="en-US" dirty="0" smtClean="0"/>
              <a:t>uthorized” access point</a:t>
            </a:r>
          </a:p>
          <a:p>
            <a:r>
              <a:rPr lang="en-US" dirty="0" smtClean="0"/>
              <a:t>Fou</a:t>
            </a:r>
            <a:r>
              <a:rPr lang="en-US" dirty="0"/>
              <a:t>r</a:t>
            </a:r>
            <a:r>
              <a:rPr lang="en-US" dirty="0" smtClean="0"/>
              <a:t> types “dictionary” catalog access points</a:t>
            </a:r>
          </a:p>
          <a:p>
            <a:pPr lvl="1"/>
            <a:r>
              <a:rPr lang="en-US" dirty="0" smtClean="0"/>
              <a:t>Title (uniform titles)</a:t>
            </a:r>
          </a:p>
          <a:p>
            <a:pPr lvl="1"/>
            <a:r>
              <a:rPr lang="en-US" dirty="0" smtClean="0"/>
              <a:t>Author (name authority)</a:t>
            </a:r>
          </a:p>
          <a:p>
            <a:pPr lvl="1"/>
            <a:r>
              <a:rPr lang="en-US" dirty="0" smtClean="0"/>
              <a:t>Subject (controlled vocabulary)</a:t>
            </a:r>
          </a:p>
          <a:p>
            <a:pPr lvl="1"/>
            <a:r>
              <a:rPr lang="en-US" dirty="0" smtClean="0"/>
              <a:t>Series</a:t>
            </a:r>
          </a:p>
          <a:p>
            <a:r>
              <a:rPr lang="en-US" dirty="0"/>
              <a:t>O</a:t>
            </a:r>
            <a:r>
              <a:rPr lang="en-US" dirty="0" smtClean="0"/>
              <a:t>ther things can serve a similar purpose</a:t>
            </a:r>
          </a:p>
          <a:p>
            <a:pPr lvl="1"/>
            <a:r>
              <a:rPr lang="en-US" dirty="0"/>
              <a:t>C</a:t>
            </a:r>
            <a:r>
              <a:rPr lang="en-US" dirty="0" smtClean="0"/>
              <a:t>all number (shelf order)</a:t>
            </a:r>
          </a:p>
          <a:p>
            <a:pPr lvl="1"/>
            <a:r>
              <a:rPr lang="en-US" dirty="0" smtClean="0"/>
              <a:t>“Keywords” (full-text search)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895600"/>
            <a:ext cx="2667000" cy="2000250"/>
          </a:xfrm>
          <a:prstGeom prst="rect">
            <a:avLst/>
          </a:prstGeom>
        </p:spPr>
      </p:pic>
    </p:spTree>
    <p:extLst>
      <p:ext uri="{BB962C8B-B14F-4D97-AF65-F5344CB8AC3E}">
        <p14:creationId xmlns:p14="http://schemas.microsoft.com/office/powerpoint/2010/main" val="2584304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Classification</a:t>
            </a:r>
          </a:p>
          <a:p>
            <a:pPr lvl="1"/>
            <a:r>
              <a:rPr lang="en-US" dirty="0" smtClean="0"/>
              <a:t>A system for organizing knowledge</a:t>
            </a:r>
          </a:p>
          <a:p>
            <a:endParaRPr lang="en-US" dirty="0" smtClean="0"/>
          </a:p>
          <a:p>
            <a:r>
              <a:rPr lang="en-US" dirty="0" smtClean="0"/>
              <a:t>Notation</a:t>
            </a:r>
          </a:p>
          <a:p>
            <a:pPr lvl="1"/>
            <a:r>
              <a:rPr lang="en-US" dirty="0" smtClean="0"/>
              <a:t>Expressing the classification in a systematic way</a:t>
            </a:r>
          </a:p>
        </p:txBody>
      </p:sp>
    </p:spTree>
    <p:extLst>
      <p:ext uri="{BB962C8B-B14F-4D97-AF65-F5344CB8AC3E}">
        <p14:creationId xmlns:p14="http://schemas.microsoft.com/office/powerpoint/2010/main" val="22960306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lstStyle/>
          <a:p>
            <a:r>
              <a:rPr lang="en-US" dirty="0" smtClean="0"/>
              <a:t>Library of Congress Subject </a:t>
            </a:r>
            <a:r>
              <a:rPr lang="en-US" u="sng" dirty="0" smtClean="0"/>
              <a:t>Headings</a:t>
            </a:r>
            <a:endParaRPr lang="en-US" u="sng" dirty="0"/>
          </a:p>
        </p:txBody>
      </p:sp>
      <p:sp>
        <p:nvSpPr>
          <p:cNvPr id="3" name="Content Placeholder 2"/>
          <p:cNvSpPr>
            <a:spLocks noGrp="1"/>
          </p:cNvSpPr>
          <p:nvPr>
            <p:ph idx="1"/>
          </p:nvPr>
        </p:nvSpPr>
        <p:spPr>
          <a:xfrm>
            <a:off x="199768" y="1524000"/>
            <a:ext cx="8944232" cy="5151437"/>
          </a:xfrm>
        </p:spPr>
        <p:txBody>
          <a:bodyPr>
            <a:normAutofit/>
          </a:bodyPr>
          <a:lstStyle/>
          <a:p>
            <a:r>
              <a:rPr lang="en-US" dirty="0" smtClean="0"/>
              <a:t>Controlled vocabulary for subject access points</a:t>
            </a:r>
          </a:p>
          <a:p>
            <a:pPr lvl="1"/>
            <a:r>
              <a:rPr lang="en-US" dirty="0"/>
              <a:t>M</a:t>
            </a:r>
            <a:r>
              <a:rPr lang="en-US" dirty="0" smtClean="0"/>
              <a:t>ost commonly applied to books and serials</a:t>
            </a:r>
          </a:p>
          <a:p>
            <a:pPr lvl="4"/>
            <a:endParaRPr lang="en-US" dirty="0" smtClean="0"/>
          </a:p>
          <a:p>
            <a:r>
              <a:rPr lang="en-US" dirty="0" smtClean="0"/>
              <a:t>Used when a subject describes </a:t>
            </a:r>
            <a:r>
              <a:rPr lang="en-US" i="1" dirty="0" smtClean="0"/>
              <a:t>≥</a:t>
            </a:r>
            <a:r>
              <a:rPr lang="en-US" dirty="0" smtClean="0"/>
              <a:t>20</a:t>
            </a:r>
            <a:r>
              <a:rPr lang="en-US" dirty="0"/>
              <a:t>% of the </a:t>
            </a:r>
            <a:r>
              <a:rPr lang="en-US" dirty="0" smtClean="0"/>
              <a:t>work</a:t>
            </a:r>
            <a:endParaRPr lang="en-US" dirty="0"/>
          </a:p>
          <a:p>
            <a:pPr lvl="3"/>
            <a:endParaRPr lang="en-US" dirty="0" smtClean="0"/>
          </a:p>
          <a:p>
            <a:r>
              <a:rPr lang="en-US" dirty="0" smtClean="0"/>
              <a:t>Choose </a:t>
            </a:r>
            <a:r>
              <a:rPr lang="en-US" dirty="0"/>
              <a:t>the most specific </a:t>
            </a:r>
            <a:r>
              <a:rPr lang="en-US" dirty="0" smtClean="0"/>
              <a:t>appropriate headings </a:t>
            </a:r>
          </a:p>
          <a:p>
            <a:pPr lvl="1"/>
            <a:r>
              <a:rPr lang="en-US" dirty="0" smtClean="0"/>
              <a:t>But if more than 3 subtopics, choose </a:t>
            </a:r>
            <a:r>
              <a:rPr lang="en-US" dirty="0"/>
              <a:t>a</a:t>
            </a:r>
            <a:r>
              <a:rPr lang="en-US" dirty="0" smtClean="0"/>
              <a:t> broader heading</a:t>
            </a:r>
          </a:p>
        </p:txBody>
      </p:sp>
    </p:spTree>
    <p:extLst>
      <p:ext uri="{BB962C8B-B14F-4D97-AF65-F5344CB8AC3E}">
        <p14:creationId xmlns:p14="http://schemas.microsoft.com/office/powerpoint/2010/main" val="1185849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772400" cy="1143000"/>
          </a:xfrm>
        </p:spPr>
        <p:txBody>
          <a:bodyPr/>
          <a:lstStyle/>
          <a:p>
            <a:r>
              <a:rPr lang="en-US" dirty="0" smtClean="0"/>
              <a:t>LCSH Subdivisions</a:t>
            </a:r>
            <a:endParaRPr lang="en-US" dirty="0"/>
          </a:p>
        </p:txBody>
      </p:sp>
      <p:sp>
        <p:nvSpPr>
          <p:cNvPr id="3" name="Content Placeholder 2"/>
          <p:cNvSpPr>
            <a:spLocks noGrp="1"/>
          </p:cNvSpPr>
          <p:nvPr>
            <p:ph idx="1"/>
          </p:nvPr>
        </p:nvSpPr>
        <p:spPr>
          <a:xfrm>
            <a:off x="304800" y="1600200"/>
            <a:ext cx="8458200" cy="5029200"/>
          </a:xfrm>
        </p:spPr>
        <p:txBody>
          <a:bodyPr>
            <a:normAutofit/>
          </a:bodyPr>
          <a:lstStyle/>
          <a:p>
            <a:r>
              <a:rPr lang="en-US" dirty="0" smtClean="0"/>
              <a:t>Topical</a:t>
            </a:r>
          </a:p>
          <a:p>
            <a:pPr marL="457200" lvl="1" indent="0">
              <a:buNone/>
            </a:pPr>
            <a:r>
              <a:rPr lang="en-US" dirty="0"/>
              <a:t>	</a:t>
            </a:r>
            <a:r>
              <a:rPr lang="en-US" sz="2400" dirty="0" smtClean="0"/>
              <a:t>Archaeology – Methodology</a:t>
            </a:r>
          </a:p>
          <a:p>
            <a:r>
              <a:rPr lang="en-US" dirty="0" smtClean="0"/>
              <a:t>Form</a:t>
            </a:r>
          </a:p>
          <a:p>
            <a:pPr marL="914400" lvl="2" indent="0">
              <a:buNone/>
            </a:pPr>
            <a:r>
              <a:rPr lang="en-US" dirty="0" smtClean="0"/>
              <a:t>Archaeology – Fiction</a:t>
            </a:r>
          </a:p>
          <a:p>
            <a:pPr marL="571500" indent="-457200"/>
            <a:r>
              <a:rPr lang="en-US" dirty="0" smtClean="0"/>
              <a:t>Chronological</a:t>
            </a:r>
          </a:p>
          <a:p>
            <a:pPr marL="914400" lvl="2" indent="0">
              <a:buNone/>
            </a:pPr>
            <a:r>
              <a:rPr lang="en-US" dirty="0" smtClean="0"/>
              <a:t>Archaeology – History – 18</a:t>
            </a:r>
            <a:r>
              <a:rPr lang="en-US" baseline="30000" dirty="0" smtClean="0"/>
              <a:t>th</a:t>
            </a:r>
            <a:r>
              <a:rPr lang="en-US" dirty="0" smtClean="0"/>
              <a:t> century</a:t>
            </a:r>
          </a:p>
          <a:p>
            <a:pPr marL="571500" indent="-457200"/>
            <a:r>
              <a:rPr lang="en-US" dirty="0" smtClean="0"/>
              <a:t>Geographic</a:t>
            </a:r>
          </a:p>
          <a:p>
            <a:pPr marL="914400" lvl="2" indent="0">
              <a:buNone/>
            </a:pPr>
            <a:r>
              <a:rPr lang="en-US" dirty="0" smtClean="0"/>
              <a:t>Archaeology – Egypt</a:t>
            </a:r>
          </a:p>
        </p:txBody>
      </p:sp>
    </p:spTree>
    <p:extLst>
      <p:ext uri="{BB962C8B-B14F-4D97-AF65-F5344CB8AC3E}">
        <p14:creationId xmlns:p14="http://schemas.microsoft.com/office/powerpoint/2010/main" val="27883774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6629"/>
            <a:ext cx="8077200" cy="1143000"/>
          </a:xfrm>
        </p:spPr>
        <p:txBody>
          <a:bodyPr/>
          <a:lstStyle/>
          <a:p>
            <a:r>
              <a:rPr lang="en-US" dirty="0" smtClean="0"/>
              <a:t>Library of Congress Classification</a:t>
            </a:r>
            <a:endParaRPr lang="en-US" dirty="0"/>
          </a:p>
        </p:txBody>
      </p:sp>
      <p:sp>
        <p:nvSpPr>
          <p:cNvPr id="4" name="Rectangle 1"/>
          <p:cNvSpPr>
            <a:spLocks noChangeArrowheads="1"/>
          </p:cNvSpPr>
          <p:nvPr/>
        </p:nvSpPr>
        <p:spPr bwMode="auto">
          <a:xfrm>
            <a:off x="728151" y="1787611"/>
            <a:ext cx="5484578" cy="43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158700" numCol="1" anchor="ctr" anchorCtr="0" compatLnSpc="1">
            <a:prstTxWarp prst="textNoShape">
              <a:avLst/>
            </a:prstTxWarp>
            <a:spAutoFit/>
          </a:bodyPr>
          <a:lstStyle/>
          <a:p>
            <a:r>
              <a:rPr lang="en-US" sz="1800" b="1" dirty="0" smtClean="0">
                <a:solidFill>
                  <a:srgbClr val="000000"/>
                </a:solidFill>
                <a:latin typeface="Arial" panose="020B0604020202020204" pitchFamily="34" charset="0"/>
              </a:rPr>
              <a:t>Book title:</a:t>
            </a:r>
            <a:r>
              <a:rPr lang="en-US" sz="1800" dirty="0" smtClean="0">
                <a:solidFill>
                  <a:srgbClr val="000000"/>
                </a:solidFill>
                <a:latin typeface="Arial" panose="020B0604020202020204" pitchFamily="34" charset="0"/>
              </a:rPr>
              <a:t> Uncensored War: The Media and Vietnam</a:t>
            </a:r>
            <a:br>
              <a:rPr lang="en-US" sz="1800" dirty="0" smtClean="0">
                <a:solidFill>
                  <a:srgbClr val="000000"/>
                </a:solidFill>
                <a:latin typeface="Arial" panose="020B0604020202020204" pitchFamily="34" charset="0"/>
              </a:rPr>
            </a:br>
            <a:r>
              <a:rPr lang="en-US" sz="1800" b="1" dirty="0" smtClean="0">
                <a:solidFill>
                  <a:srgbClr val="000000"/>
                </a:solidFill>
                <a:latin typeface="Arial" panose="020B0604020202020204" pitchFamily="34" charset="0"/>
              </a:rPr>
              <a:t>Author:</a:t>
            </a:r>
            <a:r>
              <a:rPr lang="en-US" sz="1800" dirty="0" smtClean="0">
                <a:solidFill>
                  <a:srgbClr val="000000"/>
                </a:solidFill>
                <a:latin typeface="Arial" panose="020B0604020202020204" pitchFamily="34" charset="0"/>
              </a:rPr>
              <a:t> Daniel C. </a:t>
            </a:r>
            <a:r>
              <a:rPr lang="en-US" sz="1800" dirty="0" err="1" smtClean="0">
                <a:solidFill>
                  <a:srgbClr val="000000"/>
                </a:solidFill>
                <a:latin typeface="Arial" panose="020B0604020202020204" pitchFamily="34" charset="0"/>
              </a:rPr>
              <a:t>Hallin</a:t>
            </a:r>
            <a:r>
              <a:rPr lang="en-US" sz="1800" dirty="0" smtClean="0">
                <a:solidFill>
                  <a:srgbClr val="000000"/>
                </a:solidFill>
                <a:latin typeface="Arial" panose="020B0604020202020204" pitchFamily="34" charset="0"/>
              </a:rPr>
              <a:t/>
            </a:r>
            <a:br>
              <a:rPr lang="en-US" sz="1800" dirty="0" smtClean="0">
                <a:solidFill>
                  <a:srgbClr val="000000"/>
                </a:solidFill>
                <a:latin typeface="Arial" panose="020B0604020202020204" pitchFamily="34" charset="0"/>
              </a:rPr>
            </a:br>
            <a:r>
              <a:rPr lang="en-US" sz="1800" b="1" dirty="0" smtClean="0">
                <a:solidFill>
                  <a:srgbClr val="000000"/>
                </a:solidFill>
                <a:latin typeface="Arial" panose="020B0604020202020204" pitchFamily="34" charset="0"/>
              </a:rPr>
              <a:t>Call Number:</a:t>
            </a:r>
            <a:r>
              <a:rPr lang="en-US" sz="1800" dirty="0" smtClean="0">
                <a:solidFill>
                  <a:srgbClr val="000000"/>
                </a:solidFill>
                <a:latin typeface="Arial" panose="020B0604020202020204" pitchFamily="34" charset="0"/>
              </a:rPr>
              <a:t> DS559.46 .H35 1986</a:t>
            </a:r>
          </a:p>
          <a:p>
            <a:endParaRPr lang="en-US" sz="1800" dirty="0" smtClean="0">
              <a:solidFill>
                <a:srgbClr val="000000"/>
              </a:solidFill>
              <a:latin typeface="Arial" panose="020B0604020202020204" pitchFamily="34" charset="0"/>
            </a:endParaRPr>
          </a:p>
          <a:p>
            <a:r>
              <a:rPr lang="en-US" sz="1800" dirty="0" smtClean="0">
                <a:solidFill>
                  <a:srgbClr val="000000"/>
                </a:solidFill>
                <a:latin typeface="Arial" panose="020B0604020202020204" pitchFamily="34" charset="0"/>
              </a:rPr>
              <a:t>The first two lines describe the subject of the book.</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DS559.45 = Vietnamese Conflict</a:t>
            </a:r>
          </a:p>
          <a:p>
            <a:endParaRPr lang="en-US" sz="1800" dirty="0" smtClean="0">
              <a:solidFill>
                <a:srgbClr val="000000"/>
              </a:solidFill>
              <a:latin typeface="Arial" panose="020B0604020202020204" pitchFamily="34" charset="0"/>
            </a:endParaRPr>
          </a:p>
          <a:p>
            <a:endParaRPr lang="en-US" sz="1800" dirty="0" smtClean="0">
              <a:solidFill>
                <a:srgbClr val="000000"/>
              </a:solidFill>
              <a:latin typeface="Arial" panose="020B0604020202020204" pitchFamily="34" charset="0"/>
            </a:endParaRPr>
          </a:p>
          <a:p>
            <a:r>
              <a:rPr lang="en-US" sz="1800" dirty="0" smtClean="0">
                <a:solidFill>
                  <a:srgbClr val="000000"/>
                </a:solidFill>
                <a:latin typeface="Arial" panose="020B0604020202020204" pitchFamily="34" charset="0"/>
              </a:rPr>
              <a:t>The third line often represents the author's last name.</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H = </a:t>
            </a:r>
            <a:r>
              <a:rPr lang="en-US" sz="1800" dirty="0" err="1" smtClean="0">
                <a:solidFill>
                  <a:srgbClr val="000000"/>
                </a:solidFill>
                <a:latin typeface="Arial" panose="020B0604020202020204" pitchFamily="34" charset="0"/>
              </a:rPr>
              <a:t>Hallin</a:t>
            </a:r>
            <a:endParaRPr lang="en-US" sz="1800" dirty="0" smtClean="0">
              <a:solidFill>
                <a:srgbClr val="000000"/>
              </a:solidFill>
              <a:latin typeface="Arial" panose="020B0604020202020204" pitchFamily="34" charset="0"/>
            </a:endParaRPr>
          </a:p>
          <a:p>
            <a:endParaRPr lang="en-US" sz="1800" dirty="0" smtClean="0">
              <a:solidFill>
                <a:srgbClr val="000000"/>
              </a:solidFill>
              <a:latin typeface="Arial" panose="020B0604020202020204" pitchFamily="34" charset="0"/>
            </a:endParaRPr>
          </a:p>
          <a:p>
            <a:endParaRPr lang="en-US" sz="1800" dirty="0" smtClean="0">
              <a:solidFill>
                <a:srgbClr val="000000"/>
              </a:solidFill>
              <a:latin typeface="Arial" panose="020B0604020202020204" pitchFamily="34" charset="0"/>
            </a:endParaRPr>
          </a:p>
          <a:p>
            <a:endParaRPr lang="en-US" sz="1800" dirty="0" smtClean="0">
              <a:solidFill>
                <a:srgbClr val="000000"/>
              </a:solidFill>
              <a:latin typeface="Arial" panose="020B0604020202020204" pitchFamily="34" charset="0"/>
            </a:endParaRPr>
          </a:p>
          <a:p>
            <a:endParaRPr lang="en-US" sz="1800" dirty="0">
              <a:solidFill>
                <a:srgbClr val="000000"/>
              </a:solidFill>
              <a:latin typeface="Arial" panose="020B0604020202020204" pitchFamily="34" charset="0"/>
            </a:endParaRPr>
          </a:p>
          <a:p>
            <a:r>
              <a:rPr lang="en-US" sz="1800" dirty="0" smtClean="0">
                <a:solidFill>
                  <a:srgbClr val="000000"/>
                </a:solidFill>
                <a:latin typeface="Arial" panose="020B0604020202020204" pitchFamily="34" charset="0"/>
              </a:rPr>
              <a:t>The last line represents the date of publication.</a:t>
            </a:r>
          </a:p>
        </p:txBody>
      </p:sp>
      <p:pic>
        <p:nvPicPr>
          <p:cNvPr id="1026" name="Picture 2" descr="Call number 'LB 2395 .C65 1991' on the spine of a book and in the online cata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50781"/>
            <a:ext cx="1657350"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9029" y="6413415"/>
            <a:ext cx="5867400" cy="369332"/>
          </a:xfrm>
          <a:prstGeom prst="rect">
            <a:avLst/>
          </a:prstGeom>
        </p:spPr>
        <p:txBody>
          <a:bodyPr wrap="square">
            <a:spAutoFit/>
          </a:bodyPr>
          <a:lstStyle/>
          <a:p>
            <a:r>
              <a:rPr lang="en-US" sz="1800" dirty="0">
                <a:solidFill>
                  <a:srgbClr val="000000"/>
                </a:solidFill>
              </a:rPr>
              <a:t>http://www.usg.edu/galileo/skills/unit03/libraries03_04.phtml</a:t>
            </a:r>
          </a:p>
        </p:txBody>
      </p:sp>
      <p:sp>
        <p:nvSpPr>
          <p:cNvPr id="6" name="Rectangle 5"/>
          <p:cNvSpPr/>
          <p:nvPr/>
        </p:nvSpPr>
        <p:spPr>
          <a:xfrm>
            <a:off x="4038600" y="3200400"/>
            <a:ext cx="2438400" cy="861774"/>
          </a:xfrm>
          <a:prstGeom prst="rect">
            <a:avLst/>
          </a:prstGeom>
        </p:spPr>
        <p:txBody>
          <a:bodyPr wrap="square">
            <a:spAutoFit/>
          </a:bodyPr>
          <a:lstStyle/>
          <a:p>
            <a:r>
              <a:rPr lang="en-US" sz="1000" dirty="0" smtClean="0">
                <a:solidFill>
                  <a:srgbClr val="618FFD">
                    <a:lumMod val="75000"/>
                  </a:srgbClr>
                </a:solidFill>
                <a:latin typeface="Trebuchet MS" panose="020B0603020202020204" pitchFamily="34" charset="0"/>
              </a:rPr>
              <a:t>D	History</a:t>
            </a:r>
          </a:p>
          <a:p>
            <a:r>
              <a:rPr lang="en-US" sz="1000" dirty="0" smtClean="0">
                <a:solidFill>
                  <a:srgbClr val="618FFD">
                    <a:lumMod val="75000"/>
                  </a:srgbClr>
                </a:solidFill>
                <a:latin typeface="Trebuchet MS" panose="020B0603020202020204" pitchFamily="34" charset="0"/>
              </a:rPr>
              <a:t>DS1-937 	History </a:t>
            </a:r>
            <a:r>
              <a:rPr lang="en-US" sz="1000" dirty="0">
                <a:solidFill>
                  <a:srgbClr val="618FFD">
                    <a:lumMod val="75000"/>
                  </a:srgbClr>
                </a:solidFill>
                <a:latin typeface="Trebuchet MS" panose="020B0603020202020204" pitchFamily="34" charset="0"/>
              </a:rPr>
              <a:t>of </a:t>
            </a:r>
            <a:r>
              <a:rPr lang="en-US" sz="1000" dirty="0" smtClean="0">
                <a:solidFill>
                  <a:srgbClr val="618FFD">
                    <a:lumMod val="75000"/>
                  </a:srgbClr>
                </a:solidFill>
                <a:latin typeface="Trebuchet MS" panose="020B0603020202020204" pitchFamily="34" charset="0"/>
              </a:rPr>
              <a:t>Asia</a:t>
            </a:r>
            <a:endParaRPr lang="en-US" sz="1000" dirty="0">
              <a:solidFill>
                <a:srgbClr val="618FFD">
                  <a:lumMod val="75000"/>
                </a:srgbClr>
              </a:solidFill>
              <a:latin typeface="Trebuchet MS" panose="020B0603020202020204" pitchFamily="34" charset="0"/>
            </a:endParaRPr>
          </a:p>
          <a:p>
            <a:r>
              <a:rPr lang="en-US" sz="1000" dirty="0" smtClean="0">
                <a:solidFill>
                  <a:srgbClr val="618FFD">
                    <a:lumMod val="75000"/>
                  </a:srgbClr>
                </a:solidFill>
                <a:latin typeface="Trebuchet MS" panose="020B0603020202020204" pitchFamily="34" charset="0"/>
              </a:rPr>
              <a:t> DS520-560.72 </a:t>
            </a:r>
            <a:r>
              <a:rPr lang="en-US" sz="1000" dirty="0">
                <a:solidFill>
                  <a:srgbClr val="618FFD">
                    <a:lumMod val="75000"/>
                  </a:srgbClr>
                </a:solidFill>
                <a:latin typeface="Trebuchet MS" panose="020B0603020202020204" pitchFamily="34" charset="0"/>
              </a:rPr>
              <a:t>	Southeast Asia </a:t>
            </a:r>
          </a:p>
          <a:p>
            <a:r>
              <a:rPr lang="en-US" sz="1000" dirty="0" smtClean="0">
                <a:solidFill>
                  <a:srgbClr val="618FFD">
                    <a:lumMod val="75000"/>
                  </a:srgbClr>
                </a:solidFill>
                <a:latin typeface="Trebuchet MS" panose="020B0603020202020204" pitchFamily="34" charset="0"/>
              </a:rPr>
              <a:t>  DS556-559.93 </a:t>
            </a:r>
            <a:r>
              <a:rPr lang="en-US" sz="1000" dirty="0">
                <a:solidFill>
                  <a:srgbClr val="618FFD">
                    <a:lumMod val="75000"/>
                  </a:srgbClr>
                </a:solidFill>
                <a:latin typeface="Trebuchet MS" panose="020B0603020202020204" pitchFamily="34" charset="0"/>
              </a:rPr>
              <a:t>	Vietnam. </a:t>
            </a:r>
            <a:r>
              <a:rPr lang="en-US" sz="1000" dirty="0" smtClean="0">
                <a:solidFill>
                  <a:srgbClr val="618FFD">
                    <a:lumMod val="75000"/>
                  </a:srgbClr>
                </a:solidFill>
                <a:latin typeface="Trebuchet MS" panose="020B0603020202020204" pitchFamily="34" charset="0"/>
              </a:rPr>
              <a:t>Annam</a:t>
            </a:r>
            <a:endParaRPr lang="en-US" sz="1000" dirty="0">
              <a:solidFill>
                <a:srgbClr val="618FFD">
                  <a:lumMod val="75000"/>
                </a:srgbClr>
              </a:solidFill>
              <a:latin typeface="Trebuchet MS" panose="020B0603020202020204" pitchFamily="34" charset="0"/>
            </a:endParaRPr>
          </a:p>
          <a:p>
            <a:r>
              <a:rPr lang="en-US" sz="1000" dirty="0" smtClean="0">
                <a:solidFill>
                  <a:srgbClr val="618FFD">
                    <a:lumMod val="75000"/>
                  </a:srgbClr>
                </a:solidFill>
                <a:latin typeface="Trebuchet MS" panose="020B0603020202020204" pitchFamily="34" charset="0"/>
              </a:rPr>
              <a:t>   DS557-559.9 </a:t>
            </a:r>
            <a:r>
              <a:rPr lang="en-US" sz="1000" dirty="0">
                <a:solidFill>
                  <a:srgbClr val="618FFD">
                    <a:lumMod val="75000"/>
                  </a:srgbClr>
                </a:solidFill>
                <a:latin typeface="Trebuchet MS" panose="020B0603020202020204" pitchFamily="34" charset="0"/>
              </a:rPr>
              <a:t>	Vietnamese </a:t>
            </a:r>
            <a:r>
              <a:rPr lang="en-US" sz="1000" dirty="0" smtClean="0">
                <a:solidFill>
                  <a:srgbClr val="618FFD">
                    <a:lumMod val="75000"/>
                  </a:srgbClr>
                </a:solidFill>
                <a:latin typeface="Trebuchet MS" panose="020B0603020202020204" pitchFamily="34" charset="0"/>
              </a:rPr>
              <a:t>Conflict</a:t>
            </a:r>
            <a:endParaRPr lang="en-US" sz="1000" dirty="0">
              <a:solidFill>
                <a:srgbClr val="618FFD">
                  <a:lumMod val="75000"/>
                </a:srgbClr>
              </a:solidFill>
              <a:latin typeface="Trebuchet MS" panose="020B0603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877791"/>
              </p:ext>
            </p:extLst>
          </p:nvPr>
        </p:nvGraphicFramePr>
        <p:xfrm>
          <a:off x="2019301" y="4267200"/>
          <a:ext cx="4038598" cy="1078096"/>
        </p:xfrm>
        <a:graphic>
          <a:graphicData uri="http://schemas.openxmlformats.org/drawingml/2006/table">
            <a:tbl>
              <a:tblPr/>
              <a:tblGrid>
                <a:gridCol w="1638299"/>
                <a:gridCol w="76200"/>
                <a:gridCol w="381000"/>
                <a:gridCol w="381000"/>
                <a:gridCol w="304800"/>
                <a:gridCol w="304800"/>
                <a:gridCol w="304800"/>
                <a:gridCol w="304800"/>
                <a:gridCol w="342899"/>
              </a:tblGrid>
              <a:tr h="609900">
                <a:tc>
                  <a:txBody>
                    <a:bodyPr/>
                    <a:lstStyle/>
                    <a:p>
                      <a:r>
                        <a:rPr lang="en-US" sz="1000" b="0" i="1" u="none" strike="noStrike" dirty="0">
                          <a:solidFill>
                            <a:schemeClr val="accent1">
                              <a:lumMod val="75000"/>
                            </a:schemeClr>
                          </a:solidFill>
                          <a:effectLst/>
                        </a:rPr>
                        <a:t>After other initial </a:t>
                      </a:r>
                      <a:r>
                        <a:rPr lang="en-US" sz="1000" b="1" i="1" u="none" strike="noStrike" dirty="0">
                          <a:solidFill>
                            <a:schemeClr val="accent1">
                              <a:lumMod val="75000"/>
                            </a:schemeClr>
                          </a:solidFill>
                          <a:effectLst/>
                        </a:rPr>
                        <a:t>consonants </a:t>
                      </a:r>
                      <a:br>
                        <a:rPr lang="en-US" sz="1000" b="1" i="1" u="none" strike="noStrike" dirty="0">
                          <a:solidFill>
                            <a:schemeClr val="accent1">
                              <a:lumMod val="75000"/>
                            </a:schemeClr>
                          </a:solidFill>
                          <a:effectLst/>
                        </a:rPr>
                      </a:br>
                      <a:r>
                        <a:rPr lang="en-US" sz="1000" b="0" i="1" u="none" strike="noStrike" dirty="0">
                          <a:solidFill>
                            <a:schemeClr val="accent1">
                              <a:lumMod val="75000"/>
                            </a:schemeClr>
                          </a:solidFill>
                          <a:effectLst/>
                        </a:rPr>
                        <a:t>for the second letter:</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0" i="1" u="none" strike="noStrike" dirty="0">
                          <a:solidFill>
                            <a:schemeClr val="accent1">
                              <a:lumMod val="75000"/>
                            </a:schemeClr>
                          </a:solidFill>
                          <a:effectLst/>
                        </a:rPr>
                        <a:t>use number:</a:t>
                      </a:r>
                      <a:r>
                        <a:rPr lang="en-US" sz="1000" b="1" i="0" u="none" strike="noStrike" dirty="0">
                          <a:solidFill>
                            <a:schemeClr val="accent1">
                              <a:lumMod val="75000"/>
                            </a:schemeClr>
                          </a:solidFill>
                          <a:effectLst/>
                        </a:rPr>
                        <a:t> </a:t>
                      </a:r>
                    </a:p>
                  </a:txBody>
                  <a:tcPr marL="18745" marR="18745" marT="5498" marB="5498">
                    <a:lnL>
                      <a:noFill/>
                    </a:lnL>
                    <a:lnR>
                      <a:noFill/>
                    </a:lnR>
                    <a:lnT>
                      <a:noFill/>
                    </a:lnT>
                    <a:lnB>
                      <a:noFill/>
                    </a:lnB>
                  </a:tcPr>
                </a:tc>
                <a:tc>
                  <a:txBody>
                    <a:bodyPr/>
                    <a:lstStyle/>
                    <a:p>
                      <a:endParaRPr lang="en-US" sz="1000" b="1" i="0" u="none" strike="noStrike" dirty="0">
                        <a:solidFill>
                          <a:schemeClr val="accent1">
                            <a:lumMod val="75000"/>
                          </a:schemeClr>
                        </a:solidFill>
                        <a:effectLst/>
                      </a:endParaRP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a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3</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e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4</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err="1">
                          <a:solidFill>
                            <a:schemeClr val="accent1">
                              <a:lumMod val="75000"/>
                            </a:schemeClr>
                          </a:solidFill>
                          <a:effectLst/>
                        </a:rPr>
                        <a:t>i</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5</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o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6</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7</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u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8</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y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9</a:t>
                      </a:r>
                      <a:r>
                        <a:rPr lang="en-US" sz="1000">
                          <a:solidFill>
                            <a:schemeClr val="accent1">
                              <a:lumMod val="75000"/>
                            </a:schemeClr>
                          </a:solidFill>
                          <a:effectLst/>
                        </a:rPr>
                        <a:t> </a:t>
                      </a:r>
                    </a:p>
                  </a:txBody>
                  <a:tcPr marL="18745" marR="18745" marT="5498" marB="5498">
                    <a:lnL>
                      <a:noFill/>
                    </a:lnL>
                    <a:lnR>
                      <a:noFill/>
                    </a:lnR>
                    <a:lnT>
                      <a:noFill/>
                    </a:lnT>
                    <a:lnB>
                      <a:noFill/>
                    </a:lnB>
                  </a:tcPr>
                </a:tc>
              </a:tr>
              <a:tr h="437681">
                <a:tc>
                  <a:txBody>
                    <a:bodyPr/>
                    <a:lstStyle/>
                    <a:p>
                      <a:r>
                        <a:rPr lang="en-US" sz="1000" b="0" i="1" u="none" strike="noStrike" dirty="0">
                          <a:solidFill>
                            <a:schemeClr val="accent1">
                              <a:lumMod val="75000"/>
                            </a:schemeClr>
                          </a:solidFill>
                          <a:effectLst/>
                        </a:rPr>
                        <a:t>For </a:t>
                      </a:r>
                      <a:r>
                        <a:rPr lang="en-US" sz="1000" b="1" i="1" u="none" strike="noStrike" dirty="0">
                          <a:solidFill>
                            <a:schemeClr val="accent1">
                              <a:lumMod val="75000"/>
                            </a:schemeClr>
                          </a:solidFill>
                          <a:effectLst/>
                        </a:rPr>
                        <a:t>expansion </a:t>
                      </a:r>
                      <a:br>
                        <a:rPr lang="en-US" sz="1000" b="1" i="1" u="none" strike="noStrike" dirty="0">
                          <a:solidFill>
                            <a:schemeClr val="accent1">
                              <a:lumMod val="75000"/>
                            </a:schemeClr>
                          </a:solidFill>
                          <a:effectLst/>
                        </a:rPr>
                      </a:br>
                      <a:r>
                        <a:rPr lang="en-US" sz="1000" b="0" i="1" u="none" strike="noStrike" dirty="0">
                          <a:solidFill>
                            <a:schemeClr val="accent1">
                              <a:lumMod val="75000"/>
                            </a:schemeClr>
                          </a:solidFill>
                          <a:effectLst/>
                        </a:rPr>
                        <a:t>for the letter:</a:t>
                      </a:r>
                      <a:r>
                        <a:rPr lang="en-US" sz="1000" b="1" i="0" u="none" strike="noStrike" dirty="0">
                          <a:solidFill>
                            <a:schemeClr val="accent1">
                              <a:lumMod val="75000"/>
                            </a:schemeClr>
                          </a:solidFill>
                          <a:effectLst/>
                        </a:rPr>
                        <a:t> </a:t>
                      </a:r>
                      <a:br>
                        <a:rPr lang="en-US" sz="1000" b="1" i="0" u="none" strike="noStrike" dirty="0">
                          <a:solidFill>
                            <a:schemeClr val="accent1">
                              <a:lumMod val="75000"/>
                            </a:schemeClr>
                          </a:solidFill>
                          <a:effectLst/>
                        </a:rPr>
                      </a:br>
                      <a:r>
                        <a:rPr lang="en-US" sz="1000" b="0" i="1" u="none" strike="noStrike" dirty="0">
                          <a:solidFill>
                            <a:schemeClr val="accent1">
                              <a:lumMod val="75000"/>
                            </a:schemeClr>
                          </a:solidFill>
                          <a:effectLst/>
                        </a:rPr>
                        <a:t>use number:</a:t>
                      </a:r>
                      <a:r>
                        <a:rPr lang="en-US" sz="1000" b="1" i="0" u="none" strike="noStrike" dirty="0">
                          <a:solidFill>
                            <a:schemeClr val="accent1">
                              <a:lumMod val="75000"/>
                            </a:schemeClr>
                          </a:solidFill>
                          <a:effectLst/>
                        </a:rPr>
                        <a:t> </a:t>
                      </a:r>
                    </a:p>
                  </a:txBody>
                  <a:tcPr marL="18745" marR="18745" marT="5498" marB="5498">
                    <a:lnL>
                      <a:noFill/>
                    </a:lnL>
                    <a:lnR>
                      <a:noFill/>
                    </a:lnR>
                    <a:lnT>
                      <a:noFill/>
                    </a:lnT>
                    <a:lnB>
                      <a:noFill/>
                    </a:lnB>
                  </a:tcPr>
                </a:tc>
                <a:tc>
                  <a:txBody>
                    <a:bodyPr/>
                    <a:lstStyle/>
                    <a:p>
                      <a:endParaRPr lang="en-US" sz="1000" b="1" i="0" u="none" strike="noStrike">
                        <a:solidFill>
                          <a:schemeClr val="accent1">
                            <a:lumMod val="75000"/>
                          </a:schemeClr>
                        </a:solidFill>
                        <a:effectLst/>
                      </a:endParaRP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a-d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3</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e-h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4</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i-l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5</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m-o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6</a:t>
                      </a:r>
                      <a:r>
                        <a:rPr lang="en-US" sz="1000" dirty="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p-s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7</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a:solidFill>
                            <a:schemeClr val="accent1">
                              <a:lumMod val="75000"/>
                            </a:schemeClr>
                          </a:solidFill>
                          <a:effectLst/>
                        </a:rPr>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t-v </a:t>
                      </a:r>
                      <a:br>
                        <a:rPr lang="en-US" sz="1000" b="1" i="0" u="none" strike="noStrike">
                          <a:solidFill>
                            <a:schemeClr val="accent1">
                              <a:lumMod val="75000"/>
                            </a:schemeClr>
                          </a:solidFill>
                          <a:effectLst/>
                        </a:rPr>
                      </a:br>
                      <a:r>
                        <a:rPr lang="en-US" sz="1000" b="1" i="0" u="none" strike="noStrike">
                          <a:solidFill>
                            <a:schemeClr val="accent1">
                              <a:lumMod val="75000"/>
                            </a:schemeClr>
                          </a:solidFill>
                          <a:effectLst/>
                        </a:rPr>
                        <a:t>8</a:t>
                      </a:r>
                      <a:r>
                        <a:rPr lang="en-US" sz="1000">
                          <a:solidFill>
                            <a:schemeClr val="accent1">
                              <a:lumMod val="75000"/>
                            </a:schemeClr>
                          </a:solidFill>
                          <a:effectLst/>
                        </a:rPr>
                        <a:t> </a:t>
                      </a:r>
                    </a:p>
                  </a:txBody>
                  <a:tcPr marL="18745" marR="18745" marT="5498" marB="5498">
                    <a:lnL>
                      <a:noFill/>
                    </a:lnL>
                    <a:lnR>
                      <a:noFill/>
                    </a:lnR>
                    <a:lnT>
                      <a:noFill/>
                    </a:lnT>
                    <a:lnB>
                      <a:noFill/>
                    </a:lnB>
                  </a:tcPr>
                </a:tc>
                <a:tc>
                  <a:txBody>
                    <a:bodyPr/>
                    <a:lstStyle/>
                    <a:p>
                      <a:r>
                        <a:rPr lang="en-US" sz="1000" b="1" i="0" u="none" strike="noStrike" dirty="0">
                          <a:solidFill>
                            <a:schemeClr val="accent1">
                              <a:lumMod val="75000"/>
                            </a:schemeClr>
                          </a:solidFill>
                          <a:effectLst/>
                        </a:rPr>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w-z </a:t>
                      </a:r>
                      <a:br>
                        <a:rPr lang="en-US" sz="1000" b="1" i="0" u="none" strike="noStrike" dirty="0">
                          <a:solidFill>
                            <a:schemeClr val="accent1">
                              <a:lumMod val="75000"/>
                            </a:schemeClr>
                          </a:solidFill>
                          <a:effectLst/>
                        </a:rPr>
                      </a:br>
                      <a:r>
                        <a:rPr lang="en-US" sz="1000" b="1" i="0" u="none" strike="noStrike" dirty="0">
                          <a:solidFill>
                            <a:schemeClr val="accent1">
                              <a:lumMod val="75000"/>
                            </a:schemeClr>
                          </a:solidFill>
                          <a:effectLst/>
                        </a:rPr>
                        <a:t>9</a:t>
                      </a:r>
                      <a:r>
                        <a:rPr lang="en-US" sz="1000" dirty="0">
                          <a:solidFill>
                            <a:schemeClr val="accent1">
                              <a:lumMod val="75000"/>
                            </a:schemeClr>
                          </a:solidFill>
                          <a:effectLst/>
                        </a:rPr>
                        <a:t> </a:t>
                      </a:r>
                    </a:p>
                  </a:txBody>
                  <a:tcPr marL="18745" marR="18745" marT="5498" marB="5498">
                    <a:lnL>
                      <a:noFill/>
                    </a:lnL>
                    <a:lnR>
                      <a:noFill/>
                    </a:lnR>
                    <a:lnT>
                      <a:noFill/>
                    </a:lnT>
                    <a:lnB>
                      <a:noFill/>
                    </a:lnB>
                  </a:tcPr>
                </a:tc>
              </a:tr>
            </a:tbl>
          </a:graphicData>
        </a:graphic>
      </p:graphicFrame>
    </p:spTree>
    <p:extLst>
      <p:ext uri="{BB962C8B-B14F-4D97-AF65-F5344CB8AC3E}">
        <p14:creationId xmlns:p14="http://schemas.microsoft.com/office/powerpoint/2010/main" val="71397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508560"/>
          </a:xfrm>
        </p:spPr>
        <p:txBody>
          <a:bodyPr/>
          <a:lstStyle/>
          <a:p>
            <a:r>
              <a:rPr lang="en-US" u="sng" dirty="0" smtClean="0"/>
              <a:t>Aspects of Metadata</a:t>
            </a:r>
            <a:endParaRPr lang="en-US" u="sng" dirty="0"/>
          </a:p>
        </p:txBody>
      </p:sp>
      <p:sp>
        <p:nvSpPr>
          <p:cNvPr id="3" name="Content Placeholder 2"/>
          <p:cNvSpPr>
            <a:spLocks noGrp="1"/>
          </p:cNvSpPr>
          <p:nvPr>
            <p:ph idx="1"/>
          </p:nvPr>
        </p:nvSpPr>
        <p:spPr>
          <a:xfrm>
            <a:off x="152400" y="662747"/>
            <a:ext cx="8991600" cy="4114800"/>
          </a:xfrm>
        </p:spPr>
        <p:txBody>
          <a:bodyPr/>
          <a:lstStyle/>
          <a:p>
            <a:r>
              <a:rPr lang="en-US" dirty="0" smtClean="0"/>
              <a:t>Framework</a:t>
            </a:r>
          </a:p>
          <a:p>
            <a:pPr lvl="1"/>
            <a:r>
              <a:rPr lang="en-US" sz="2600" dirty="0" smtClean="0"/>
              <a:t>Functional Requirements for Bibliographic Records (FRBR)</a:t>
            </a:r>
          </a:p>
          <a:p>
            <a:r>
              <a:rPr lang="en-US" dirty="0" smtClean="0"/>
              <a:t>Schema (“Data Fields and Structure”) </a:t>
            </a:r>
          </a:p>
          <a:p>
            <a:pPr lvl="1"/>
            <a:r>
              <a:rPr lang="en-US" sz="2600" dirty="0" smtClean="0"/>
              <a:t>Dublin Core</a:t>
            </a:r>
          </a:p>
          <a:p>
            <a:r>
              <a:rPr lang="en-US" dirty="0" smtClean="0"/>
              <a:t>Guidelines (“Data Content and Values”) </a:t>
            </a:r>
          </a:p>
          <a:p>
            <a:pPr lvl="1"/>
            <a:r>
              <a:rPr lang="en-US" sz="2600" dirty="0" smtClean="0"/>
              <a:t>Resource Description and Access (RDA)</a:t>
            </a:r>
          </a:p>
          <a:p>
            <a:pPr lvl="1"/>
            <a:r>
              <a:rPr lang="en-US" sz="2600" dirty="0" smtClean="0"/>
              <a:t>Library of Congress Subject Headings (LCSH)</a:t>
            </a:r>
          </a:p>
          <a:p>
            <a:r>
              <a:rPr lang="en-US" dirty="0" smtClean="0"/>
              <a:t>Representation (abstract “Data Format”) </a:t>
            </a:r>
          </a:p>
          <a:p>
            <a:pPr lvl="1"/>
            <a:r>
              <a:rPr lang="en-US" sz="2600" dirty="0" smtClean="0"/>
              <a:t>Resource Description Framework (RDF)</a:t>
            </a:r>
          </a:p>
          <a:p>
            <a:r>
              <a:rPr lang="en-US" dirty="0" smtClean="0"/>
              <a:t>Serialization (“Data Format”)</a:t>
            </a:r>
          </a:p>
          <a:p>
            <a:pPr lvl="1"/>
            <a:r>
              <a:rPr lang="en-US" sz="2600" dirty="0" smtClean="0"/>
              <a:t>RDF in </a:t>
            </a:r>
            <a:r>
              <a:rPr lang="en-US" sz="2600" dirty="0" err="1" smtClean="0"/>
              <a:t>eXtensible</a:t>
            </a:r>
            <a:r>
              <a:rPr lang="en-US" sz="2600" dirty="0" smtClean="0"/>
              <a:t> Markup Language (RDF/XML)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752600"/>
            <a:ext cx="343877" cy="60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720147"/>
            <a:ext cx="279400" cy="774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5399736"/>
            <a:ext cx="755052" cy="637889"/>
          </a:xfrm>
          <a:prstGeom prst="rect">
            <a:avLst/>
          </a:prstGeom>
        </p:spPr>
      </p:pic>
      <p:sp>
        <p:nvSpPr>
          <p:cNvPr id="8" name="Cloud Callout 7"/>
          <p:cNvSpPr/>
          <p:nvPr/>
        </p:nvSpPr>
        <p:spPr bwMode="auto">
          <a:xfrm>
            <a:off x="2895600" y="762000"/>
            <a:ext cx="609600" cy="307848"/>
          </a:xfrm>
          <a:prstGeom prst="cloudCallout">
            <a:avLst>
              <a:gd name="adj1" fmla="val -62725"/>
              <a:gd name="adj2" fmla="val 78556"/>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513" y="4337194"/>
            <a:ext cx="712573" cy="594540"/>
          </a:xfrm>
          <a:prstGeom prst="rect">
            <a:avLst/>
          </a:prstGeom>
        </p:spPr>
      </p:pic>
      <p:sp>
        <p:nvSpPr>
          <p:cNvPr id="12" name="TextBox 11"/>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spTree>
    <p:extLst>
      <p:ext uri="{BB962C8B-B14F-4D97-AF65-F5344CB8AC3E}">
        <p14:creationId xmlns:p14="http://schemas.microsoft.com/office/powerpoint/2010/main" val="537449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4666"/>
            <a:ext cx="7772400" cy="1143000"/>
          </a:xfrm>
        </p:spPr>
        <p:txBody>
          <a:bodyPr/>
          <a:lstStyle/>
          <a:p>
            <a:r>
              <a:rPr lang="en-US" dirty="0" smtClean="0"/>
              <a:t>The World Is Flat (in LCC)</a:t>
            </a:r>
            <a:endParaRPr lang="en-US" dirty="0"/>
          </a:p>
        </p:txBody>
      </p:sp>
      <p:sp>
        <p:nvSpPr>
          <p:cNvPr id="3" name="Content Placeholder 2"/>
          <p:cNvSpPr>
            <a:spLocks noGrp="1"/>
          </p:cNvSpPr>
          <p:nvPr>
            <p:ph idx="1"/>
          </p:nvPr>
        </p:nvSpPr>
        <p:spPr>
          <a:xfrm>
            <a:off x="304800" y="1477963"/>
            <a:ext cx="8686800" cy="5456237"/>
          </a:xfrm>
        </p:spPr>
        <p:txBody>
          <a:bodyPr>
            <a:normAutofit/>
          </a:bodyPr>
          <a:lstStyle/>
          <a:p>
            <a:pPr marL="0" lvl="2" indent="0">
              <a:buNone/>
            </a:pPr>
            <a:r>
              <a:rPr lang="en-US" sz="3200" dirty="0"/>
              <a:t>HM846 .</a:t>
            </a:r>
            <a:r>
              <a:rPr lang="en-US" sz="3200" dirty="0" smtClean="0"/>
              <a:t>F74 2005</a:t>
            </a:r>
            <a:endParaRPr lang="en-US" sz="3200" dirty="0"/>
          </a:p>
          <a:p>
            <a:pPr marL="0" indent="0">
              <a:buNone/>
            </a:pPr>
            <a:endParaRPr lang="en-US" sz="2800" dirty="0" smtClean="0"/>
          </a:p>
          <a:p>
            <a:pPr marL="0" indent="0">
              <a:buNone/>
            </a:pPr>
            <a:r>
              <a:rPr lang="en-US" sz="2800" dirty="0" smtClean="0"/>
              <a:t>H		Social sciences</a:t>
            </a:r>
          </a:p>
          <a:p>
            <a:pPr marL="0" indent="0">
              <a:buNone/>
            </a:pPr>
            <a:r>
              <a:rPr lang="en-US" sz="2800" dirty="0" smtClean="0"/>
              <a:t>HM		Sociology</a:t>
            </a:r>
          </a:p>
          <a:p>
            <a:pPr marL="0" indent="0">
              <a:buNone/>
            </a:pPr>
            <a:r>
              <a:rPr lang="en-US" sz="2800" dirty="0" smtClean="0"/>
              <a:t>HM831	Social change – Causes</a:t>
            </a:r>
          </a:p>
          <a:p>
            <a:pPr marL="0" indent="0">
              <a:buNone/>
            </a:pPr>
            <a:r>
              <a:rPr lang="en-US" sz="2800" dirty="0" smtClean="0"/>
              <a:t>HM846	Technological Innovations. Technology.</a:t>
            </a:r>
          </a:p>
          <a:p>
            <a:pPr marL="0" indent="0">
              <a:buNone/>
            </a:pPr>
            <a:endParaRPr lang="en-US" sz="2800" dirty="0"/>
          </a:p>
          <a:p>
            <a:pPr marL="0" indent="0">
              <a:buNone/>
            </a:pPr>
            <a:r>
              <a:rPr lang="en-US" sz="2800" dirty="0" smtClean="0"/>
              <a:t>.F74		Cutter number for Friedman, Thomas</a:t>
            </a:r>
          </a:p>
        </p:txBody>
      </p:sp>
    </p:spTree>
    <p:extLst>
      <p:ext uri="{BB962C8B-B14F-4D97-AF65-F5344CB8AC3E}">
        <p14:creationId xmlns:p14="http://schemas.microsoft.com/office/powerpoint/2010/main" val="15001798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The World Is Flat (in Dewey)</a:t>
            </a:r>
            <a:endParaRPr lang="en-US" dirty="0"/>
          </a:p>
        </p:txBody>
      </p:sp>
      <p:sp>
        <p:nvSpPr>
          <p:cNvPr id="3" name="Content Placeholder 2"/>
          <p:cNvSpPr>
            <a:spLocks noGrp="1"/>
          </p:cNvSpPr>
          <p:nvPr>
            <p:ph idx="1"/>
          </p:nvPr>
        </p:nvSpPr>
        <p:spPr>
          <a:xfrm>
            <a:off x="152400" y="1600200"/>
            <a:ext cx="8839200" cy="4525963"/>
          </a:xfrm>
        </p:spPr>
        <p:txBody>
          <a:bodyPr/>
          <a:lstStyle/>
          <a:p>
            <a:pPr marL="114300" indent="0">
              <a:buNone/>
            </a:pPr>
            <a:r>
              <a:rPr lang="en-US" dirty="0" smtClean="0"/>
              <a:t>303.4833</a:t>
            </a:r>
          </a:p>
          <a:p>
            <a:pPr marL="114300" indent="0">
              <a:buNone/>
              <a:tabLst>
                <a:tab pos="568325" algn="l"/>
                <a:tab pos="1544638" algn="l"/>
              </a:tabLst>
            </a:pPr>
            <a:r>
              <a:rPr lang="en-US" dirty="0"/>
              <a:t>	</a:t>
            </a:r>
            <a:r>
              <a:rPr lang="en-US" sz="2800" b="1" u="sng" dirty="0" smtClean="0"/>
              <a:t>300</a:t>
            </a:r>
            <a:r>
              <a:rPr lang="en-US" sz="2800" dirty="0" smtClean="0"/>
              <a:t>		Social science</a:t>
            </a:r>
          </a:p>
          <a:p>
            <a:pPr marL="114300" indent="0">
              <a:buNone/>
              <a:tabLst>
                <a:tab pos="568325" algn="l"/>
                <a:tab pos="1544638" algn="l"/>
              </a:tabLst>
            </a:pPr>
            <a:r>
              <a:rPr lang="en-US" sz="2800" dirty="0"/>
              <a:t>	</a:t>
            </a:r>
            <a:r>
              <a:rPr lang="en-US" sz="2800" b="1" u="sng" dirty="0" smtClean="0"/>
              <a:t>30</a:t>
            </a:r>
            <a:r>
              <a:rPr lang="en-US" sz="2800" dirty="0" smtClean="0"/>
              <a:t>0		Social sciences, sociology, &amp; anthropology</a:t>
            </a:r>
          </a:p>
          <a:p>
            <a:pPr marL="114300" indent="0">
              <a:buNone/>
              <a:tabLst>
                <a:tab pos="568325" algn="l"/>
                <a:tab pos="1544638" algn="l"/>
              </a:tabLst>
            </a:pPr>
            <a:r>
              <a:rPr lang="en-US" sz="2800" b="1" dirty="0"/>
              <a:t>	</a:t>
            </a:r>
            <a:r>
              <a:rPr lang="en-US" sz="2800" dirty="0" smtClean="0"/>
              <a:t>30</a:t>
            </a:r>
            <a:r>
              <a:rPr lang="en-US" sz="2800" b="1" u="sng" dirty="0" smtClean="0"/>
              <a:t>3</a:t>
            </a:r>
            <a:r>
              <a:rPr lang="en-US" sz="2800" dirty="0" smtClean="0"/>
              <a:t>		Social processes</a:t>
            </a:r>
          </a:p>
          <a:p>
            <a:pPr marL="114300" indent="0">
              <a:buNone/>
              <a:tabLst>
                <a:tab pos="568325" algn="l"/>
                <a:tab pos="1544638" algn="l"/>
              </a:tabLst>
            </a:pPr>
            <a:r>
              <a:rPr lang="en-US" sz="2800" b="1" dirty="0"/>
              <a:t>	</a:t>
            </a:r>
            <a:r>
              <a:rPr lang="en-US" sz="2800" b="1" dirty="0" smtClean="0"/>
              <a:t>303.4		</a:t>
            </a:r>
            <a:r>
              <a:rPr lang="en-US" sz="2800" dirty="0" smtClean="0"/>
              <a:t>Social change</a:t>
            </a:r>
          </a:p>
          <a:p>
            <a:pPr marL="114300" indent="0">
              <a:buNone/>
              <a:tabLst>
                <a:tab pos="568325" algn="l"/>
                <a:tab pos="1544638" algn="l"/>
              </a:tabLst>
            </a:pPr>
            <a:r>
              <a:rPr lang="en-US" sz="2800" b="1" dirty="0"/>
              <a:t>	</a:t>
            </a:r>
            <a:r>
              <a:rPr lang="en-US" sz="2800" b="1" dirty="0" smtClean="0"/>
              <a:t>303.48	</a:t>
            </a:r>
            <a:r>
              <a:rPr lang="en-US" sz="2800" dirty="0" smtClean="0"/>
              <a:t>Causes of change</a:t>
            </a:r>
          </a:p>
          <a:p>
            <a:pPr marL="114300" indent="0">
              <a:buNone/>
              <a:tabLst>
                <a:tab pos="568325" algn="l"/>
                <a:tab pos="1544638" algn="l"/>
              </a:tabLst>
            </a:pPr>
            <a:r>
              <a:rPr lang="en-US" sz="2800" b="1" dirty="0"/>
              <a:t>	</a:t>
            </a:r>
            <a:r>
              <a:rPr lang="en-US" sz="2800" b="1" dirty="0" smtClean="0"/>
              <a:t>303.483	</a:t>
            </a:r>
            <a:r>
              <a:rPr lang="en-US" sz="2800" dirty="0" smtClean="0"/>
              <a:t>Development of science and technology</a:t>
            </a:r>
          </a:p>
          <a:p>
            <a:pPr marL="114300" indent="0">
              <a:buNone/>
              <a:tabLst>
                <a:tab pos="568325" algn="l"/>
                <a:tab pos="1544638" algn="l"/>
              </a:tabLst>
            </a:pPr>
            <a:r>
              <a:rPr lang="en-US" sz="2800" b="1" dirty="0"/>
              <a:t>	</a:t>
            </a:r>
            <a:r>
              <a:rPr lang="en-US" sz="2800" b="1" dirty="0" smtClean="0"/>
              <a:t>303.4833 </a:t>
            </a:r>
            <a:r>
              <a:rPr lang="en-US" sz="2800" dirty="0" smtClean="0"/>
              <a:t>Communication (Information technology)</a:t>
            </a:r>
            <a:endParaRPr lang="en-US" sz="2800" b="1" dirty="0"/>
          </a:p>
        </p:txBody>
      </p:sp>
    </p:spTree>
    <p:extLst>
      <p:ext uri="{BB962C8B-B14F-4D97-AF65-F5344CB8AC3E}">
        <p14:creationId xmlns:p14="http://schemas.microsoft.com/office/powerpoint/2010/main" val="3557303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832"/>
            <a:ext cx="7772400" cy="1143000"/>
          </a:xfrm>
        </p:spPr>
        <p:txBody>
          <a:bodyPr/>
          <a:lstStyle/>
          <a:p>
            <a:r>
              <a:rPr lang="en-US" dirty="0" smtClean="0"/>
              <a:t>Functional Requirements for Authority Data (FRAD)</a:t>
            </a:r>
            <a:endParaRPr lang="en-US" dirty="0"/>
          </a:p>
        </p:txBody>
      </p:sp>
      <p:sp>
        <p:nvSpPr>
          <p:cNvPr id="3" name="Content Placeholder 2"/>
          <p:cNvSpPr>
            <a:spLocks noGrp="1"/>
          </p:cNvSpPr>
          <p:nvPr>
            <p:ph idx="1"/>
          </p:nvPr>
        </p:nvSpPr>
        <p:spPr>
          <a:xfrm>
            <a:off x="656968" y="1305697"/>
            <a:ext cx="8386119" cy="4114800"/>
          </a:xfrm>
        </p:spPr>
        <p:txBody>
          <a:bodyPr/>
          <a:lstStyle/>
          <a:p>
            <a:r>
              <a:rPr lang="en-US" dirty="0" smtClean="0"/>
              <a:t>Name</a:t>
            </a:r>
          </a:p>
          <a:p>
            <a:pPr lvl="1"/>
            <a:r>
              <a:rPr lang="en-US" dirty="0" smtClean="0"/>
              <a:t>Canonical form for display to users</a:t>
            </a:r>
          </a:p>
          <a:p>
            <a:r>
              <a:rPr lang="en-US" dirty="0" smtClean="0"/>
              <a:t>Identifier</a:t>
            </a:r>
          </a:p>
          <a:p>
            <a:pPr lvl="1"/>
            <a:r>
              <a:rPr lang="en-US" dirty="0" smtClean="0"/>
              <a:t>Canonical form for use by systems</a:t>
            </a:r>
          </a:p>
          <a:p>
            <a:r>
              <a:rPr lang="en-US" dirty="0" smtClean="0"/>
              <a:t>Controlled access points</a:t>
            </a:r>
          </a:p>
          <a:p>
            <a:pPr lvl="1"/>
            <a:r>
              <a:rPr lang="en-US" dirty="0" smtClean="0"/>
              <a:t>Forms that can be used as a basis for access</a:t>
            </a:r>
          </a:p>
          <a:p>
            <a:r>
              <a:rPr lang="en-US" dirty="0" smtClean="0"/>
              <a:t>Rules</a:t>
            </a:r>
          </a:p>
          <a:p>
            <a:pPr lvl="1"/>
            <a:r>
              <a:rPr lang="en-US" dirty="0" smtClean="0"/>
              <a:t>For creating access points</a:t>
            </a:r>
          </a:p>
          <a:p>
            <a:r>
              <a:rPr lang="en-US" dirty="0" smtClean="0"/>
              <a:t>Agency</a:t>
            </a:r>
          </a:p>
          <a:p>
            <a:pPr lvl="1"/>
            <a:r>
              <a:rPr lang="en-US" dirty="0" smtClean="0"/>
              <a:t>Organization responsible for creating access points</a:t>
            </a:r>
            <a:endParaRPr lang="en-US" dirty="0"/>
          </a:p>
        </p:txBody>
      </p:sp>
    </p:spTree>
    <p:extLst>
      <p:ext uri="{BB962C8B-B14F-4D97-AF65-F5344CB8AC3E}">
        <p14:creationId xmlns:p14="http://schemas.microsoft.com/office/powerpoint/2010/main" val="497716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67" t="13704" r="61250" b="45673"/>
          <a:stretch/>
        </p:blipFill>
        <p:spPr>
          <a:xfrm>
            <a:off x="1371600" y="717177"/>
            <a:ext cx="5486400" cy="3625050"/>
          </a:xfrm>
          <a:prstGeom prst="rect">
            <a:avLst/>
          </a:prstGeom>
        </p:spPr>
      </p:pic>
      <p:pic>
        <p:nvPicPr>
          <p:cNvPr id="5" name="Picture 4"/>
          <p:cNvPicPr>
            <a:picLocks noChangeAspect="1"/>
          </p:cNvPicPr>
          <p:nvPr/>
        </p:nvPicPr>
        <p:blipFill rotWithShape="1">
          <a:blip r:embed="rId2"/>
          <a:srcRect l="7482" t="54221" r="63608" b="10740"/>
          <a:stretch/>
        </p:blipFill>
        <p:spPr>
          <a:xfrm>
            <a:off x="1828800" y="4333990"/>
            <a:ext cx="3578157" cy="2439287"/>
          </a:xfrm>
          <a:prstGeom prst="rect">
            <a:avLst/>
          </a:prstGeom>
        </p:spPr>
      </p:pic>
      <p:sp>
        <p:nvSpPr>
          <p:cNvPr id="6" name="Title 5"/>
          <p:cNvSpPr>
            <a:spLocks noGrp="1"/>
          </p:cNvSpPr>
          <p:nvPr>
            <p:ph type="title"/>
          </p:nvPr>
        </p:nvSpPr>
        <p:spPr>
          <a:xfrm>
            <a:off x="-76200" y="-2059"/>
            <a:ext cx="9296400" cy="710999"/>
          </a:xfrm>
        </p:spPr>
        <p:txBody>
          <a:bodyPr/>
          <a:lstStyle/>
          <a:p>
            <a:r>
              <a:rPr lang="en-US" sz="4000" u="sng" dirty="0" smtClean="0"/>
              <a:t>Functional Requirements for Authority Data</a:t>
            </a:r>
            <a:endParaRPr lang="en-US" sz="4000" u="sng" dirty="0"/>
          </a:p>
        </p:txBody>
      </p:sp>
      <p:sp>
        <p:nvSpPr>
          <p:cNvPr id="7" name="TextBox 6"/>
          <p:cNvSpPr txBox="1"/>
          <p:nvPr/>
        </p:nvSpPr>
        <p:spPr>
          <a:xfrm flipH="1">
            <a:off x="7838714" y="6488668"/>
            <a:ext cx="1325881" cy="369332"/>
          </a:xfrm>
          <a:prstGeom prst="rect">
            <a:avLst/>
          </a:prstGeom>
          <a:noFill/>
        </p:spPr>
        <p:txBody>
          <a:bodyPr wrap="square" rtlCol="0">
            <a:spAutoFit/>
          </a:bodyPr>
          <a:lstStyle/>
          <a:p>
            <a:r>
              <a:rPr lang="en-US" sz="1800" dirty="0" smtClean="0"/>
              <a:t>IFLA, 2013</a:t>
            </a:r>
            <a:endParaRPr lang="en-US" sz="1800" dirty="0"/>
          </a:p>
        </p:txBody>
      </p:sp>
    </p:spTree>
    <p:extLst>
      <p:ext uri="{BB962C8B-B14F-4D97-AF65-F5344CB8AC3E}">
        <p14:creationId xmlns:p14="http://schemas.microsoft.com/office/powerpoint/2010/main" val="21745080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3"/>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33143927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r>
              <a:rPr lang="en-US" dirty="0" smtClean="0"/>
              <a:t>FRAD </a:t>
            </a:r>
            <a:r>
              <a:rPr lang="en-US" u="sng" dirty="0" smtClean="0"/>
              <a:t>Authority Control </a:t>
            </a:r>
            <a:r>
              <a:rPr lang="en-US" dirty="0" smtClean="0"/>
              <a:t>User Tasks</a:t>
            </a:r>
            <a:endParaRPr lang="en-US" dirty="0"/>
          </a:p>
        </p:txBody>
      </p:sp>
      <p:sp>
        <p:nvSpPr>
          <p:cNvPr id="3" name="Content Placeholder 2"/>
          <p:cNvSpPr>
            <a:spLocks noGrp="1"/>
          </p:cNvSpPr>
          <p:nvPr>
            <p:ph idx="1"/>
          </p:nvPr>
        </p:nvSpPr>
        <p:spPr/>
        <p:txBody>
          <a:bodyPr/>
          <a:lstStyle/>
          <a:p>
            <a:r>
              <a:rPr lang="en-US" dirty="0" smtClean="0"/>
              <a:t>Searcher tasks</a:t>
            </a:r>
          </a:p>
          <a:p>
            <a:pPr lvl="1"/>
            <a:r>
              <a:rPr lang="en-US" dirty="0" smtClean="0"/>
              <a:t>Find</a:t>
            </a:r>
            <a:endParaRPr lang="en-US" dirty="0"/>
          </a:p>
          <a:p>
            <a:pPr lvl="1"/>
            <a:r>
              <a:rPr lang="en-US" dirty="0" smtClean="0"/>
              <a:t>Identify</a:t>
            </a:r>
          </a:p>
          <a:p>
            <a:pPr lvl="1"/>
            <a:endParaRPr lang="en-US" dirty="0"/>
          </a:p>
          <a:p>
            <a:r>
              <a:rPr lang="en-US" dirty="0" smtClean="0"/>
              <a:t>Authority </a:t>
            </a:r>
            <a:r>
              <a:rPr lang="en-US" dirty="0"/>
              <a:t>c</a:t>
            </a:r>
            <a:r>
              <a:rPr lang="en-US" dirty="0" smtClean="0"/>
              <a:t>ontrol tasks</a:t>
            </a:r>
          </a:p>
          <a:p>
            <a:pPr lvl="1"/>
            <a:r>
              <a:rPr lang="en-US" dirty="0" smtClean="0"/>
              <a:t>Contextualize</a:t>
            </a:r>
          </a:p>
          <a:p>
            <a:pPr lvl="1"/>
            <a:r>
              <a:rPr lang="en-US" dirty="0" smtClean="0"/>
              <a:t>Justify</a:t>
            </a:r>
            <a:endParaRPr lang="en-US" dirty="0"/>
          </a:p>
        </p:txBody>
      </p:sp>
    </p:spTree>
    <p:extLst>
      <p:ext uri="{BB962C8B-B14F-4D97-AF65-F5344CB8AC3E}">
        <p14:creationId xmlns:p14="http://schemas.microsoft.com/office/powerpoint/2010/main" val="10934936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smtClean="0"/>
              <a:t>Metadata Encoding and Transmission Standard (METS)</a:t>
            </a:r>
          </a:p>
        </p:txBody>
      </p:sp>
      <p:sp>
        <p:nvSpPr>
          <p:cNvPr id="26627" name="Rectangle 3"/>
          <p:cNvSpPr>
            <a:spLocks noGrp="1" noChangeArrowheads="1"/>
          </p:cNvSpPr>
          <p:nvPr>
            <p:ph type="body" idx="1"/>
          </p:nvPr>
        </p:nvSpPr>
        <p:spPr>
          <a:xfrm>
            <a:off x="381000" y="1981200"/>
            <a:ext cx="8763000" cy="4114800"/>
          </a:xfrm>
        </p:spPr>
        <p:txBody>
          <a:bodyPr/>
          <a:lstStyle/>
          <a:p>
            <a:r>
              <a:rPr lang="en-US" dirty="0" smtClean="0"/>
              <a:t>Descriptive metadata (e.g., subject, author)</a:t>
            </a:r>
          </a:p>
          <a:p>
            <a:r>
              <a:rPr lang="en-US" dirty="0" smtClean="0"/>
              <a:t>Administrative metadata (e.g., rights, provenance)</a:t>
            </a:r>
          </a:p>
          <a:p>
            <a:r>
              <a:rPr lang="en-US" dirty="0" smtClean="0"/>
              <a:t>Technical metadata (e.g., resolution, color space)</a:t>
            </a:r>
          </a:p>
          <a:p>
            <a:r>
              <a:rPr lang="en-US" dirty="0" smtClean="0"/>
              <a:t>Behavior (which program can render this?)</a:t>
            </a:r>
          </a:p>
          <a:p>
            <a:r>
              <a:rPr lang="en-US" dirty="0" smtClean="0"/>
              <a:t>Structural map (e.g., page order)</a:t>
            </a:r>
          </a:p>
          <a:p>
            <a:pPr lvl="1"/>
            <a:r>
              <a:rPr lang="en-US" dirty="0" smtClean="0"/>
              <a:t>Structural links (e.g., Web site navigation links)</a:t>
            </a:r>
          </a:p>
          <a:p>
            <a:r>
              <a:rPr lang="en-US" dirty="0" smtClean="0"/>
              <a:t>Files (the raw data)</a:t>
            </a:r>
          </a:p>
          <a:p>
            <a:r>
              <a:rPr lang="en-US" dirty="0" smtClean="0"/>
              <a:t>Root (meta-metadata)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The character ‘A’</a:t>
            </a:r>
          </a:p>
        </p:txBody>
      </p:sp>
      <p:sp>
        <p:nvSpPr>
          <p:cNvPr id="9219" name="Rectangle 3"/>
          <p:cNvSpPr>
            <a:spLocks noGrp="1" noChangeArrowheads="1"/>
          </p:cNvSpPr>
          <p:nvPr>
            <p:ph type="body" idx="1"/>
          </p:nvPr>
        </p:nvSpPr>
        <p:spPr>
          <a:xfrm>
            <a:off x="685800" y="1981200"/>
            <a:ext cx="7772400" cy="4648200"/>
          </a:xfrm>
        </p:spPr>
        <p:txBody>
          <a:bodyPr/>
          <a:lstStyle/>
          <a:p>
            <a:r>
              <a:rPr lang="en-US" sz="2800" smtClean="0"/>
              <a:t>ASCII encoding: 7 bits used per character</a:t>
            </a:r>
          </a:p>
          <a:p>
            <a:pPr lvl="1">
              <a:buFontTx/>
              <a:buNone/>
            </a:pPr>
            <a:r>
              <a:rPr lang="en-US" sz="2400" smtClean="0">
                <a:solidFill>
                  <a:srgbClr val="FF0000"/>
                </a:solidFill>
              </a:rPr>
              <a:t>0</a:t>
            </a:r>
            <a:r>
              <a:rPr lang="en-US" sz="2400" smtClean="0"/>
              <a:t> 1 0 0 0 0 0 1       = 65 (decimal)</a:t>
            </a:r>
          </a:p>
          <a:p>
            <a:pPr lvl="1">
              <a:buFontTx/>
              <a:buNone/>
            </a:pPr>
            <a:r>
              <a:rPr lang="en-US" sz="2400" smtClean="0">
                <a:solidFill>
                  <a:srgbClr val="FF0000"/>
                </a:solidFill>
              </a:rPr>
              <a:t>0</a:t>
            </a:r>
            <a:r>
              <a:rPr lang="en-US" sz="2400" smtClean="0"/>
              <a:t> 1 0 0  0 0 0 1      = 41 (hexadecimal)</a:t>
            </a:r>
          </a:p>
          <a:p>
            <a:pPr lvl="1">
              <a:buFontTx/>
              <a:buNone/>
            </a:pPr>
            <a:r>
              <a:rPr lang="en-US" sz="2400" smtClean="0">
                <a:solidFill>
                  <a:srgbClr val="FF0000"/>
                </a:solidFill>
              </a:rPr>
              <a:t>0</a:t>
            </a:r>
            <a:r>
              <a:rPr lang="en-US" sz="2400" smtClean="0"/>
              <a:t> 1  0 0 0  0 0 1     = 101 (octal)</a:t>
            </a:r>
          </a:p>
          <a:p>
            <a:pPr lvl="1">
              <a:buFontTx/>
              <a:buNone/>
            </a:pPr>
            <a:endParaRPr lang="en-US" sz="2400" smtClean="0"/>
          </a:p>
          <a:p>
            <a:r>
              <a:rPr lang="en-US" sz="2800" smtClean="0"/>
              <a:t>Number of representable character codes:</a:t>
            </a:r>
          </a:p>
          <a:p>
            <a:pPr lvl="1">
              <a:buFontTx/>
              <a:buNone/>
            </a:pPr>
            <a:r>
              <a:rPr lang="en-US" sz="2400" smtClean="0"/>
              <a:t>2</a:t>
            </a:r>
            <a:r>
              <a:rPr lang="en-US" sz="2400" b="1" baseline="30000" smtClean="0"/>
              <a:t>7</a:t>
            </a:r>
            <a:r>
              <a:rPr lang="en-US" sz="2400" smtClean="0"/>
              <a:t> = 128</a:t>
            </a:r>
          </a:p>
          <a:p>
            <a:pPr lvl="1">
              <a:buFontTx/>
              <a:buNone/>
            </a:pPr>
            <a:endParaRPr lang="en-US" sz="2400" smtClean="0"/>
          </a:p>
          <a:p>
            <a:r>
              <a:rPr lang="en-US" sz="2800" smtClean="0"/>
              <a:t>Some codes are used as “control characters”</a:t>
            </a:r>
          </a:p>
          <a:p>
            <a:pPr lvl="1">
              <a:buFontTx/>
              <a:buNone/>
            </a:pPr>
            <a:r>
              <a:rPr lang="en-US" sz="2400" smtClean="0"/>
              <a:t>e.g.  7 (decimal) rings a “bell” (these days, a beep) (“^G”)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0244" name="Rectangle 4"/>
          <p:cNvSpPr>
            <a:spLocks noGrp="1" noChangeArrowheads="1"/>
          </p:cNvSpPr>
          <p:nvPr>
            <p:ph type="title"/>
          </p:nvPr>
        </p:nvSpPr>
        <p:spPr>
          <a:xfrm>
            <a:off x="685800" y="228600"/>
            <a:ext cx="3352800" cy="1143000"/>
          </a:xfrm>
          <a:noFill/>
        </p:spPr>
        <p:txBody>
          <a:bodyPr/>
          <a:lstStyle/>
          <a:p>
            <a:r>
              <a:rPr lang="en-US" smtClean="0"/>
              <a:t>ASCII</a:t>
            </a:r>
          </a:p>
        </p:txBody>
      </p:sp>
      <p:sp>
        <p:nvSpPr>
          <p:cNvPr id="10245" name="Rectangle 5"/>
          <p:cNvSpPr>
            <a:spLocks noGrp="1" noChangeArrowheads="1"/>
          </p:cNvSpPr>
          <p:nvPr>
            <p:ph type="body" idx="1"/>
          </p:nvPr>
        </p:nvSpPr>
        <p:spPr>
          <a:xfrm>
            <a:off x="152400" y="1371600"/>
            <a:ext cx="4495800" cy="2819400"/>
          </a:xfrm>
          <a:noFill/>
        </p:spPr>
        <p:txBody>
          <a:bodyPr/>
          <a:lstStyle/>
          <a:p>
            <a:r>
              <a:rPr lang="en-US" smtClean="0"/>
              <a:t>Widely used in the U.S. </a:t>
            </a:r>
          </a:p>
          <a:p>
            <a:pPr lvl="1"/>
            <a:r>
              <a:rPr lang="en-US" smtClean="0"/>
              <a:t>American Standard Code for Information Interchange</a:t>
            </a:r>
          </a:p>
          <a:p>
            <a:pPr lvl="1"/>
            <a:r>
              <a:rPr lang="en-US" smtClean="0"/>
              <a:t>ANSI X3.4-1968</a:t>
            </a:r>
          </a:p>
        </p:txBody>
      </p:sp>
      <p:sp>
        <p:nvSpPr>
          <p:cNvPr id="10246" name="Rectangle 6"/>
          <p:cNvSpPr>
            <a:spLocks noChangeArrowheads="1"/>
          </p:cNvSpPr>
          <p:nvPr/>
        </p:nvSpPr>
        <p:spPr bwMode="auto">
          <a:xfrm>
            <a:off x="4649788" y="1588"/>
            <a:ext cx="4222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400" b="1">
                <a:solidFill>
                  <a:srgbClr val="000000"/>
                </a:solidFill>
                <a:latin typeface="Courier New" panose="02070309020205020404" pitchFamily="49" charset="0"/>
              </a:rPr>
              <a:t>|  0 NUL | 32 SPACE | 64 @ |  96 `   |</a:t>
            </a:r>
          </a:p>
          <a:p>
            <a:pPr>
              <a:spcBef>
                <a:spcPct val="0"/>
              </a:spcBef>
              <a:buSzTx/>
              <a:buFontTx/>
              <a:buNone/>
            </a:pPr>
            <a:r>
              <a:rPr lang="en-US" sz="1400" b="1">
                <a:solidFill>
                  <a:srgbClr val="000000"/>
                </a:solidFill>
                <a:latin typeface="Courier New" panose="02070309020205020404" pitchFamily="49" charset="0"/>
              </a:rPr>
              <a:t>|  1 SOH | 33 !     | </a:t>
            </a:r>
            <a:r>
              <a:rPr lang="en-US" sz="1400" b="1">
                <a:solidFill>
                  <a:srgbClr val="FF0000"/>
                </a:solidFill>
                <a:latin typeface="Courier New" panose="02070309020205020404" pitchFamily="49" charset="0"/>
              </a:rPr>
              <a:t>65 A</a:t>
            </a:r>
            <a:r>
              <a:rPr lang="en-US" sz="1400" b="1">
                <a:solidFill>
                  <a:srgbClr val="000000"/>
                </a:solidFill>
                <a:latin typeface="Courier New" panose="02070309020205020404" pitchFamily="49" charset="0"/>
              </a:rPr>
              <a:t> |  97 a   |</a:t>
            </a:r>
          </a:p>
          <a:p>
            <a:pPr>
              <a:spcBef>
                <a:spcPct val="0"/>
              </a:spcBef>
              <a:buSzTx/>
              <a:buFontTx/>
              <a:buNone/>
            </a:pPr>
            <a:r>
              <a:rPr lang="en-US" sz="1400" b="1">
                <a:solidFill>
                  <a:srgbClr val="000000"/>
                </a:solidFill>
                <a:latin typeface="Courier New" panose="02070309020205020404" pitchFamily="49" charset="0"/>
              </a:rPr>
              <a:t>|  2 STX | 34 "     | 66 B |  98 b   |</a:t>
            </a:r>
          </a:p>
          <a:p>
            <a:pPr>
              <a:spcBef>
                <a:spcPct val="0"/>
              </a:spcBef>
              <a:buSzTx/>
              <a:buFontTx/>
              <a:buNone/>
            </a:pPr>
            <a:r>
              <a:rPr lang="en-US" sz="1400" b="1">
                <a:solidFill>
                  <a:srgbClr val="000000"/>
                </a:solidFill>
                <a:latin typeface="Courier New" panose="02070309020205020404" pitchFamily="49" charset="0"/>
              </a:rPr>
              <a:t>|  3 ETX | 35 #     | 67 C |  99 c   |</a:t>
            </a:r>
          </a:p>
          <a:p>
            <a:pPr>
              <a:spcBef>
                <a:spcPct val="0"/>
              </a:spcBef>
              <a:buSzTx/>
              <a:buFontTx/>
              <a:buNone/>
            </a:pPr>
            <a:r>
              <a:rPr lang="en-US" sz="1400" b="1">
                <a:solidFill>
                  <a:srgbClr val="000000"/>
                </a:solidFill>
                <a:latin typeface="Courier New" panose="02070309020205020404" pitchFamily="49" charset="0"/>
              </a:rPr>
              <a:t>|  4 EOT | 36 $     | 68 D | 100 d   |</a:t>
            </a:r>
          </a:p>
          <a:p>
            <a:pPr>
              <a:spcBef>
                <a:spcPct val="0"/>
              </a:spcBef>
              <a:buSzTx/>
              <a:buFontTx/>
              <a:buNone/>
            </a:pPr>
            <a:r>
              <a:rPr lang="en-US" sz="1400" b="1">
                <a:solidFill>
                  <a:srgbClr val="000000"/>
                </a:solidFill>
                <a:latin typeface="Courier New" panose="02070309020205020404" pitchFamily="49" charset="0"/>
              </a:rPr>
              <a:t>|  5 ENQ | 37 %     | 69 E | 101 e   |</a:t>
            </a:r>
          </a:p>
          <a:p>
            <a:pPr>
              <a:spcBef>
                <a:spcPct val="0"/>
              </a:spcBef>
              <a:buSzTx/>
              <a:buFontTx/>
              <a:buNone/>
            </a:pPr>
            <a:r>
              <a:rPr lang="en-US" sz="1400" b="1">
                <a:solidFill>
                  <a:srgbClr val="000000"/>
                </a:solidFill>
                <a:latin typeface="Courier New" panose="02070309020205020404" pitchFamily="49" charset="0"/>
              </a:rPr>
              <a:t>|  6 ACK | 38 &amp;     | 70 F | 102 f   |</a:t>
            </a:r>
          </a:p>
          <a:p>
            <a:pPr>
              <a:spcBef>
                <a:spcPct val="0"/>
              </a:spcBef>
              <a:buSzTx/>
              <a:buFontTx/>
              <a:buNone/>
            </a:pPr>
            <a:r>
              <a:rPr lang="en-US" sz="1400" b="1">
                <a:solidFill>
                  <a:srgbClr val="000000"/>
                </a:solidFill>
                <a:latin typeface="Courier New" panose="02070309020205020404" pitchFamily="49" charset="0"/>
              </a:rPr>
              <a:t>|  7 BEL | 39 '     | 71 G | 103 g   |</a:t>
            </a:r>
          </a:p>
          <a:p>
            <a:pPr>
              <a:spcBef>
                <a:spcPct val="0"/>
              </a:spcBef>
              <a:buSzTx/>
              <a:buFontTx/>
              <a:buNone/>
            </a:pPr>
            <a:r>
              <a:rPr lang="en-US" sz="1400" b="1">
                <a:solidFill>
                  <a:srgbClr val="000000"/>
                </a:solidFill>
                <a:latin typeface="Courier New" panose="02070309020205020404" pitchFamily="49" charset="0"/>
              </a:rPr>
              <a:t>|  8 BS  | 40 (     | 72 H | 104 h   |</a:t>
            </a:r>
          </a:p>
          <a:p>
            <a:pPr>
              <a:spcBef>
                <a:spcPct val="0"/>
              </a:spcBef>
              <a:buSzTx/>
              <a:buFontTx/>
              <a:buNone/>
            </a:pPr>
            <a:r>
              <a:rPr lang="en-US" sz="1400" b="1">
                <a:solidFill>
                  <a:srgbClr val="000000"/>
                </a:solidFill>
                <a:latin typeface="Courier New" panose="02070309020205020404" pitchFamily="49" charset="0"/>
              </a:rPr>
              <a:t>|  9 HT  | 41 )     | 73 I | 105 i   |</a:t>
            </a:r>
          </a:p>
          <a:p>
            <a:pPr>
              <a:spcBef>
                <a:spcPct val="0"/>
              </a:spcBef>
              <a:buSzTx/>
              <a:buFontTx/>
              <a:buNone/>
            </a:pPr>
            <a:r>
              <a:rPr lang="en-US" sz="1400" b="1">
                <a:solidFill>
                  <a:srgbClr val="000000"/>
                </a:solidFill>
                <a:latin typeface="Courier New" panose="02070309020205020404" pitchFamily="49" charset="0"/>
              </a:rPr>
              <a:t>| 10 LF  | 42 *     | 74 J | 106 j   |</a:t>
            </a:r>
          </a:p>
          <a:p>
            <a:pPr>
              <a:spcBef>
                <a:spcPct val="0"/>
              </a:spcBef>
              <a:buSzTx/>
              <a:buFontTx/>
              <a:buNone/>
            </a:pPr>
            <a:r>
              <a:rPr lang="en-US" sz="1400" b="1">
                <a:solidFill>
                  <a:srgbClr val="000000"/>
                </a:solidFill>
                <a:latin typeface="Courier New" panose="02070309020205020404" pitchFamily="49" charset="0"/>
              </a:rPr>
              <a:t>| 11 VT  | 43 +     | 75 K | 107 k   |</a:t>
            </a:r>
          </a:p>
          <a:p>
            <a:pPr>
              <a:spcBef>
                <a:spcPct val="0"/>
              </a:spcBef>
              <a:buSzTx/>
              <a:buFontTx/>
              <a:buNone/>
            </a:pPr>
            <a:r>
              <a:rPr lang="en-US" sz="1400" b="1">
                <a:solidFill>
                  <a:srgbClr val="000000"/>
                </a:solidFill>
                <a:latin typeface="Courier New" panose="02070309020205020404" pitchFamily="49" charset="0"/>
              </a:rPr>
              <a:t>| 12 FF  | 44 ,     | 76 L | 108 l   |</a:t>
            </a:r>
          </a:p>
          <a:p>
            <a:pPr>
              <a:spcBef>
                <a:spcPct val="0"/>
              </a:spcBef>
              <a:buSzTx/>
              <a:buFontTx/>
              <a:buNone/>
            </a:pPr>
            <a:r>
              <a:rPr lang="en-US" sz="1400" b="1">
                <a:solidFill>
                  <a:srgbClr val="000000"/>
                </a:solidFill>
                <a:latin typeface="Courier New" panose="02070309020205020404" pitchFamily="49" charset="0"/>
              </a:rPr>
              <a:t>| 13 CR  | 45 -     | 77 M | 109 m   |</a:t>
            </a:r>
          </a:p>
          <a:p>
            <a:pPr>
              <a:spcBef>
                <a:spcPct val="0"/>
              </a:spcBef>
              <a:buSzTx/>
              <a:buFontTx/>
              <a:buNone/>
            </a:pPr>
            <a:r>
              <a:rPr lang="en-US" sz="1400" b="1">
                <a:solidFill>
                  <a:srgbClr val="000000"/>
                </a:solidFill>
                <a:latin typeface="Courier New" panose="02070309020205020404" pitchFamily="49" charset="0"/>
              </a:rPr>
              <a:t>| 14 SO  | 46 .     | 78 N | 110 n   |</a:t>
            </a:r>
          </a:p>
          <a:p>
            <a:pPr>
              <a:spcBef>
                <a:spcPct val="0"/>
              </a:spcBef>
              <a:buSzTx/>
              <a:buFontTx/>
              <a:buNone/>
            </a:pPr>
            <a:r>
              <a:rPr lang="en-US" sz="1400" b="1">
                <a:solidFill>
                  <a:srgbClr val="000000"/>
                </a:solidFill>
                <a:latin typeface="Courier New" panose="02070309020205020404" pitchFamily="49" charset="0"/>
              </a:rPr>
              <a:t>| 15 SI  | 47 /     | 79 O | 111 o   |</a:t>
            </a:r>
          </a:p>
        </p:txBody>
      </p:sp>
      <p:sp>
        <p:nvSpPr>
          <p:cNvPr id="10247" name="Rectangle 7"/>
          <p:cNvSpPr>
            <a:spLocks noChangeArrowheads="1"/>
          </p:cNvSpPr>
          <p:nvPr/>
        </p:nvSpPr>
        <p:spPr bwMode="auto">
          <a:xfrm>
            <a:off x="4649788" y="3363913"/>
            <a:ext cx="42989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400" b="1">
                <a:solidFill>
                  <a:srgbClr val="000000"/>
                </a:solidFill>
                <a:latin typeface="Courier New" panose="02070309020205020404" pitchFamily="49" charset="0"/>
              </a:rPr>
              <a:t>| 16 DLE | 48 0     | 80 P | 112 p   |</a:t>
            </a:r>
          </a:p>
          <a:p>
            <a:pPr>
              <a:spcBef>
                <a:spcPct val="0"/>
              </a:spcBef>
              <a:buSzTx/>
              <a:buFontTx/>
              <a:buNone/>
            </a:pPr>
            <a:r>
              <a:rPr lang="en-US" sz="1400" b="1">
                <a:solidFill>
                  <a:srgbClr val="000000"/>
                </a:solidFill>
                <a:latin typeface="Courier New" panose="02070309020205020404" pitchFamily="49" charset="0"/>
              </a:rPr>
              <a:t>| 17 DC1 | 49 1     | 81 Q | 113 q   |</a:t>
            </a:r>
          </a:p>
          <a:p>
            <a:pPr>
              <a:spcBef>
                <a:spcPct val="0"/>
              </a:spcBef>
              <a:buSzTx/>
              <a:buFontTx/>
              <a:buNone/>
            </a:pPr>
            <a:r>
              <a:rPr lang="en-US" sz="1400" b="1">
                <a:solidFill>
                  <a:srgbClr val="000000"/>
                </a:solidFill>
                <a:latin typeface="Courier New" panose="02070309020205020404" pitchFamily="49" charset="0"/>
              </a:rPr>
              <a:t>| 18 DC2 | 50 2     | 82 R | 114 r   |</a:t>
            </a:r>
          </a:p>
          <a:p>
            <a:pPr>
              <a:spcBef>
                <a:spcPct val="0"/>
              </a:spcBef>
              <a:buSzTx/>
              <a:buFontTx/>
              <a:buNone/>
            </a:pPr>
            <a:r>
              <a:rPr lang="en-US" sz="1400" b="1">
                <a:solidFill>
                  <a:srgbClr val="000000"/>
                </a:solidFill>
                <a:latin typeface="Courier New" panose="02070309020205020404" pitchFamily="49" charset="0"/>
              </a:rPr>
              <a:t>| 19 DC3 | 51 3     | 83 S | 115 s   |</a:t>
            </a:r>
          </a:p>
          <a:p>
            <a:pPr>
              <a:spcBef>
                <a:spcPct val="0"/>
              </a:spcBef>
              <a:buSzTx/>
              <a:buFontTx/>
              <a:buNone/>
            </a:pPr>
            <a:r>
              <a:rPr lang="en-US" sz="1400" b="1">
                <a:solidFill>
                  <a:srgbClr val="000000"/>
                </a:solidFill>
                <a:latin typeface="Courier New" panose="02070309020205020404" pitchFamily="49" charset="0"/>
              </a:rPr>
              <a:t>| 20 DC4 | 52 4     | 84 T | 116 t   |</a:t>
            </a:r>
          </a:p>
          <a:p>
            <a:pPr>
              <a:spcBef>
                <a:spcPct val="0"/>
              </a:spcBef>
              <a:buSzTx/>
              <a:buFontTx/>
              <a:buNone/>
            </a:pPr>
            <a:r>
              <a:rPr lang="en-US" sz="1400" b="1">
                <a:solidFill>
                  <a:srgbClr val="000000"/>
                </a:solidFill>
                <a:latin typeface="Courier New" panose="02070309020205020404" pitchFamily="49" charset="0"/>
              </a:rPr>
              <a:t>| 21 NAK | 53 5     | 85 U | 117 u   |</a:t>
            </a:r>
          </a:p>
          <a:p>
            <a:pPr>
              <a:spcBef>
                <a:spcPct val="0"/>
              </a:spcBef>
              <a:buSzTx/>
              <a:buFontTx/>
              <a:buNone/>
            </a:pPr>
            <a:r>
              <a:rPr lang="en-US" sz="1400" b="1">
                <a:solidFill>
                  <a:srgbClr val="000000"/>
                </a:solidFill>
                <a:latin typeface="Courier New" panose="02070309020205020404" pitchFamily="49" charset="0"/>
              </a:rPr>
              <a:t>| 22 SYN | 54 6     | 86 V | 118 v   |</a:t>
            </a:r>
          </a:p>
          <a:p>
            <a:pPr>
              <a:spcBef>
                <a:spcPct val="0"/>
              </a:spcBef>
              <a:buSzTx/>
              <a:buFontTx/>
              <a:buNone/>
            </a:pPr>
            <a:r>
              <a:rPr lang="en-US" sz="1400" b="1">
                <a:solidFill>
                  <a:srgbClr val="000000"/>
                </a:solidFill>
                <a:latin typeface="Courier New" panose="02070309020205020404" pitchFamily="49" charset="0"/>
              </a:rPr>
              <a:t>| 23 ETB | 55 7     | 87 W | 119 w   |</a:t>
            </a:r>
          </a:p>
          <a:p>
            <a:pPr>
              <a:spcBef>
                <a:spcPct val="0"/>
              </a:spcBef>
              <a:buSzTx/>
              <a:buFontTx/>
              <a:buNone/>
            </a:pPr>
            <a:r>
              <a:rPr lang="en-US" sz="1400" b="1">
                <a:solidFill>
                  <a:srgbClr val="000000"/>
                </a:solidFill>
                <a:latin typeface="Courier New" panose="02070309020205020404" pitchFamily="49" charset="0"/>
              </a:rPr>
              <a:t>| 24 CAN | 56 8     | 88 X | 120 x   |</a:t>
            </a:r>
          </a:p>
          <a:p>
            <a:pPr>
              <a:spcBef>
                <a:spcPct val="0"/>
              </a:spcBef>
              <a:buSzTx/>
              <a:buFontTx/>
              <a:buNone/>
            </a:pPr>
            <a:r>
              <a:rPr lang="en-US" sz="1400" b="1">
                <a:solidFill>
                  <a:srgbClr val="000000"/>
                </a:solidFill>
                <a:latin typeface="Courier New" panose="02070309020205020404" pitchFamily="49" charset="0"/>
              </a:rPr>
              <a:t>| 25 EM  | 57 9     | 89 Y | 121 y   |</a:t>
            </a:r>
          </a:p>
          <a:p>
            <a:pPr>
              <a:spcBef>
                <a:spcPct val="0"/>
              </a:spcBef>
              <a:buSzTx/>
              <a:buFontTx/>
              <a:buNone/>
            </a:pPr>
            <a:r>
              <a:rPr lang="en-US" sz="1400" b="1">
                <a:solidFill>
                  <a:srgbClr val="000000"/>
                </a:solidFill>
                <a:latin typeface="Courier New" panose="02070309020205020404" pitchFamily="49" charset="0"/>
              </a:rPr>
              <a:t>| 26 SUB | 58 :     | 90 Z | 122 z   |</a:t>
            </a:r>
          </a:p>
          <a:p>
            <a:pPr>
              <a:spcBef>
                <a:spcPct val="0"/>
              </a:spcBef>
              <a:buSzTx/>
              <a:buFontTx/>
              <a:buNone/>
            </a:pPr>
            <a:r>
              <a:rPr lang="en-US" sz="1400" b="1">
                <a:solidFill>
                  <a:srgbClr val="000000"/>
                </a:solidFill>
                <a:latin typeface="Courier New" panose="02070309020205020404" pitchFamily="49" charset="0"/>
              </a:rPr>
              <a:t>| 27 ESC | 59 ;     | 91 [ | 123 {   |</a:t>
            </a:r>
          </a:p>
          <a:p>
            <a:pPr>
              <a:spcBef>
                <a:spcPct val="0"/>
              </a:spcBef>
              <a:buSzTx/>
              <a:buFontTx/>
              <a:buNone/>
            </a:pPr>
            <a:r>
              <a:rPr lang="en-US" sz="1400" b="1">
                <a:solidFill>
                  <a:srgbClr val="000000"/>
                </a:solidFill>
                <a:latin typeface="Courier New" panose="02070309020205020404" pitchFamily="49" charset="0"/>
              </a:rPr>
              <a:t>| 28 FS  | 60 &lt;     | 92 \ | 124 |   |</a:t>
            </a:r>
          </a:p>
          <a:p>
            <a:pPr>
              <a:spcBef>
                <a:spcPct val="0"/>
              </a:spcBef>
              <a:buSzTx/>
              <a:buFontTx/>
              <a:buNone/>
            </a:pPr>
            <a:r>
              <a:rPr lang="en-US" sz="1400" b="1">
                <a:solidFill>
                  <a:srgbClr val="000000"/>
                </a:solidFill>
                <a:latin typeface="Courier New" panose="02070309020205020404" pitchFamily="49" charset="0"/>
              </a:rPr>
              <a:t>| 29 GS  | 61 =     | 93 ] | 125 }   |</a:t>
            </a:r>
          </a:p>
          <a:p>
            <a:pPr>
              <a:spcBef>
                <a:spcPct val="0"/>
              </a:spcBef>
              <a:buSzTx/>
              <a:buFontTx/>
              <a:buNone/>
            </a:pPr>
            <a:r>
              <a:rPr lang="en-US" sz="1400" b="1">
                <a:solidFill>
                  <a:srgbClr val="000000"/>
                </a:solidFill>
                <a:latin typeface="Courier New" panose="02070309020205020404" pitchFamily="49" charset="0"/>
              </a:rPr>
              <a:t>| 30 RS  | 62 &gt;     | 94 ^ | 126 ~   |</a:t>
            </a:r>
          </a:p>
          <a:p>
            <a:pPr>
              <a:spcBef>
                <a:spcPct val="0"/>
              </a:spcBef>
              <a:buSzTx/>
              <a:buFontTx/>
              <a:buNone/>
            </a:pPr>
            <a:r>
              <a:rPr lang="en-US" sz="1400" b="1">
                <a:solidFill>
                  <a:srgbClr val="000000"/>
                </a:solidFill>
                <a:latin typeface="Courier New" panose="02070309020205020404" pitchFamily="49" charset="0"/>
              </a:rPr>
              <a:t>| 31 US  | 64 ?     | 95 _ | 127 DEL |</a:t>
            </a:r>
            <a:r>
              <a:rPr lang="en-US" sz="1000" b="1">
                <a:solidFill>
                  <a:srgbClr val="000000"/>
                </a:solidFill>
                <a:latin typeface="Courier New" panose="02070309020205020404" pitchFamily="49" charset="0"/>
              </a:rPr>
              <a:t> </a:t>
            </a:r>
          </a:p>
        </p:txBody>
      </p:sp>
      <p:pic>
        <p:nvPicPr>
          <p:cNvPr id="10248"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14800"/>
            <a:ext cx="3898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3316" name="Rectangle 4"/>
          <p:cNvSpPr>
            <a:spLocks noGrp="1" noChangeArrowheads="1"/>
          </p:cNvSpPr>
          <p:nvPr>
            <p:ph type="title"/>
          </p:nvPr>
        </p:nvSpPr>
        <p:spPr>
          <a:noFill/>
        </p:spPr>
        <p:txBody>
          <a:bodyPr/>
          <a:lstStyle/>
          <a:p>
            <a:r>
              <a:rPr lang="en-US" smtClean="0"/>
              <a:t>The Latin-1 Character Set</a:t>
            </a:r>
          </a:p>
        </p:txBody>
      </p:sp>
      <p:sp>
        <p:nvSpPr>
          <p:cNvPr id="13317" name="Rectangle 5"/>
          <p:cNvSpPr>
            <a:spLocks noGrp="1" noChangeArrowheads="1"/>
          </p:cNvSpPr>
          <p:nvPr>
            <p:ph type="body" idx="1"/>
          </p:nvPr>
        </p:nvSpPr>
        <p:spPr>
          <a:xfrm>
            <a:off x="457200" y="1981200"/>
            <a:ext cx="8458200" cy="1905000"/>
          </a:xfrm>
          <a:noFill/>
        </p:spPr>
        <p:txBody>
          <a:bodyPr/>
          <a:lstStyle/>
          <a:p>
            <a:r>
              <a:rPr lang="en-US" smtClean="0"/>
              <a:t>ISO 8859-1 8-bit characters for Western Europe</a:t>
            </a:r>
          </a:p>
          <a:p>
            <a:pPr lvl="1">
              <a:spcBef>
                <a:spcPts val="500"/>
              </a:spcBef>
              <a:spcAft>
                <a:spcPts val="500"/>
              </a:spcAft>
            </a:pPr>
            <a:r>
              <a:rPr lang="en-US" smtClean="0"/>
              <a:t>French, Spanish, Catalan, Galician, Basque, Portuguese, Italian, Albanian, Afrikaans, Dutch, German, Danish, Swedish, Norwegian, Finnish, Faroese, Icelandic, Irish, Scottish, and English</a:t>
            </a:r>
          </a:p>
        </p:txBody>
      </p:sp>
      <p:pic>
        <p:nvPicPr>
          <p:cNvPr id="13318"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953000"/>
            <a:ext cx="43561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9"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953000"/>
            <a:ext cx="43561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20" name="Rectangle 8"/>
          <p:cNvSpPr>
            <a:spLocks noChangeArrowheads="1"/>
          </p:cNvSpPr>
          <p:nvPr/>
        </p:nvSpPr>
        <p:spPr bwMode="auto">
          <a:xfrm>
            <a:off x="763588" y="4573588"/>
            <a:ext cx="3241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800">
                <a:solidFill>
                  <a:srgbClr val="000000"/>
                </a:solidFill>
              </a:rPr>
              <a:t>Printable Characters, 7-bit ASCII</a:t>
            </a:r>
          </a:p>
        </p:txBody>
      </p:sp>
      <p:sp>
        <p:nvSpPr>
          <p:cNvPr id="13321" name="Rectangle 9"/>
          <p:cNvSpPr>
            <a:spLocks noChangeArrowheads="1"/>
          </p:cNvSpPr>
          <p:nvPr/>
        </p:nvSpPr>
        <p:spPr bwMode="auto">
          <a:xfrm>
            <a:off x="4725988" y="4573588"/>
            <a:ext cx="4175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800">
                <a:solidFill>
                  <a:srgbClr val="000000"/>
                </a:solidFill>
              </a:rPr>
              <a:t>Additional Defined Characters, ISO 8859-1</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Different Description Contexts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725827"/>
            <a:ext cx="5715000" cy="4400550"/>
          </a:xfrm>
          <a:prstGeom prst="rect">
            <a:avLst/>
          </a:prstGeom>
        </p:spPr>
      </p:pic>
      <p:sp>
        <p:nvSpPr>
          <p:cNvPr id="4" name="TextBox 3"/>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spTree>
    <p:extLst>
      <p:ext uri="{BB962C8B-B14F-4D97-AF65-F5344CB8AC3E}">
        <p14:creationId xmlns:p14="http://schemas.microsoft.com/office/powerpoint/2010/main" val="1439175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5364" name="Rectangle 4"/>
          <p:cNvSpPr>
            <a:spLocks noGrp="1" noChangeArrowheads="1"/>
          </p:cNvSpPr>
          <p:nvPr>
            <p:ph type="title"/>
          </p:nvPr>
        </p:nvSpPr>
        <p:spPr>
          <a:xfrm>
            <a:off x="685800" y="0"/>
            <a:ext cx="7772400" cy="838200"/>
          </a:xfrm>
          <a:noFill/>
        </p:spPr>
        <p:txBody>
          <a:bodyPr/>
          <a:lstStyle/>
          <a:p>
            <a:r>
              <a:rPr lang="en-US" smtClean="0"/>
              <a:t>Other ISO-8859 Character Sets</a:t>
            </a:r>
          </a:p>
        </p:txBody>
      </p:sp>
      <p:pic>
        <p:nvPicPr>
          <p:cNvPr id="15365"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62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886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5419725"/>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9"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838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0" name="Picture 1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2362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1" name="Picture 1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3886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2" name="Picture 1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0" y="5419725"/>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73" name="Rectangle 13"/>
          <p:cNvSpPr>
            <a:spLocks noChangeArrowheads="1"/>
          </p:cNvSpPr>
          <p:nvPr/>
        </p:nvSpPr>
        <p:spPr bwMode="auto">
          <a:xfrm>
            <a:off x="153988" y="1296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-2</a:t>
            </a:r>
          </a:p>
        </p:txBody>
      </p:sp>
      <p:sp>
        <p:nvSpPr>
          <p:cNvPr id="15374" name="Rectangle 14"/>
          <p:cNvSpPr>
            <a:spLocks noChangeArrowheads="1"/>
          </p:cNvSpPr>
          <p:nvPr/>
        </p:nvSpPr>
        <p:spPr bwMode="auto">
          <a:xfrm>
            <a:off x="153988" y="2897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-3</a:t>
            </a:r>
          </a:p>
        </p:txBody>
      </p:sp>
      <p:sp>
        <p:nvSpPr>
          <p:cNvPr id="15375" name="Rectangle 15"/>
          <p:cNvSpPr>
            <a:spLocks noChangeArrowheads="1"/>
          </p:cNvSpPr>
          <p:nvPr/>
        </p:nvSpPr>
        <p:spPr bwMode="auto">
          <a:xfrm>
            <a:off x="153988" y="4344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-4</a:t>
            </a:r>
          </a:p>
        </p:txBody>
      </p:sp>
      <p:sp>
        <p:nvSpPr>
          <p:cNvPr id="15376" name="Rectangle 16"/>
          <p:cNvSpPr>
            <a:spLocks noChangeArrowheads="1"/>
          </p:cNvSpPr>
          <p:nvPr/>
        </p:nvSpPr>
        <p:spPr bwMode="auto">
          <a:xfrm>
            <a:off x="153988" y="5945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-5</a:t>
            </a:r>
          </a:p>
        </p:txBody>
      </p:sp>
      <p:sp>
        <p:nvSpPr>
          <p:cNvPr id="15377" name="Rectangle 17"/>
          <p:cNvSpPr>
            <a:spLocks noChangeArrowheads="1"/>
          </p:cNvSpPr>
          <p:nvPr/>
        </p:nvSpPr>
        <p:spPr bwMode="auto">
          <a:xfrm>
            <a:off x="4878388" y="2820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-7</a:t>
            </a:r>
          </a:p>
        </p:txBody>
      </p:sp>
      <p:sp>
        <p:nvSpPr>
          <p:cNvPr id="15378" name="Rectangle 18"/>
          <p:cNvSpPr>
            <a:spLocks noChangeArrowheads="1"/>
          </p:cNvSpPr>
          <p:nvPr/>
        </p:nvSpPr>
        <p:spPr bwMode="auto">
          <a:xfrm>
            <a:off x="4878388" y="1373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-6</a:t>
            </a:r>
          </a:p>
        </p:txBody>
      </p:sp>
      <p:sp>
        <p:nvSpPr>
          <p:cNvPr id="15379" name="Rectangle 19"/>
          <p:cNvSpPr>
            <a:spLocks noChangeArrowheads="1"/>
          </p:cNvSpPr>
          <p:nvPr/>
        </p:nvSpPr>
        <p:spPr bwMode="auto">
          <a:xfrm>
            <a:off x="4878388" y="5868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-9</a:t>
            </a:r>
          </a:p>
        </p:txBody>
      </p:sp>
      <p:sp>
        <p:nvSpPr>
          <p:cNvPr id="15380" name="Rectangle 20"/>
          <p:cNvSpPr>
            <a:spLocks noChangeArrowheads="1"/>
          </p:cNvSpPr>
          <p:nvPr/>
        </p:nvSpPr>
        <p:spPr bwMode="auto">
          <a:xfrm>
            <a:off x="4878388" y="4344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-8</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7412" name="Rectangle 4"/>
          <p:cNvSpPr>
            <a:spLocks noGrp="1" noChangeArrowheads="1"/>
          </p:cNvSpPr>
          <p:nvPr>
            <p:ph type="title"/>
          </p:nvPr>
        </p:nvSpPr>
        <p:spPr>
          <a:xfrm>
            <a:off x="685800" y="685800"/>
            <a:ext cx="7772400" cy="838200"/>
          </a:xfrm>
          <a:noFill/>
        </p:spPr>
        <p:txBody>
          <a:bodyPr/>
          <a:lstStyle/>
          <a:p>
            <a:r>
              <a:rPr lang="en-US" smtClean="0"/>
              <a:t>East Asian Character Sets</a:t>
            </a:r>
          </a:p>
        </p:txBody>
      </p:sp>
      <p:sp>
        <p:nvSpPr>
          <p:cNvPr id="17413" name="Rectangle 5"/>
          <p:cNvSpPr>
            <a:spLocks noGrp="1" noChangeArrowheads="1"/>
          </p:cNvSpPr>
          <p:nvPr>
            <p:ph type="body" idx="1"/>
          </p:nvPr>
        </p:nvSpPr>
        <p:spPr>
          <a:xfrm>
            <a:off x="457200" y="1981200"/>
            <a:ext cx="8534400" cy="4114800"/>
          </a:xfrm>
          <a:noFill/>
        </p:spPr>
        <p:txBody>
          <a:bodyPr/>
          <a:lstStyle/>
          <a:p>
            <a:r>
              <a:rPr lang="en-US" smtClean="0"/>
              <a:t>More than 256 characters are needed</a:t>
            </a:r>
          </a:p>
          <a:p>
            <a:pPr lvl="1"/>
            <a:r>
              <a:rPr lang="en-US" smtClean="0"/>
              <a:t>Two-byte encoding schemes (e.g., EUC) are used </a:t>
            </a:r>
          </a:p>
          <a:p>
            <a:r>
              <a:rPr lang="en-US" smtClean="0"/>
              <a:t>Several countries have unique character sets</a:t>
            </a:r>
          </a:p>
          <a:p>
            <a:pPr lvl="1"/>
            <a:r>
              <a:rPr lang="en-US" smtClean="0"/>
              <a:t>GB in Peoples Republic of China, BIG5 in Taiwan, JIS in Japan, KS in Korea, TCVN in Vietnam</a:t>
            </a:r>
          </a:p>
          <a:p>
            <a:r>
              <a:rPr lang="en-US" smtClean="0"/>
              <a:t>Many characters appear in several languages</a:t>
            </a:r>
          </a:p>
          <a:p>
            <a:pPr lvl="1"/>
            <a:r>
              <a:rPr lang="en-US" smtClean="0"/>
              <a:t>Research Libraries Group developed EACC</a:t>
            </a:r>
          </a:p>
          <a:p>
            <a:pPr lvl="2"/>
            <a:r>
              <a:rPr lang="en-US" smtClean="0"/>
              <a:t>Unified “CJK” character set for USMARC records</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19460" name="Rectangle 4"/>
          <p:cNvSpPr>
            <a:spLocks noGrp="1" noChangeArrowheads="1"/>
          </p:cNvSpPr>
          <p:nvPr>
            <p:ph type="title"/>
          </p:nvPr>
        </p:nvSpPr>
        <p:spPr>
          <a:noFill/>
        </p:spPr>
        <p:txBody>
          <a:bodyPr/>
          <a:lstStyle/>
          <a:p>
            <a:r>
              <a:rPr lang="en-US" smtClean="0"/>
              <a:t>Unicode</a:t>
            </a:r>
          </a:p>
        </p:txBody>
      </p:sp>
      <p:sp>
        <p:nvSpPr>
          <p:cNvPr id="19461" name="Rectangle 5"/>
          <p:cNvSpPr>
            <a:spLocks noGrp="1" noChangeArrowheads="1"/>
          </p:cNvSpPr>
          <p:nvPr>
            <p:ph type="body" idx="1"/>
          </p:nvPr>
        </p:nvSpPr>
        <p:spPr>
          <a:xfrm>
            <a:off x="685800" y="1981200"/>
            <a:ext cx="7924800" cy="4114800"/>
          </a:xfrm>
          <a:noFill/>
        </p:spPr>
        <p:txBody>
          <a:bodyPr/>
          <a:lstStyle/>
          <a:p>
            <a:r>
              <a:rPr lang="en-US" smtClean="0"/>
              <a:t>Single code for all the world’s characters</a:t>
            </a:r>
          </a:p>
          <a:p>
            <a:pPr lvl="1"/>
            <a:r>
              <a:rPr lang="en-US" smtClean="0"/>
              <a:t>ISO Standard 10646</a:t>
            </a:r>
          </a:p>
          <a:p>
            <a:r>
              <a:rPr lang="en-US" smtClean="0"/>
              <a:t>Separates “code space” from “encoding”</a:t>
            </a:r>
          </a:p>
          <a:p>
            <a:pPr lvl="1"/>
            <a:r>
              <a:rPr lang="en-US" smtClean="0"/>
              <a:t>Code space extends Latin-1</a:t>
            </a:r>
          </a:p>
          <a:p>
            <a:pPr lvl="2"/>
            <a:r>
              <a:rPr lang="en-US" smtClean="0"/>
              <a:t>The first 256 positions are identical</a:t>
            </a:r>
          </a:p>
          <a:p>
            <a:pPr lvl="1"/>
            <a:r>
              <a:rPr lang="en-US" smtClean="0"/>
              <a:t>UTF-7 encoding will pass through email</a:t>
            </a:r>
          </a:p>
          <a:p>
            <a:pPr lvl="2"/>
            <a:r>
              <a:rPr lang="en-US" smtClean="0"/>
              <a:t>Uses only the 64 printable ASCII characters</a:t>
            </a:r>
          </a:p>
          <a:p>
            <a:pPr lvl="1"/>
            <a:r>
              <a:rPr lang="en-US" smtClean="0"/>
              <a:t>UTF-8 encoding is designed for disk file systems</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solidFill>
                <a:srgbClr val="000000"/>
              </a:solidFill>
            </a:endParaRPr>
          </a:p>
        </p:txBody>
      </p:sp>
      <p:sp>
        <p:nvSpPr>
          <p:cNvPr id="21508" name="Rectangle 4"/>
          <p:cNvSpPr>
            <a:spLocks noGrp="1" noChangeArrowheads="1"/>
          </p:cNvSpPr>
          <p:nvPr>
            <p:ph type="title"/>
          </p:nvPr>
        </p:nvSpPr>
        <p:spPr>
          <a:noFill/>
        </p:spPr>
        <p:txBody>
          <a:bodyPr/>
          <a:lstStyle/>
          <a:p>
            <a:r>
              <a:rPr lang="en-US" smtClean="0"/>
              <a:t>Limitations of Unicode</a:t>
            </a:r>
          </a:p>
        </p:txBody>
      </p:sp>
      <p:sp>
        <p:nvSpPr>
          <p:cNvPr id="21509" name="Rectangle 5"/>
          <p:cNvSpPr>
            <a:spLocks noGrp="1" noChangeArrowheads="1"/>
          </p:cNvSpPr>
          <p:nvPr>
            <p:ph type="body" idx="1"/>
          </p:nvPr>
        </p:nvSpPr>
        <p:spPr>
          <a:xfrm>
            <a:off x="457200" y="1981200"/>
            <a:ext cx="8382000" cy="4114800"/>
          </a:xfrm>
          <a:noFill/>
        </p:spPr>
        <p:txBody>
          <a:bodyPr/>
          <a:lstStyle/>
          <a:p>
            <a:r>
              <a:rPr lang="en-US" dirty="0" smtClean="0"/>
              <a:t>Produces larger files than Latin-1</a:t>
            </a:r>
          </a:p>
          <a:p>
            <a:r>
              <a:rPr lang="en-US" dirty="0" smtClean="0"/>
              <a:t>Fonts may be hard to obtain for some characters</a:t>
            </a:r>
          </a:p>
          <a:p>
            <a:r>
              <a:rPr lang="en-US" dirty="0" smtClean="0"/>
              <a:t>Some characters have multiple representations</a:t>
            </a:r>
          </a:p>
          <a:p>
            <a:pPr lvl="1"/>
            <a:r>
              <a:rPr lang="en-US" dirty="0" smtClean="0"/>
              <a:t>e.g., accents can be part of a character or separate</a:t>
            </a:r>
          </a:p>
          <a:p>
            <a:r>
              <a:rPr lang="en-US" dirty="0" smtClean="0"/>
              <a:t>Some characters look identical when printed</a:t>
            </a:r>
          </a:p>
          <a:p>
            <a:pPr lvl="1"/>
            <a:r>
              <a:rPr lang="en-US" dirty="0" smtClean="0"/>
              <a:t>But they come from unrelated languages</a:t>
            </a:r>
          </a:p>
          <a:p>
            <a:r>
              <a:rPr lang="en-US" dirty="0" smtClean="0"/>
              <a:t>Encoding does not define the “sort order”</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006" y="0"/>
            <a:ext cx="9144000" cy="1139825"/>
          </a:xfrm>
        </p:spPr>
        <p:txBody>
          <a:bodyPr/>
          <a:lstStyle/>
          <a:p>
            <a:pPr eaLnBrk="1" hangingPunct="1"/>
            <a:r>
              <a:rPr lang="en-US" dirty="0" smtClean="0"/>
              <a:t>Machine-Readable Catalog (MARC)</a:t>
            </a:r>
          </a:p>
        </p:txBody>
      </p:sp>
      <p:pic>
        <p:nvPicPr>
          <p:cNvPr id="22530" name="Picture 2"/>
          <p:cNvPicPr>
            <a:picLocks noChangeAspect="1" noChangeArrowheads="1"/>
          </p:cNvPicPr>
          <p:nvPr/>
        </p:nvPicPr>
        <p:blipFill rotWithShape="1">
          <a:blip r:embed="rId2" cstate="print"/>
          <a:srcRect l="1" t="-1" r="-2196" b="-2355"/>
          <a:stretch/>
        </p:blipFill>
        <p:spPr bwMode="auto">
          <a:xfrm>
            <a:off x="202692" y="1295400"/>
            <a:ext cx="8838628" cy="5443464"/>
          </a:xfrm>
          <a:prstGeom prst="rect">
            <a:avLst/>
          </a:prstGeom>
          <a:noFill/>
          <a:ln w="12700" cap="flat">
            <a:noFill/>
            <a:miter lim="800000"/>
            <a:headEnd/>
            <a:tailEnd/>
          </a:ln>
          <a:effectLst>
            <a:outerShdw dist="50800" dir="3240024" algn="ctr" rotWithShape="0">
              <a:schemeClr val="bg2"/>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67" t="7778" r="31250" b="6297"/>
          <a:stretch/>
        </p:blipFill>
        <p:spPr>
          <a:xfrm>
            <a:off x="-25400" y="152400"/>
            <a:ext cx="9169400" cy="6606525"/>
          </a:xfrm>
          <a:prstGeom prst="rect">
            <a:avLst/>
          </a:prstGeom>
        </p:spPr>
      </p:pic>
    </p:spTree>
    <p:extLst>
      <p:ext uri="{BB962C8B-B14F-4D97-AF65-F5344CB8AC3E}">
        <p14:creationId xmlns:p14="http://schemas.microsoft.com/office/powerpoint/2010/main" val="32368699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History of Structured Documents</a:t>
            </a:r>
          </a:p>
        </p:txBody>
      </p:sp>
      <p:sp>
        <p:nvSpPr>
          <p:cNvPr id="54275" name="Rectangle 3"/>
          <p:cNvSpPr>
            <a:spLocks noGrp="1" noChangeArrowheads="1"/>
          </p:cNvSpPr>
          <p:nvPr>
            <p:ph type="body" idx="1"/>
          </p:nvPr>
        </p:nvSpPr>
        <p:spPr>
          <a:xfrm>
            <a:off x="381000" y="1981200"/>
            <a:ext cx="8610600" cy="4114800"/>
          </a:xfrm>
        </p:spPr>
        <p:txBody>
          <a:bodyPr/>
          <a:lstStyle/>
          <a:p>
            <a:r>
              <a:rPr lang="en-US" smtClean="0"/>
              <a:t>Early standards were “typesetting languages”</a:t>
            </a:r>
          </a:p>
          <a:p>
            <a:pPr lvl="1"/>
            <a:r>
              <a:rPr lang="en-US" smtClean="0"/>
              <a:t>NROFF, TeX, LaTeX, SGML</a:t>
            </a:r>
          </a:p>
          <a:p>
            <a:r>
              <a:rPr lang="en-US" smtClean="0"/>
              <a:t>HTML was developed for the Web</a:t>
            </a:r>
          </a:p>
          <a:p>
            <a:pPr lvl="1"/>
            <a:r>
              <a:rPr lang="en-US" smtClean="0"/>
              <a:t>Too specialized for other uses</a:t>
            </a:r>
          </a:p>
          <a:p>
            <a:r>
              <a:rPr lang="en-US" smtClean="0"/>
              <a:t>Specialized standards met other needs</a:t>
            </a:r>
          </a:p>
          <a:p>
            <a:pPr lvl="1"/>
            <a:r>
              <a:rPr lang="en-US" smtClean="0"/>
              <a:t>Change tracking in Word, annotating manuscripts, …</a:t>
            </a:r>
          </a:p>
          <a:p>
            <a:r>
              <a:rPr lang="en-US" smtClean="0"/>
              <a:t>XML seeks to unify these threads</a:t>
            </a:r>
          </a:p>
          <a:p>
            <a:pPr lvl="1"/>
            <a:r>
              <a:rPr lang="en-US" smtClean="0"/>
              <a:t>One standard format for printing, viewing, processing</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304800"/>
            <a:ext cx="8077200" cy="1143000"/>
          </a:xfrm>
        </p:spPr>
        <p:txBody>
          <a:bodyPr/>
          <a:lstStyle/>
          <a:p>
            <a:r>
              <a:rPr lang="en-US" sz="4000" smtClean="0"/>
              <a:t>eXtensible Markup Language (XML)</a:t>
            </a:r>
          </a:p>
        </p:txBody>
      </p:sp>
      <p:sp>
        <p:nvSpPr>
          <p:cNvPr id="56323" name="Rectangle 3"/>
          <p:cNvSpPr>
            <a:spLocks noGrp="1" noChangeArrowheads="1"/>
          </p:cNvSpPr>
          <p:nvPr>
            <p:ph type="body" idx="1"/>
          </p:nvPr>
        </p:nvSpPr>
        <p:spPr>
          <a:xfrm>
            <a:off x="609600" y="1676400"/>
            <a:ext cx="7772400" cy="4114800"/>
          </a:xfrm>
        </p:spPr>
        <p:txBody>
          <a:bodyPr/>
          <a:lstStyle/>
          <a:p>
            <a:pPr>
              <a:lnSpc>
                <a:spcPct val="90000"/>
              </a:lnSpc>
            </a:pPr>
            <a:r>
              <a:rPr lang="en-US" sz="2800" smtClean="0"/>
              <a:t>SGML was too complex</a:t>
            </a:r>
          </a:p>
          <a:p>
            <a:pPr>
              <a:lnSpc>
                <a:spcPct val="90000"/>
              </a:lnSpc>
            </a:pPr>
            <a:r>
              <a:rPr lang="en-US" sz="2800" smtClean="0"/>
              <a:t>HTML was too simple</a:t>
            </a:r>
          </a:p>
          <a:p>
            <a:pPr>
              <a:lnSpc>
                <a:spcPct val="90000"/>
              </a:lnSpc>
            </a:pPr>
            <a:r>
              <a:rPr lang="en-US" sz="2800" smtClean="0"/>
              <a:t>Goals for XML</a:t>
            </a:r>
          </a:p>
          <a:p>
            <a:pPr lvl="1">
              <a:lnSpc>
                <a:spcPct val="90000"/>
              </a:lnSpc>
            </a:pPr>
            <a:r>
              <a:rPr lang="en-US" sz="2400" smtClean="0"/>
              <a:t>Easily adapted to specific tasks</a:t>
            </a:r>
          </a:p>
          <a:p>
            <a:pPr lvl="2">
              <a:lnSpc>
                <a:spcPct val="90000"/>
              </a:lnSpc>
            </a:pPr>
            <a:r>
              <a:rPr lang="en-US" sz="2000" smtClean="0"/>
              <a:t>Rendering Web pages</a:t>
            </a:r>
          </a:p>
          <a:p>
            <a:pPr lvl="2">
              <a:lnSpc>
                <a:spcPct val="90000"/>
              </a:lnSpc>
            </a:pPr>
            <a:r>
              <a:rPr lang="en-US" sz="2000" smtClean="0"/>
              <a:t>Encoding metadata</a:t>
            </a:r>
          </a:p>
          <a:p>
            <a:pPr lvl="2">
              <a:lnSpc>
                <a:spcPct val="90000"/>
              </a:lnSpc>
            </a:pPr>
            <a:r>
              <a:rPr lang="en-US" sz="2000" smtClean="0"/>
              <a:t>“Semantic Web”</a:t>
            </a:r>
          </a:p>
          <a:p>
            <a:pPr lvl="1">
              <a:lnSpc>
                <a:spcPct val="90000"/>
              </a:lnSpc>
            </a:pPr>
            <a:r>
              <a:rPr lang="en-US" sz="2400" smtClean="0"/>
              <a:t>Easily created</a:t>
            </a:r>
          </a:p>
          <a:p>
            <a:pPr lvl="1">
              <a:lnSpc>
                <a:spcPct val="90000"/>
              </a:lnSpc>
            </a:pPr>
            <a:r>
              <a:rPr lang="en-US" sz="2400" smtClean="0"/>
              <a:t>Easily processed</a:t>
            </a:r>
          </a:p>
          <a:p>
            <a:pPr lvl="1">
              <a:lnSpc>
                <a:spcPct val="90000"/>
              </a:lnSpc>
            </a:pPr>
            <a:r>
              <a:rPr lang="en-US" sz="2400" smtClean="0"/>
              <a:t>Easily read</a:t>
            </a:r>
          </a:p>
          <a:p>
            <a:pPr lvl="1">
              <a:lnSpc>
                <a:spcPct val="90000"/>
              </a:lnSpc>
            </a:pPr>
            <a:r>
              <a:rPr lang="en-US" sz="2400" smtClean="0"/>
              <a:t>Concise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143000"/>
          </a:xfrm>
        </p:spPr>
        <p:txBody>
          <a:bodyPr/>
          <a:lstStyle/>
          <a:p>
            <a:r>
              <a:rPr lang="en-US" smtClean="0"/>
              <a:t>Some XML Applications</a:t>
            </a:r>
          </a:p>
        </p:txBody>
      </p:sp>
      <p:sp>
        <p:nvSpPr>
          <p:cNvPr id="58371" name="Rectangle 3"/>
          <p:cNvSpPr>
            <a:spLocks noGrp="1" noChangeArrowheads="1"/>
          </p:cNvSpPr>
          <p:nvPr>
            <p:ph type="body" idx="1"/>
          </p:nvPr>
        </p:nvSpPr>
        <p:spPr>
          <a:xfrm>
            <a:off x="381000" y="1600200"/>
            <a:ext cx="8458200" cy="4572000"/>
          </a:xfrm>
        </p:spPr>
        <p:txBody>
          <a:bodyPr/>
          <a:lstStyle/>
          <a:p>
            <a:r>
              <a:rPr lang="en-US" sz="2800" dirty="0" smtClean="0"/>
              <a:t>Text Encoding Initiative</a:t>
            </a:r>
          </a:p>
          <a:p>
            <a:pPr lvl="1"/>
            <a:r>
              <a:rPr lang="en-US" sz="2400" dirty="0" smtClean="0"/>
              <a:t>For adding annotation to historical manuscripts</a:t>
            </a:r>
          </a:p>
          <a:p>
            <a:pPr lvl="1"/>
            <a:r>
              <a:rPr lang="en-US" sz="2400" dirty="0" smtClean="0">
                <a:hlinkClick r:id="rId3"/>
              </a:rPr>
              <a:t>http://www.tei-c.org/</a:t>
            </a:r>
            <a:endParaRPr lang="en-US" sz="2400" dirty="0" smtClean="0"/>
          </a:p>
          <a:p>
            <a:pPr lvl="3"/>
            <a:endParaRPr lang="en-US" sz="1800" dirty="0" smtClean="0"/>
          </a:p>
          <a:p>
            <a:r>
              <a:rPr lang="en-US" sz="2800" dirty="0" smtClean="0"/>
              <a:t>Encoded Archival Description</a:t>
            </a:r>
          </a:p>
          <a:p>
            <a:pPr lvl="1"/>
            <a:r>
              <a:rPr lang="en-US" sz="2400" dirty="0" smtClean="0"/>
              <a:t>To enhance automated processing of finding aids</a:t>
            </a:r>
          </a:p>
          <a:p>
            <a:pPr lvl="1"/>
            <a:r>
              <a:rPr lang="en-US" sz="2400" dirty="0" smtClean="0">
                <a:hlinkClick r:id="rId4"/>
              </a:rPr>
              <a:t>http://www.loc.gov/ead/</a:t>
            </a:r>
            <a:endParaRPr lang="en-US" sz="2400" dirty="0" smtClean="0"/>
          </a:p>
          <a:p>
            <a:pPr lvl="4"/>
            <a:endParaRPr lang="en-US" sz="1800" dirty="0" smtClean="0"/>
          </a:p>
          <a:p>
            <a:r>
              <a:rPr lang="en-US" sz="2800" dirty="0" smtClean="0"/>
              <a:t>Metadata Encoding and Transmission Standard</a:t>
            </a:r>
          </a:p>
          <a:p>
            <a:pPr lvl="1"/>
            <a:r>
              <a:rPr lang="en-US" sz="2400" dirty="0" smtClean="0"/>
              <a:t>Bundles many types of metadata</a:t>
            </a:r>
          </a:p>
          <a:p>
            <a:pPr lvl="1"/>
            <a:r>
              <a:rPr lang="en-US" sz="2400" dirty="0" smtClean="0">
                <a:hlinkClick r:id="rId5"/>
              </a:rPr>
              <a:t>http://www.loc.gov/standards/mets/</a:t>
            </a:r>
            <a:endParaRPr lang="en-US" sz="24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152400"/>
            <a:ext cx="7772400" cy="1143000"/>
          </a:xfrm>
        </p:spPr>
        <p:txBody>
          <a:bodyPr/>
          <a:lstStyle/>
          <a:p>
            <a:r>
              <a:rPr lang="en-US" smtClean="0"/>
              <a:t>Even More Uses of XML …</a:t>
            </a:r>
          </a:p>
        </p:txBody>
      </p:sp>
      <p:sp>
        <p:nvSpPr>
          <p:cNvPr id="86019" name="Rectangle 3"/>
          <p:cNvSpPr>
            <a:spLocks noGrp="1" noChangeArrowheads="1"/>
          </p:cNvSpPr>
          <p:nvPr>
            <p:ph type="body" idx="1"/>
          </p:nvPr>
        </p:nvSpPr>
        <p:spPr>
          <a:xfrm>
            <a:off x="381000" y="1143000"/>
            <a:ext cx="8610600" cy="4114800"/>
          </a:xfrm>
        </p:spPr>
        <p:txBody>
          <a:bodyPr/>
          <a:lstStyle/>
          <a:p>
            <a:pPr>
              <a:spcBef>
                <a:spcPts val="500"/>
              </a:spcBef>
              <a:spcAft>
                <a:spcPts val="500"/>
              </a:spcAft>
            </a:pPr>
            <a:r>
              <a:rPr lang="en-US" b="1" dirty="0"/>
              <a:t>MARCXML</a:t>
            </a:r>
            <a:r>
              <a:rPr lang="en-US" dirty="0"/>
              <a:t> – MARC in XML</a:t>
            </a:r>
          </a:p>
          <a:p>
            <a:pPr>
              <a:spcBef>
                <a:spcPts val="500"/>
              </a:spcBef>
              <a:spcAft>
                <a:spcPts val="500"/>
              </a:spcAft>
            </a:pPr>
            <a:r>
              <a:rPr lang="en-US" b="1" dirty="0" smtClean="0"/>
              <a:t>MODS</a:t>
            </a:r>
            <a:r>
              <a:rPr lang="en-US" dirty="0" smtClean="0"/>
              <a:t> – Metadata Object Description Schema</a:t>
            </a:r>
          </a:p>
          <a:p>
            <a:pPr>
              <a:spcBef>
                <a:spcPts val="500"/>
              </a:spcBef>
              <a:spcAft>
                <a:spcPts val="500"/>
              </a:spcAft>
            </a:pPr>
            <a:r>
              <a:rPr lang="en-US" b="1" dirty="0" smtClean="0"/>
              <a:t>CML</a:t>
            </a:r>
            <a:r>
              <a:rPr lang="en-US" dirty="0" smtClean="0"/>
              <a:t> – Chemical Markup Language</a:t>
            </a:r>
          </a:p>
          <a:p>
            <a:pPr>
              <a:spcBef>
                <a:spcPts val="500"/>
              </a:spcBef>
              <a:spcAft>
                <a:spcPts val="500"/>
              </a:spcAft>
            </a:pPr>
            <a:r>
              <a:rPr lang="en-US" b="1" dirty="0" err="1" smtClean="0"/>
              <a:t>CellML</a:t>
            </a:r>
            <a:r>
              <a:rPr lang="en-US" dirty="0" smtClean="0"/>
              <a:t> – biological models</a:t>
            </a:r>
          </a:p>
          <a:p>
            <a:pPr>
              <a:spcBef>
                <a:spcPts val="500"/>
              </a:spcBef>
              <a:spcAft>
                <a:spcPts val="500"/>
              </a:spcAft>
            </a:pPr>
            <a:r>
              <a:rPr lang="en-US" b="1" dirty="0" smtClean="0"/>
              <a:t>BSML</a:t>
            </a:r>
            <a:r>
              <a:rPr lang="en-US" dirty="0" smtClean="0"/>
              <a:t> – </a:t>
            </a:r>
            <a:r>
              <a:rPr lang="en-US" dirty="0" err="1" smtClean="0"/>
              <a:t>bioinformatic</a:t>
            </a:r>
            <a:r>
              <a:rPr lang="en-US" dirty="0" smtClean="0"/>
              <a:t> sequences</a:t>
            </a:r>
          </a:p>
          <a:p>
            <a:pPr>
              <a:spcBef>
                <a:spcPts val="500"/>
              </a:spcBef>
              <a:spcAft>
                <a:spcPts val="500"/>
              </a:spcAft>
            </a:pPr>
            <a:r>
              <a:rPr lang="en-US" b="1" dirty="0" smtClean="0"/>
              <a:t>MAGE</a:t>
            </a:r>
            <a:r>
              <a:rPr lang="en-US" dirty="0" smtClean="0"/>
              <a:t>-</a:t>
            </a:r>
            <a:r>
              <a:rPr lang="en-US" b="1" dirty="0" smtClean="0"/>
              <a:t>ML</a:t>
            </a:r>
            <a:r>
              <a:rPr lang="en-US" dirty="0" smtClean="0"/>
              <a:t> – </a:t>
            </a:r>
            <a:r>
              <a:rPr lang="en-US" dirty="0" err="1" smtClean="0"/>
              <a:t>MicroArray</a:t>
            </a:r>
            <a:r>
              <a:rPr lang="en-US" dirty="0" smtClean="0"/>
              <a:t> Gene Expression</a:t>
            </a:r>
          </a:p>
          <a:p>
            <a:pPr>
              <a:spcBef>
                <a:spcPts val="500"/>
              </a:spcBef>
              <a:spcAft>
                <a:spcPts val="500"/>
              </a:spcAft>
            </a:pPr>
            <a:r>
              <a:rPr lang="en-US" b="1" dirty="0" smtClean="0"/>
              <a:t>XSTAR</a:t>
            </a:r>
            <a:r>
              <a:rPr lang="en-US" dirty="0" smtClean="0"/>
              <a:t> – for archaeological research </a:t>
            </a:r>
          </a:p>
          <a:p>
            <a:pPr>
              <a:spcBef>
                <a:spcPts val="500"/>
              </a:spcBef>
              <a:spcAft>
                <a:spcPts val="500"/>
              </a:spcAft>
            </a:pPr>
            <a:r>
              <a:rPr lang="en-US" b="1" dirty="0" smtClean="0"/>
              <a:t>AML</a:t>
            </a:r>
            <a:r>
              <a:rPr lang="en-US" dirty="0" smtClean="0"/>
              <a:t> – astronomy markup language</a:t>
            </a:r>
          </a:p>
          <a:p>
            <a:pPr>
              <a:spcBef>
                <a:spcPts val="500"/>
              </a:spcBef>
              <a:spcAft>
                <a:spcPts val="500"/>
              </a:spcAft>
            </a:pPr>
            <a:r>
              <a:rPr lang="en-US" b="1" dirty="0" err="1" smtClean="0"/>
              <a:t>SportsML</a:t>
            </a:r>
            <a:r>
              <a:rPr lang="en-US" dirty="0" smtClean="0"/>
              <a:t> – for sharing sports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Consistency</a:t>
            </a:r>
            <a:endParaRPr lang="en-US" dirty="0"/>
          </a:p>
        </p:txBody>
      </p:sp>
      <p:sp>
        <p:nvSpPr>
          <p:cNvPr id="3" name="Content Placeholder 2"/>
          <p:cNvSpPr>
            <a:spLocks noGrp="1"/>
          </p:cNvSpPr>
          <p:nvPr>
            <p:ph idx="1"/>
          </p:nvPr>
        </p:nvSpPr>
        <p:spPr>
          <a:xfrm>
            <a:off x="685800" y="1981200"/>
            <a:ext cx="8077200" cy="4114800"/>
          </a:xfrm>
        </p:spPr>
        <p:txBody>
          <a:bodyPr/>
          <a:lstStyle/>
          <a:p>
            <a:r>
              <a:rPr lang="en-US" dirty="0" smtClean="0"/>
              <a:t>Content Standards</a:t>
            </a:r>
          </a:p>
          <a:p>
            <a:pPr lvl="1"/>
            <a:r>
              <a:rPr lang="en-US" dirty="0" smtClean="0"/>
              <a:t>Resource Description and Access (RDA)</a:t>
            </a:r>
          </a:p>
          <a:p>
            <a:pPr lvl="1"/>
            <a:r>
              <a:rPr lang="en-US" dirty="0" smtClean="0"/>
              <a:t>Describing Archives: a Content Standard (DACS)</a:t>
            </a:r>
          </a:p>
          <a:p>
            <a:pPr marL="0" indent="0">
              <a:buNone/>
            </a:pPr>
            <a:endParaRPr lang="en-US" dirty="0"/>
          </a:p>
          <a:p>
            <a:r>
              <a:rPr lang="en-US" dirty="0" smtClean="0"/>
              <a:t>Authority Control</a:t>
            </a:r>
          </a:p>
          <a:p>
            <a:pPr lvl="1"/>
            <a:r>
              <a:rPr lang="en-US" dirty="0" smtClean="0"/>
              <a:t>Subject Authority</a:t>
            </a:r>
          </a:p>
          <a:p>
            <a:pPr lvl="1"/>
            <a:r>
              <a:rPr lang="en-US" dirty="0" smtClean="0"/>
              <a:t>Name authority</a:t>
            </a:r>
            <a:endParaRPr lang="en-US" dirty="0"/>
          </a:p>
        </p:txBody>
      </p:sp>
    </p:spTree>
    <p:extLst>
      <p:ext uri="{BB962C8B-B14F-4D97-AF65-F5344CB8AC3E}">
        <p14:creationId xmlns:p14="http://schemas.microsoft.com/office/powerpoint/2010/main" val="9480774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7772400" cy="1143000"/>
          </a:xfrm>
        </p:spPr>
        <p:txBody>
          <a:bodyPr/>
          <a:lstStyle/>
          <a:p>
            <a:r>
              <a:rPr lang="en-US" smtClean="0"/>
              <a:t>Really Simple Syndication (RSS)</a:t>
            </a:r>
          </a:p>
        </p:txBody>
      </p:sp>
      <p:sp>
        <p:nvSpPr>
          <p:cNvPr id="60419" name="Text Box 4"/>
          <p:cNvSpPr txBox="1">
            <a:spLocks noChangeArrowheads="1"/>
          </p:cNvSpPr>
          <p:nvPr/>
        </p:nvSpPr>
        <p:spPr bwMode="auto">
          <a:xfrm>
            <a:off x="1600200" y="6400800"/>
            <a:ext cx="574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sz="1600" b="1" dirty="0">
                <a:solidFill>
                  <a:srgbClr val="000000"/>
                </a:solidFill>
                <a:latin typeface="Arial" panose="020B0604020202020204" pitchFamily="34" charset="0"/>
              </a:rPr>
              <a:t>See example at http://www.nytimes.com/services/xml/rss/</a:t>
            </a:r>
          </a:p>
        </p:txBody>
      </p:sp>
      <p:pic>
        <p:nvPicPr>
          <p:cNvPr id="60420" name="Picture 6" descr="Image:Feed-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7"/>
          <p:cNvSpPr>
            <a:spLocks noChangeArrowheads="1"/>
          </p:cNvSpPr>
          <p:nvPr/>
        </p:nvSpPr>
        <p:spPr bwMode="auto">
          <a:xfrm>
            <a:off x="152400" y="1143000"/>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SzTx/>
              <a:buFontTx/>
              <a:buNone/>
            </a:pPr>
            <a:r>
              <a:rPr lang="en-US" sz="1400" b="1">
                <a:solidFill>
                  <a:srgbClr val="000000"/>
                </a:solidFill>
              </a:rPr>
              <a:t>&lt;?xml</a:t>
            </a:r>
            <a:r>
              <a:rPr lang="en-US" sz="1400">
                <a:solidFill>
                  <a:srgbClr val="000000"/>
                </a:solidFill>
              </a:rPr>
              <a:t> version="1.0"</a:t>
            </a:r>
            <a:r>
              <a:rPr lang="en-US" sz="1400" b="1">
                <a:solidFill>
                  <a:srgbClr val="000000"/>
                </a:solidFill>
              </a:rPr>
              <a:t>?&gt;</a:t>
            </a:r>
            <a:r>
              <a:rPr lang="en-US" sz="1400">
                <a:solidFill>
                  <a:srgbClr val="000000"/>
                </a:solidFill>
              </a:rPr>
              <a:t> </a:t>
            </a:r>
          </a:p>
          <a:p>
            <a:pPr eaLnBrk="1" hangingPunct="1">
              <a:spcBef>
                <a:spcPct val="0"/>
              </a:spcBef>
              <a:buSzTx/>
              <a:buFontTx/>
              <a:buNone/>
            </a:pPr>
            <a:r>
              <a:rPr lang="en-US" sz="1400" b="1">
                <a:solidFill>
                  <a:srgbClr val="000000"/>
                </a:solidFill>
              </a:rPr>
              <a:t>&lt;rss</a:t>
            </a:r>
            <a:r>
              <a:rPr lang="en-US" sz="1400">
                <a:solidFill>
                  <a:srgbClr val="000000"/>
                </a:solidFill>
              </a:rPr>
              <a:t> version="2.0"</a:t>
            </a:r>
            <a:r>
              <a:rPr lang="en-US" sz="1400" b="1">
                <a:solidFill>
                  <a:srgbClr val="000000"/>
                </a:solidFill>
              </a:rPr>
              <a:t>&gt;</a:t>
            </a:r>
            <a:r>
              <a:rPr lang="en-US" sz="1400">
                <a:solidFill>
                  <a:srgbClr val="000000"/>
                </a:solidFill>
              </a:rPr>
              <a:t> </a:t>
            </a:r>
          </a:p>
          <a:p>
            <a:pPr eaLnBrk="1" hangingPunct="1">
              <a:spcBef>
                <a:spcPct val="0"/>
              </a:spcBef>
              <a:buSzTx/>
              <a:buFontTx/>
              <a:buNone/>
            </a:pPr>
            <a:r>
              <a:rPr lang="en-US" sz="1400" b="1">
                <a:solidFill>
                  <a:srgbClr val="000000"/>
                </a:solidFill>
              </a:rPr>
              <a:t>&lt;channel&gt;</a:t>
            </a:r>
            <a:r>
              <a:rPr lang="en-US" sz="1400">
                <a:solidFill>
                  <a:srgbClr val="000000"/>
                </a:solidFill>
              </a:rPr>
              <a:t> </a:t>
            </a:r>
          </a:p>
          <a:p>
            <a:pPr eaLnBrk="1" hangingPunct="1">
              <a:spcBef>
                <a:spcPct val="0"/>
              </a:spcBef>
              <a:buSzTx/>
              <a:buFontTx/>
              <a:buNone/>
            </a:pPr>
            <a:r>
              <a:rPr lang="en-US" sz="1400" b="1">
                <a:solidFill>
                  <a:srgbClr val="000000"/>
                </a:solidFill>
              </a:rPr>
              <a:t>    &lt;title&gt;</a:t>
            </a:r>
            <a:r>
              <a:rPr lang="en-US" sz="1400">
                <a:solidFill>
                  <a:srgbClr val="000000"/>
                </a:solidFill>
              </a:rPr>
              <a:t>Lift Off News</a:t>
            </a:r>
            <a:r>
              <a:rPr lang="en-US" sz="1400" b="1">
                <a:solidFill>
                  <a:srgbClr val="000000"/>
                </a:solidFill>
              </a:rPr>
              <a:t>&lt;/title&gt;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&lt;link&gt;</a:t>
            </a:r>
            <a:r>
              <a:rPr lang="en-US" sz="1400">
                <a:solidFill>
                  <a:srgbClr val="000000"/>
                </a:solidFill>
              </a:rPr>
              <a:t>http://liftoff.msfc.nasa.gov/</a:t>
            </a:r>
            <a:r>
              <a:rPr lang="en-US" sz="1400" b="1">
                <a:solidFill>
                  <a:srgbClr val="000000"/>
                </a:solidFill>
              </a:rPr>
              <a:t>&lt;/link&gt;</a:t>
            </a:r>
            <a:r>
              <a:rPr lang="en-US" sz="1400">
                <a:solidFill>
                  <a:srgbClr val="000000"/>
                </a:solidFill>
              </a:rPr>
              <a:t> </a:t>
            </a:r>
          </a:p>
          <a:p>
            <a:pPr eaLnBrk="1" hangingPunct="1">
              <a:spcBef>
                <a:spcPct val="0"/>
              </a:spcBef>
              <a:buSzTx/>
              <a:buFontTx/>
              <a:buNone/>
            </a:pPr>
            <a:r>
              <a:rPr lang="en-US" sz="1400" b="1">
                <a:solidFill>
                  <a:srgbClr val="000000"/>
                </a:solidFill>
              </a:rPr>
              <a:t>    &lt;description&gt;</a:t>
            </a:r>
            <a:r>
              <a:rPr lang="en-US" sz="1400">
                <a:solidFill>
                  <a:srgbClr val="000000"/>
                </a:solidFill>
              </a:rPr>
              <a:t>Liftoff to Space Exploration.</a:t>
            </a:r>
            <a:r>
              <a:rPr lang="en-US" sz="1400" b="1">
                <a:solidFill>
                  <a:srgbClr val="000000"/>
                </a:solidFill>
              </a:rPr>
              <a:t>&lt;/description&gt;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&lt;language&gt;</a:t>
            </a:r>
            <a:r>
              <a:rPr lang="en-US" sz="1400">
                <a:solidFill>
                  <a:srgbClr val="000000"/>
                </a:solidFill>
              </a:rPr>
              <a:t>en-us</a:t>
            </a:r>
            <a:r>
              <a:rPr lang="en-US" sz="1400" b="1">
                <a:solidFill>
                  <a:srgbClr val="000000"/>
                </a:solidFill>
              </a:rPr>
              <a:t>&lt;/language&gt;</a:t>
            </a:r>
            <a:r>
              <a:rPr lang="en-US" sz="1400">
                <a:solidFill>
                  <a:srgbClr val="000000"/>
                </a:solidFill>
              </a:rPr>
              <a:t> </a:t>
            </a:r>
          </a:p>
          <a:p>
            <a:pPr eaLnBrk="1" hangingPunct="1">
              <a:spcBef>
                <a:spcPct val="0"/>
              </a:spcBef>
              <a:buSzTx/>
              <a:buFontTx/>
              <a:buNone/>
            </a:pPr>
            <a:r>
              <a:rPr lang="en-US" sz="1400" b="1">
                <a:solidFill>
                  <a:srgbClr val="000000"/>
                </a:solidFill>
              </a:rPr>
              <a:t>    &lt;pubDate&gt;</a:t>
            </a:r>
            <a:r>
              <a:rPr lang="en-US" sz="1400">
                <a:solidFill>
                  <a:srgbClr val="000000"/>
                </a:solidFill>
              </a:rPr>
              <a:t>Tue, 10 Jun 2003 04:00:00 GMT</a:t>
            </a:r>
            <a:r>
              <a:rPr lang="en-US" sz="1400" b="1">
                <a:solidFill>
                  <a:srgbClr val="000000"/>
                </a:solidFill>
              </a:rPr>
              <a:t>&lt;/pubDate&gt;</a:t>
            </a:r>
            <a:r>
              <a:rPr lang="en-US" sz="1400">
                <a:solidFill>
                  <a:srgbClr val="000000"/>
                </a:solidFill>
              </a:rPr>
              <a:t> </a:t>
            </a:r>
          </a:p>
          <a:p>
            <a:pPr eaLnBrk="1" hangingPunct="1">
              <a:spcBef>
                <a:spcPct val="0"/>
              </a:spcBef>
              <a:buSzTx/>
              <a:buFontTx/>
              <a:buNone/>
            </a:pPr>
            <a:r>
              <a:rPr lang="en-US" sz="1400" b="1">
                <a:solidFill>
                  <a:srgbClr val="000000"/>
                </a:solidFill>
              </a:rPr>
              <a:t>    &lt;lastBuildDate&gt;</a:t>
            </a:r>
            <a:r>
              <a:rPr lang="en-US" sz="1400">
                <a:solidFill>
                  <a:srgbClr val="000000"/>
                </a:solidFill>
              </a:rPr>
              <a:t>Tue, 10 Jun 2003 09:41:01 GMT</a:t>
            </a:r>
            <a:r>
              <a:rPr lang="en-US" sz="1400" b="1">
                <a:solidFill>
                  <a:srgbClr val="000000"/>
                </a:solidFill>
              </a:rPr>
              <a:t>&lt;/lastBuildDate&gt;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&lt;docs&gt;</a:t>
            </a:r>
            <a:r>
              <a:rPr lang="en-US" sz="1400">
                <a:solidFill>
                  <a:srgbClr val="000000"/>
                </a:solidFill>
              </a:rPr>
              <a:t>http://blogs.law.harvard.edu/tech/rss</a:t>
            </a:r>
            <a:r>
              <a:rPr lang="en-US" sz="1400" b="1">
                <a:solidFill>
                  <a:srgbClr val="000000"/>
                </a:solidFill>
              </a:rPr>
              <a:t>&lt;/docs&gt;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&lt;generator&gt;</a:t>
            </a:r>
            <a:r>
              <a:rPr lang="en-US" sz="1400">
                <a:solidFill>
                  <a:srgbClr val="000000"/>
                </a:solidFill>
              </a:rPr>
              <a:t>Weblog Editor 2.0</a:t>
            </a:r>
            <a:r>
              <a:rPr lang="en-US" sz="1400" b="1">
                <a:solidFill>
                  <a:srgbClr val="000000"/>
                </a:solidFill>
              </a:rPr>
              <a:t>&lt;/generator&gt;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&lt;managingEditor&gt;</a:t>
            </a:r>
            <a:r>
              <a:rPr lang="en-US" sz="1400">
                <a:solidFill>
                  <a:srgbClr val="000000"/>
                </a:solidFill>
              </a:rPr>
              <a:t>editor@example.com</a:t>
            </a:r>
            <a:r>
              <a:rPr lang="en-US" sz="1400" b="1">
                <a:solidFill>
                  <a:srgbClr val="000000"/>
                </a:solidFill>
              </a:rPr>
              <a:t>&lt;/managingEditor&gt;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&lt;webMaster&gt;</a:t>
            </a:r>
            <a:r>
              <a:rPr lang="en-US" sz="1400">
                <a:solidFill>
                  <a:srgbClr val="000000"/>
                </a:solidFill>
              </a:rPr>
              <a:t>webmaster@example.com</a:t>
            </a:r>
            <a:r>
              <a:rPr lang="en-US" sz="1400" b="1">
                <a:solidFill>
                  <a:srgbClr val="000000"/>
                </a:solidFill>
              </a:rPr>
              <a:t>&lt;/webMaster&gt;</a:t>
            </a:r>
            <a:endParaRPr lang="en-US" sz="1400">
              <a:solidFill>
                <a:srgbClr val="000000"/>
              </a:solidFill>
            </a:endParaRPr>
          </a:p>
          <a:p>
            <a:pPr eaLnBrk="1" hangingPunct="1">
              <a:spcBef>
                <a:spcPct val="0"/>
              </a:spcBef>
              <a:buSzTx/>
              <a:buFontTx/>
              <a:buNone/>
            </a:pPr>
            <a:r>
              <a:rPr lang="en-US" sz="1400">
                <a:solidFill>
                  <a:srgbClr val="000000"/>
                </a:solidFill>
              </a:rPr>
              <a:t>    </a:t>
            </a:r>
            <a:r>
              <a:rPr lang="en-US" sz="1400" b="1">
                <a:solidFill>
                  <a:srgbClr val="000000"/>
                </a:solidFill>
              </a:rPr>
              <a:t>&lt;ttl&gt;</a:t>
            </a:r>
            <a:r>
              <a:rPr lang="en-US" sz="1400">
                <a:solidFill>
                  <a:srgbClr val="000000"/>
                </a:solidFill>
              </a:rPr>
              <a:t>5</a:t>
            </a:r>
            <a:r>
              <a:rPr lang="en-US" sz="1400" b="1">
                <a:solidFill>
                  <a:srgbClr val="000000"/>
                </a:solidFill>
              </a:rPr>
              <a:t>&lt;/ttl&gt;</a:t>
            </a:r>
            <a:r>
              <a:rPr lang="en-US" sz="1400">
                <a:solidFill>
                  <a:srgbClr val="000000"/>
                </a:solidFill>
              </a:rPr>
              <a:t> </a:t>
            </a:r>
          </a:p>
          <a:p>
            <a:pPr eaLnBrk="1" hangingPunct="1">
              <a:spcBef>
                <a:spcPct val="0"/>
              </a:spcBef>
              <a:buSzTx/>
              <a:buFontTx/>
              <a:buNone/>
            </a:pPr>
            <a:r>
              <a:rPr lang="en-US" sz="1400" b="1">
                <a:solidFill>
                  <a:srgbClr val="000000"/>
                </a:solidFill>
              </a:rPr>
              <a:t>    &lt;item&gt;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&lt;title&gt;</a:t>
            </a:r>
            <a:r>
              <a:rPr lang="en-US" sz="1400">
                <a:solidFill>
                  <a:srgbClr val="000000"/>
                </a:solidFill>
              </a:rPr>
              <a:t>Star City</a:t>
            </a:r>
            <a:r>
              <a:rPr lang="en-US" sz="1400" b="1">
                <a:solidFill>
                  <a:srgbClr val="000000"/>
                </a:solidFill>
              </a:rPr>
              <a:t>&lt;/title&gt;</a:t>
            </a:r>
            <a:r>
              <a:rPr lang="en-US" sz="1400">
                <a:solidFill>
                  <a:srgbClr val="000000"/>
                </a:solidFill>
              </a:rPr>
              <a:t> </a:t>
            </a:r>
          </a:p>
          <a:p>
            <a:pPr eaLnBrk="1" hangingPunct="1">
              <a:spcBef>
                <a:spcPct val="0"/>
              </a:spcBef>
              <a:buSzTx/>
              <a:buFontTx/>
              <a:buNone/>
            </a:pPr>
            <a:r>
              <a:rPr lang="en-US" sz="1400">
                <a:solidFill>
                  <a:srgbClr val="000000"/>
                </a:solidFill>
              </a:rPr>
              <a:t>        </a:t>
            </a:r>
            <a:r>
              <a:rPr lang="en-US" sz="1400" b="1">
                <a:solidFill>
                  <a:srgbClr val="000000"/>
                </a:solidFill>
              </a:rPr>
              <a:t>&lt;link&gt;</a:t>
            </a:r>
            <a:r>
              <a:rPr lang="en-US" sz="1400">
                <a:solidFill>
                  <a:srgbClr val="000000"/>
                </a:solidFill>
              </a:rPr>
              <a:t>http://liftoff.msfc.nasa.gov/news/2003/news-starcity.asp</a:t>
            </a:r>
            <a:r>
              <a:rPr lang="en-US" sz="1400" b="1">
                <a:solidFill>
                  <a:srgbClr val="000000"/>
                </a:solidFill>
              </a:rPr>
              <a:t>&lt;/link&gt;</a:t>
            </a:r>
            <a:r>
              <a:rPr lang="en-US" sz="1400">
                <a:solidFill>
                  <a:srgbClr val="000000"/>
                </a:solidFill>
              </a:rPr>
              <a:t> </a:t>
            </a:r>
          </a:p>
          <a:p>
            <a:pPr eaLnBrk="1" hangingPunct="1">
              <a:spcBef>
                <a:spcPct val="0"/>
              </a:spcBef>
              <a:buSzTx/>
              <a:buFontTx/>
              <a:buNone/>
            </a:pPr>
            <a:r>
              <a:rPr lang="en-US" sz="1400" b="1">
                <a:solidFill>
                  <a:srgbClr val="000000"/>
                </a:solidFill>
              </a:rPr>
              <a:t>        &lt;description&gt;</a:t>
            </a:r>
            <a:r>
              <a:rPr lang="en-US" sz="1400">
                <a:solidFill>
                  <a:srgbClr val="000000"/>
                </a:solidFill>
              </a:rPr>
              <a:t>How do Americans get ready to work with Russians aboard the International Space Station? They take </a:t>
            </a:r>
          </a:p>
          <a:p>
            <a:pPr eaLnBrk="1" hangingPunct="1">
              <a:spcBef>
                <a:spcPct val="0"/>
              </a:spcBef>
              <a:buSzTx/>
              <a:buFontTx/>
              <a:buNone/>
            </a:pPr>
            <a:r>
              <a:rPr lang="en-US" sz="1400">
                <a:solidFill>
                  <a:srgbClr val="000000"/>
                </a:solidFill>
              </a:rPr>
              <a:t>                                a crash course in culture, language and protocol at Russia's Star City.</a:t>
            </a:r>
            <a:r>
              <a:rPr lang="en-US" sz="1400" b="1">
                <a:solidFill>
                  <a:srgbClr val="000000"/>
                </a:solidFill>
              </a:rPr>
              <a:t>&lt;/description&gt;</a:t>
            </a:r>
            <a:r>
              <a:rPr lang="en-US" sz="1400">
                <a:solidFill>
                  <a:srgbClr val="000000"/>
                </a:solidFill>
              </a:rPr>
              <a:t> </a:t>
            </a:r>
          </a:p>
          <a:p>
            <a:pPr eaLnBrk="1" hangingPunct="1">
              <a:spcBef>
                <a:spcPct val="0"/>
              </a:spcBef>
              <a:buSzTx/>
              <a:buFontTx/>
              <a:buNone/>
            </a:pPr>
            <a:r>
              <a:rPr lang="en-US" sz="1400" b="1">
                <a:solidFill>
                  <a:srgbClr val="000000"/>
                </a:solidFill>
              </a:rPr>
              <a:t>        &lt;pubDate&gt;</a:t>
            </a:r>
            <a:r>
              <a:rPr lang="en-US" sz="1400">
                <a:solidFill>
                  <a:srgbClr val="000000"/>
                </a:solidFill>
              </a:rPr>
              <a:t>Tue, 03 Jun 2003 09:39:21 GMT</a:t>
            </a:r>
            <a:r>
              <a:rPr lang="en-US" sz="1400" b="1">
                <a:solidFill>
                  <a:srgbClr val="000000"/>
                </a:solidFill>
              </a:rPr>
              <a:t>&lt;/pubDate&gt;</a:t>
            </a:r>
            <a:endParaRPr lang="en-US" sz="1400">
              <a:solidFill>
                <a:srgbClr val="000000"/>
              </a:solidFill>
            </a:endParaRPr>
          </a:p>
          <a:p>
            <a:pPr eaLnBrk="1" hangingPunct="1">
              <a:spcBef>
                <a:spcPct val="0"/>
              </a:spcBef>
              <a:buSzTx/>
              <a:buFontTx/>
              <a:buNone/>
            </a:pPr>
            <a:r>
              <a:rPr lang="en-US" sz="1400">
                <a:solidFill>
                  <a:srgbClr val="000000"/>
                </a:solidFill>
              </a:rPr>
              <a:t>        </a:t>
            </a:r>
            <a:r>
              <a:rPr lang="en-US" sz="1400" b="1">
                <a:solidFill>
                  <a:srgbClr val="000000"/>
                </a:solidFill>
              </a:rPr>
              <a:t>&lt;guid&gt;</a:t>
            </a:r>
            <a:r>
              <a:rPr lang="en-US" sz="1400">
                <a:solidFill>
                  <a:srgbClr val="000000"/>
                </a:solidFill>
              </a:rPr>
              <a:t>http://liftoff.msfc.nasa.gov/2003/06/03.html#item573</a:t>
            </a:r>
            <a:r>
              <a:rPr lang="en-US" sz="1400" b="1">
                <a:solidFill>
                  <a:srgbClr val="000000"/>
                </a:solidFill>
              </a:rPr>
              <a:t>&lt;/guid&gt;</a:t>
            </a:r>
            <a:r>
              <a:rPr lang="en-US" sz="1400">
                <a:solidFill>
                  <a:srgbClr val="000000"/>
                </a:solidFill>
              </a:rPr>
              <a:t> </a:t>
            </a:r>
          </a:p>
          <a:p>
            <a:pPr eaLnBrk="1" hangingPunct="1">
              <a:spcBef>
                <a:spcPct val="0"/>
              </a:spcBef>
              <a:buSzTx/>
              <a:buFontTx/>
              <a:buNone/>
            </a:pPr>
            <a:r>
              <a:rPr lang="en-US" sz="1400" b="1">
                <a:solidFill>
                  <a:srgbClr val="000000"/>
                </a:solidFill>
              </a:rPr>
              <a:t>    &lt;/item&gt;</a:t>
            </a:r>
            <a:r>
              <a:rPr lang="en-US" sz="1400">
                <a:solidFill>
                  <a:srgbClr val="000000"/>
                </a:solidFill>
              </a:rPr>
              <a:t> </a:t>
            </a:r>
          </a:p>
          <a:p>
            <a:pPr eaLnBrk="1" hangingPunct="1">
              <a:spcBef>
                <a:spcPct val="0"/>
              </a:spcBef>
              <a:buSzTx/>
              <a:buFontTx/>
              <a:buNone/>
            </a:pPr>
            <a:r>
              <a:rPr lang="en-US" sz="1400" b="1">
                <a:solidFill>
                  <a:srgbClr val="000000"/>
                </a:solidFill>
              </a:rPr>
              <a:t>&lt;/channel&gt;</a:t>
            </a:r>
            <a:r>
              <a:rPr lang="en-US" sz="1400">
                <a:solidFill>
                  <a:srgbClr val="000000"/>
                </a:solidFill>
              </a:rPr>
              <a:t> </a:t>
            </a:r>
          </a:p>
          <a:p>
            <a:pPr eaLnBrk="1" hangingPunct="1">
              <a:spcBef>
                <a:spcPct val="0"/>
              </a:spcBef>
              <a:buSzTx/>
              <a:buFontTx/>
              <a:buNone/>
            </a:pPr>
            <a:r>
              <a:rPr lang="en-US" sz="1400" b="1">
                <a:solidFill>
                  <a:srgbClr val="000000"/>
                </a:solidFill>
              </a:rPr>
              <a:t>&lt;/rss&gt;</a:t>
            </a:r>
            <a:r>
              <a:rPr lang="en-US" sz="1400">
                <a:solidFill>
                  <a:srgbClr val="000000"/>
                </a:solidFill>
              </a:rPr>
              <a:t>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152400"/>
            <a:ext cx="8610600" cy="1143000"/>
          </a:xfrm>
        </p:spPr>
        <p:txBody>
          <a:bodyPr/>
          <a:lstStyle/>
          <a:p>
            <a:r>
              <a:rPr lang="en-US" smtClean="0"/>
              <a:t>XML: A Family of Standards</a:t>
            </a:r>
          </a:p>
        </p:txBody>
      </p:sp>
      <p:sp>
        <p:nvSpPr>
          <p:cNvPr id="63491" name="Rectangle 3"/>
          <p:cNvSpPr>
            <a:spLocks noGrp="1" noChangeArrowheads="1"/>
          </p:cNvSpPr>
          <p:nvPr>
            <p:ph type="body" idx="1"/>
          </p:nvPr>
        </p:nvSpPr>
        <p:spPr>
          <a:xfrm>
            <a:off x="190500" y="1295400"/>
            <a:ext cx="8763000" cy="5105400"/>
          </a:xfrm>
        </p:spPr>
        <p:txBody>
          <a:bodyPr/>
          <a:lstStyle/>
          <a:p>
            <a:r>
              <a:rPr lang="en-US" dirty="0" smtClean="0"/>
              <a:t>Definition: DTD or Schema</a:t>
            </a:r>
          </a:p>
          <a:p>
            <a:pPr lvl="1"/>
            <a:r>
              <a:rPr lang="en-US" dirty="0" smtClean="0"/>
              <a:t>Known </a:t>
            </a:r>
            <a:r>
              <a:rPr lang="en-US" u="sng" dirty="0" smtClean="0"/>
              <a:t>types</a:t>
            </a:r>
            <a:r>
              <a:rPr lang="en-US" dirty="0" smtClean="0"/>
              <a:t> of entities with “labels”</a:t>
            </a:r>
          </a:p>
          <a:p>
            <a:pPr lvl="1"/>
            <a:r>
              <a:rPr lang="en-US" dirty="0" smtClean="0"/>
              <a:t>Defines part-whole and is-a relationships</a:t>
            </a:r>
          </a:p>
          <a:p>
            <a:pPr lvl="3"/>
            <a:endParaRPr lang="en-US" dirty="0" smtClean="0"/>
          </a:p>
          <a:p>
            <a:r>
              <a:rPr lang="en-US" dirty="0" smtClean="0"/>
              <a:t>Markup: XML</a:t>
            </a:r>
          </a:p>
          <a:p>
            <a:pPr lvl="1"/>
            <a:r>
              <a:rPr lang="en-US" dirty="0" smtClean="0"/>
              <a:t>“Tags” regions of text with labels</a:t>
            </a:r>
          </a:p>
          <a:p>
            <a:pPr lvl="4"/>
            <a:endParaRPr lang="en-US" dirty="0" smtClean="0"/>
          </a:p>
          <a:p>
            <a:r>
              <a:rPr lang="en-US" dirty="0" smtClean="0"/>
              <a:t>Presentation: XSLT</a:t>
            </a:r>
          </a:p>
          <a:p>
            <a:pPr lvl="1"/>
            <a:r>
              <a:rPr lang="en-US" dirty="0" smtClean="0"/>
              <a:t>Specifies transformations</a:t>
            </a:r>
          </a:p>
          <a:p>
            <a:pPr lvl="1"/>
            <a:r>
              <a:rPr lang="en-US" dirty="0" smtClean="0"/>
              <a:t>Commonly used to create a HTML display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Resource Description Framework</a:t>
            </a:r>
          </a:p>
        </p:txBody>
      </p:sp>
      <p:sp>
        <p:nvSpPr>
          <p:cNvPr id="23555" name="Rectangle 3"/>
          <p:cNvSpPr>
            <a:spLocks noGrp="1" noChangeArrowheads="1"/>
          </p:cNvSpPr>
          <p:nvPr>
            <p:ph type="body" idx="1"/>
          </p:nvPr>
        </p:nvSpPr>
        <p:spPr>
          <a:xfrm>
            <a:off x="685800" y="1981200"/>
            <a:ext cx="8001000" cy="4114800"/>
          </a:xfrm>
        </p:spPr>
        <p:txBody>
          <a:bodyPr/>
          <a:lstStyle/>
          <a:p>
            <a:r>
              <a:rPr lang="en-US" smtClean="0"/>
              <a:t>XML schema for describing resources</a:t>
            </a:r>
          </a:p>
          <a:p>
            <a:pPr lvl="4"/>
            <a:endParaRPr lang="en-US" smtClean="0"/>
          </a:p>
          <a:p>
            <a:r>
              <a:rPr lang="en-US" smtClean="0"/>
              <a:t>Can integrate multiple metadata standards </a:t>
            </a:r>
          </a:p>
          <a:p>
            <a:pPr lvl="1"/>
            <a:r>
              <a:rPr lang="en-US" smtClean="0"/>
              <a:t>Dublin Core, P3P, PICS, vCARD, …</a:t>
            </a:r>
          </a:p>
          <a:p>
            <a:pPr lvl="4"/>
            <a:endParaRPr lang="en-US" smtClean="0"/>
          </a:p>
          <a:p>
            <a:r>
              <a:rPr lang="en-US" smtClean="0"/>
              <a:t>Dublin Core provides a XML “namespace”</a:t>
            </a:r>
          </a:p>
          <a:p>
            <a:pPr lvl="1"/>
            <a:r>
              <a:rPr lang="en-US" smtClean="0"/>
              <a:t>DC Elements are XML “properties</a:t>
            </a:r>
          </a:p>
          <a:p>
            <a:pPr lvl="2"/>
            <a:r>
              <a:rPr lang="en-US" smtClean="0"/>
              <a:t>DC Refinements are RDF “subproperties”</a:t>
            </a:r>
          </a:p>
          <a:p>
            <a:pPr lvl="1"/>
            <a:r>
              <a:rPr lang="en-US" smtClean="0"/>
              <a:t>Values are XML “content”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1143000"/>
          </a:xfrm>
        </p:spPr>
        <p:txBody>
          <a:bodyPr/>
          <a:lstStyle/>
          <a:p>
            <a:r>
              <a:rPr lang="en-US" dirty="0" smtClean="0"/>
              <a:t>XML Namespaces</a:t>
            </a:r>
          </a:p>
        </p:txBody>
      </p:sp>
      <p:sp>
        <p:nvSpPr>
          <p:cNvPr id="79875" name="Text Box 3"/>
          <p:cNvSpPr txBox="1">
            <a:spLocks noChangeArrowheads="1"/>
          </p:cNvSpPr>
          <p:nvPr/>
        </p:nvSpPr>
        <p:spPr bwMode="auto">
          <a:xfrm>
            <a:off x="1758950" y="1346200"/>
            <a:ext cx="4986338"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sz="1400">
                <a:solidFill>
                  <a:srgbClr val="000000"/>
                </a:solidFill>
                <a:latin typeface="Arial" panose="020B0604020202020204" pitchFamily="34" charset="0"/>
              </a:rPr>
              <a:t>&lt;?xml version="1.0"?&gt;</a:t>
            </a:r>
          </a:p>
          <a:p>
            <a:pPr>
              <a:spcBef>
                <a:spcPct val="0"/>
              </a:spcBef>
              <a:buSzTx/>
              <a:buFontTx/>
              <a:buNone/>
            </a:pPr>
            <a:r>
              <a:rPr lang="en-US" sz="1400">
                <a:solidFill>
                  <a:srgbClr val="000000"/>
                </a:solidFill>
                <a:latin typeface="Arial" panose="020B0604020202020204" pitchFamily="34" charset="0"/>
              </a:rPr>
              <a:t>&lt;rdf:RDF</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xmlns:rdf="http://www.w3.org/1999/02/22-rdf-syntax-ns#"</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xmlns:rss="http://purl.org/rss/1.0/"</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xmlns:dc="http://purl.org/dc/elements/1.1/"</a:t>
            </a:r>
            <a:r>
              <a:rPr lang="en-US" sz="1400">
                <a:solidFill>
                  <a:srgbClr val="000000"/>
                </a:solidFill>
                <a:latin typeface="Arial" panose="020B0604020202020204" pitchFamily="34" charset="0"/>
              </a:rPr>
              <a:t>&gt;</a:t>
            </a:r>
          </a:p>
          <a:p>
            <a:pPr>
              <a:spcBef>
                <a:spcPct val="0"/>
              </a:spcBef>
              <a:buSzTx/>
              <a:buFontTx/>
              <a:buNone/>
            </a:pPr>
            <a:r>
              <a:rPr lang="en-US" sz="1400">
                <a:solidFill>
                  <a:srgbClr val="000000"/>
                </a:solidFill>
                <a:latin typeface="Arial" panose="020B0604020202020204" pitchFamily="34" charset="0"/>
              </a:rPr>
              <a:t>  &lt;rss:channel rdf:about="http://www.xml.com/xml/news.rss"&gt;</a:t>
            </a:r>
          </a:p>
          <a:p>
            <a:pPr>
              <a:spcBef>
                <a:spcPct val="0"/>
              </a:spcBef>
              <a:buSzTx/>
              <a:buFontTx/>
              <a:buNone/>
            </a:pPr>
            <a:r>
              <a:rPr lang="en-US" sz="1400">
                <a:solidFill>
                  <a:srgbClr val="000000"/>
                </a:solidFill>
                <a:latin typeface="Arial" panose="020B0604020202020204" pitchFamily="34" charset="0"/>
              </a:rPr>
              <a:t>    &lt;rss:title&gt;XML.com&lt;/rss:title&gt;</a:t>
            </a:r>
          </a:p>
          <a:p>
            <a:pPr>
              <a:spcBef>
                <a:spcPct val="0"/>
              </a:spcBef>
              <a:buSzTx/>
              <a:buFontTx/>
              <a:buNone/>
            </a:pPr>
            <a:r>
              <a:rPr lang="en-US" sz="1400">
                <a:solidFill>
                  <a:srgbClr val="000000"/>
                </a:solidFill>
                <a:latin typeface="Arial" panose="020B0604020202020204" pitchFamily="34" charset="0"/>
              </a:rPr>
              <a:t>    &lt;rss:link&gt;http://xml.com/pub&lt;/rss:link&gt;</a:t>
            </a:r>
          </a:p>
          <a:p>
            <a:pPr>
              <a:spcBef>
                <a:spcPct val="0"/>
              </a:spcBef>
              <a:buSzTx/>
              <a:buFontTx/>
              <a:buNone/>
            </a:pPr>
            <a:r>
              <a:rPr lang="en-US" sz="1400">
                <a:solidFill>
                  <a:srgbClr val="000000"/>
                </a:solidFill>
                <a:latin typeface="Arial" panose="020B0604020202020204" pitchFamily="34" charset="0"/>
              </a:rPr>
              <a:t>    &lt;dc:description&gt;</a:t>
            </a:r>
          </a:p>
          <a:p>
            <a:pPr>
              <a:spcBef>
                <a:spcPct val="0"/>
              </a:spcBef>
              <a:buSzTx/>
              <a:buFontTx/>
              <a:buNone/>
            </a:pPr>
            <a:r>
              <a:rPr lang="en-US" sz="1400">
                <a:solidFill>
                  <a:srgbClr val="000000"/>
                </a:solidFill>
                <a:latin typeface="Arial" panose="020B0604020202020204" pitchFamily="34" charset="0"/>
              </a:rPr>
              <a:t>      XML.com features a rich mix of</a:t>
            </a:r>
          </a:p>
          <a:p>
            <a:pPr>
              <a:spcBef>
                <a:spcPct val="0"/>
              </a:spcBef>
              <a:buSzTx/>
              <a:buFontTx/>
              <a:buNone/>
            </a:pPr>
            <a:r>
              <a:rPr lang="en-US" sz="1400">
                <a:solidFill>
                  <a:srgbClr val="000000"/>
                </a:solidFill>
                <a:latin typeface="Arial" panose="020B0604020202020204" pitchFamily="34" charset="0"/>
              </a:rPr>
              <a:t>      information and services for the XML community.</a:t>
            </a:r>
          </a:p>
          <a:p>
            <a:pPr>
              <a:spcBef>
                <a:spcPct val="0"/>
              </a:spcBef>
              <a:buSzTx/>
              <a:buFontTx/>
              <a:buNone/>
            </a:pPr>
            <a:r>
              <a:rPr lang="en-US" sz="1400">
                <a:solidFill>
                  <a:srgbClr val="000000"/>
                </a:solidFill>
                <a:latin typeface="Arial" panose="020B0604020202020204" pitchFamily="34" charset="0"/>
              </a:rPr>
              <a:t>    &lt;/dc:description&gt;</a:t>
            </a:r>
          </a:p>
          <a:p>
            <a:pPr>
              <a:spcBef>
                <a:spcPct val="0"/>
              </a:spcBef>
              <a:buSzTx/>
              <a:buFontTx/>
              <a:buNone/>
            </a:pPr>
            <a:r>
              <a:rPr lang="en-US" sz="1400">
                <a:solidFill>
                  <a:srgbClr val="000000"/>
                </a:solidFill>
                <a:latin typeface="Arial" panose="020B0604020202020204" pitchFamily="34" charset="0"/>
              </a:rPr>
              <a:t>    &lt;dc:subject&gt;XML, RDF, metadata, information</a:t>
            </a:r>
          </a:p>
          <a:p>
            <a:pPr>
              <a:spcBef>
                <a:spcPct val="0"/>
              </a:spcBef>
              <a:buSzTx/>
              <a:buFontTx/>
              <a:buNone/>
            </a:pPr>
            <a:r>
              <a:rPr lang="en-US" sz="1400">
                <a:solidFill>
                  <a:srgbClr val="000000"/>
                </a:solidFill>
                <a:latin typeface="Arial" panose="020B0604020202020204" pitchFamily="34" charset="0"/>
              </a:rPr>
              <a:t>      syndication services&lt;/dc:subject&gt;</a:t>
            </a:r>
          </a:p>
          <a:p>
            <a:pPr>
              <a:spcBef>
                <a:spcPct val="0"/>
              </a:spcBef>
              <a:buSzTx/>
              <a:buFontTx/>
              <a:buNone/>
            </a:pPr>
            <a:r>
              <a:rPr lang="en-US" sz="1400">
                <a:solidFill>
                  <a:srgbClr val="000000"/>
                </a:solidFill>
                <a:latin typeface="Arial" panose="020B0604020202020204" pitchFamily="34" charset="0"/>
              </a:rPr>
              <a:t>    &lt;dc:identifier&gt;http://www.xml.com&lt;/dc:identifier&gt;</a:t>
            </a:r>
          </a:p>
          <a:p>
            <a:pPr>
              <a:spcBef>
                <a:spcPct val="0"/>
              </a:spcBef>
              <a:buSzTx/>
              <a:buFontTx/>
              <a:buNone/>
            </a:pPr>
            <a:r>
              <a:rPr lang="en-US" sz="1400">
                <a:solidFill>
                  <a:srgbClr val="000000"/>
                </a:solidFill>
                <a:latin typeface="Arial" panose="020B0604020202020204" pitchFamily="34" charset="0"/>
              </a:rPr>
              <a:t>    &lt;dc:publisher&gt;O'Reilly &amp; Associates, Inc.&lt;/dc:publisher&gt;</a:t>
            </a:r>
          </a:p>
          <a:p>
            <a:pPr>
              <a:spcBef>
                <a:spcPct val="0"/>
              </a:spcBef>
              <a:buSzTx/>
              <a:buFontTx/>
              <a:buNone/>
            </a:pPr>
            <a:r>
              <a:rPr lang="en-US" sz="1400">
                <a:solidFill>
                  <a:srgbClr val="000000"/>
                </a:solidFill>
                <a:latin typeface="Arial" panose="020B0604020202020204" pitchFamily="34" charset="0"/>
              </a:rPr>
              <a:t>    &lt;dc:rights&gt;Copyright 2000, O'Reilly &amp; </a:t>
            </a:r>
          </a:p>
          <a:p>
            <a:pPr>
              <a:spcBef>
                <a:spcPct val="0"/>
              </a:spcBef>
              <a:buSzTx/>
              <a:buFontTx/>
              <a:buNone/>
            </a:pPr>
            <a:r>
              <a:rPr lang="en-US" sz="1400">
                <a:solidFill>
                  <a:srgbClr val="000000"/>
                </a:solidFill>
                <a:latin typeface="Arial" panose="020B0604020202020204" pitchFamily="34" charset="0"/>
              </a:rPr>
              <a:t>      Associates, Inc.&lt;/dc:rights&gt;</a:t>
            </a:r>
          </a:p>
          <a:p>
            <a:pPr>
              <a:spcBef>
                <a:spcPct val="0"/>
              </a:spcBef>
              <a:buSzTx/>
              <a:buFontTx/>
              <a:buNone/>
            </a:pPr>
            <a:r>
              <a:rPr lang="en-US" sz="1400">
                <a:solidFill>
                  <a:srgbClr val="000000"/>
                </a:solidFill>
                <a:latin typeface="Arial" panose="020B0604020202020204" pitchFamily="34" charset="0"/>
              </a:rPr>
              <a:t>  &lt;/rss:channel&gt;</a:t>
            </a:r>
          </a:p>
          <a:p>
            <a:pPr>
              <a:spcBef>
                <a:spcPct val="0"/>
              </a:spcBef>
              <a:buSzTx/>
              <a:buFontTx/>
              <a:buNone/>
            </a:pPr>
            <a:r>
              <a:rPr lang="en-US" sz="1400">
                <a:solidFill>
                  <a:srgbClr val="000000"/>
                </a:solidFill>
                <a:latin typeface="Arial" panose="020B0604020202020204" pitchFamily="34" charset="0"/>
              </a:rPr>
              <a:t>&lt;/rdf:RDF&gt;</a:t>
            </a:r>
          </a:p>
        </p:txBody>
      </p:sp>
      <p:sp>
        <p:nvSpPr>
          <p:cNvPr id="79876" name="Text Box 4"/>
          <p:cNvSpPr txBox="1">
            <a:spLocks noChangeArrowheads="1"/>
          </p:cNvSpPr>
          <p:nvPr/>
        </p:nvSpPr>
        <p:spPr bwMode="auto">
          <a:xfrm>
            <a:off x="1447800" y="6096000"/>
            <a:ext cx="449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kumimoji="1" lang="en-US" sz="1200">
                <a:solidFill>
                  <a:srgbClr val="000000"/>
                </a:solidFill>
                <a:latin typeface="Arial" panose="020B0604020202020204" pitchFamily="34" charset="0"/>
              </a:rPr>
              <a:t>Example from http://www.xml.com/pub/a/2000/10/25/dublincore/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143000"/>
          </a:xfrm>
        </p:spPr>
        <p:txBody>
          <a:bodyPr/>
          <a:lstStyle/>
          <a:p>
            <a:r>
              <a:rPr lang="en-US" dirty="0" smtClean="0"/>
              <a:t>Dublin Core in RDF XML</a:t>
            </a:r>
          </a:p>
        </p:txBody>
      </p:sp>
      <p:sp>
        <p:nvSpPr>
          <p:cNvPr id="24579" name="Text Box 4"/>
          <p:cNvSpPr txBox="1">
            <a:spLocks noChangeArrowheads="1"/>
          </p:cNvSpPr>
          <p:nvPr/>
        </p:nvSpPr>
        <p:spPr bwMode="auto">
          <a:xfrm>
            <a:off x="304800" y="1676400"/>
            <a:ext cx="86074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solidFill>
                  <a:srgbClr val="000000"/>
                </a:solidFill>
              </a:rPr>
              <a:t>&lt;rdf:RDF </a:t>
            </a:r>
          </a:p>
          <a:p>
            <a:pPr>
              <a:spcBef>
                <a:spcPct val="0"/>
              </a:spcBef>
              <a:buSzTx/>
              <a:buFontTx/>
              <a:buNone/>
            </a:pPr>
            <a:r>
              <a:rPr lang="en-US" sz="2400">
                <a:solidFill>
                  <a:srgbClr val="000000"/>
                </a:solidFill>
              </a:rPr>
              <a:t>   xmlns:rdf="http://www.w3.org/1999/02/22-rdf-syntax-ns#" </a:t>
            </a:r>
          </a:p>
          <a:p>
            <a:pPr>
              <a:spcBef>
                <a:spcPct val="0"/>
              </a:spcBef>
              <a:buSzTx/>
              <a:buFontTx/>
              <a:buNone/>
            </a:pPr>
            <a:r>
              <a:rPr lang="en-US" sz="2400">
                <a:solidFill>
                  <a:srgbClr val="000000"/>
                </a:solidFill>
              </a:rPr>
              <a:t>   xmlns:dc="http://purl.org/dc/elements/1.1/"&gt; </a:t>
            </a:r>
          </a:p>
          <a:p>
            <a:pPr>
              <a:spcBef>
                <a:spcPct val="0"/>
              </a:spcBef>
              <a:buSzTx/>
              <a:buFontTx/>
              <a:buNone/>
            </a:pPr>
            <a:endParaRPr lang="en-US" sz="2400">
              <a:solidFill>
                <a:srgbClr val="000000"/>
              </a:solidFill>
            </a:endParaRPr>
          </a:p>
          <a:p>
            <a:pPr>
              <a:spcBef>
                <a:spcPct val="0"/>
              </a:spcBef>
              <a:buSzTx/>
              <a:buFontTx/>
              <a:buNone/>
            </a:pPr>
            <a:r>
              <a:rPr lang="en-US" sz="2400">
                <a:solidFill>
                  <a:srgbClr val="000000"/>
                </a:solidFill>
              </a:rPr>
              <a:t>   &lt;rdf:Description </a:t>
            </a:r>
          </a:p>
          <a:p>
            <a:pPr>
              <a:spcBef>
                <a:spcPct val="0"/>
              </a:spcBef>
              <a:buSzTx/>
              <a:buFontTx/>
              <a:buNone/>
            </a:pPr>
            <a:r>
              <a:rPr lang="en-US" sz="2400">
                <a:solidFill>
                  <a:srgbClr val="000000"/>
                </a:solidFill>
              </a:rPr>
              <a:t>      rdf:about="http://media.example.com/audio/guide.ra"&gt; </a:t>
            </a:r>
          </a:p>
          <a:p>
            <a:pPr>
              <a:spcBef>
                <a:spcPct val="0"/>
              </a:spcBef>
              <a:buSzTx/>
              <a:buFontTx/>
              <a:buNone/>
            </a:pPr>
            <a:r>
              <a:rPr lang="en-US" sz="2400">
                <a:solidFill>
                  <a:srgbClr val="000000"/>
                </a:solidFill>
              </a:rPr>
              <a:t>      &lt;dc:creator&gt;Rose Bush&lt;/dc:creator&gt; </a:t>
            </a:r>
          </a:p>
          <a:p>
            <a:pPr>
              <a:spcBef>
                <a:spcPct val="0"/>
              </a:spcBef>
              <a:buSzTx/>
              <a:buFontTx/>
              <a:buNone/>
            </a:pPr>
            <a:r>
              <a:rPr lang="en-US" sz="2400">
                <a:solidFill>
                  <a:srgbClr val="000000"/>
                </a:solidFill>
              </a:rPr>
              <a:t>      &lt;dc:title&gt;A Guide to Growing Roses&lt;/dc:title&gt; </a:t>
            </a:r>
          </a:p>
          <a:p>
            <a:pPr>
              <a:spcBef>
                <a:spcPct val="0"/>
              </a:spcBef>
              <a:buSzTx/>
              <a:buFontTx/>
              <a:buNone/>
            </a:pPr>
            <a:r>
              <a:rPr lang="en-US" sz="2400">
                <a:solidFill>
                  <a:srgbClr val="000000"/>
                </a:solidFill>
              </a:rPr>
              <a:t>      &lt;dc:description&gt;Describes process for planting and nurturing </a:t>
            </a:r>
          </a:p>
          <a:p>
            <a:pPr>
              <a:spcBef>
                <a:spcPct val="0"/>
              </a:spcBef>
              <a:buSzTx/>
              <a:buFontTx/>
              <a:buNone/>
            </a:pPr>
            <a:r>
              <a:rPr lang="en-US" sz="2400">
                <a:solidFill>
                  <a:srgbClr val="000000"/>
                </a:solidFill>
              </a:rPr>
              <a:t>                                 different kinds of rose bushes.&lt;/dc:description&gt; </a:t>
            </a:r>
          </a:p>
          <a:p>
            <a:pPr>
              <a:spcBef>
                <a:spcPct val="0"/>
              </a:spcBef>
              <a:buSzTx/>
              <a:buFontTx/>
              <a:buNone/>
            </a:pPr>
            <a:r>
              <a:rPr lang="en-US" sz="2400">
                <a:solidFill>
                  <a:srgbClr val="000000"/>
                </a:solidFill>
              </a:rPr>
              <a:t>      &lt;dc:date&gt;2001-01-20&lt;/dc:date&gt; </a:t>
            </a:r>
          </a:p>
          <a:p>
            <a:pPr>
              <a:spcBef>
                <a:spcPct val="0"/>
              </a:spcBef>
              <a:buSzTx/>
              <a:buFontTx/>
              <a:buNone/>
            </a:pPr>
            <a:r>
              <a:rPr lang="en-US" sz="2400">
                <a:solidFill>
                  <a:srgbClr val="000000"/>
                </a:solidFill>
              </a:rPr>
              <a:t>   &lt;/rdf:Description&gt; </a:t>
            </a:r>
          </a:p>
          <a:p>
            <a:pPr>
              <a:spcBef>
                <a:spcPct val="0"/>
              </a:spcBef>
              <a:buSzTx/>
              <a:buFontTx/>
              <a:buNone/>
            </a:pPr>
            <a:r>
              <a:rPr lang="en-US" sz="2400">
                <a:solidFill>
                  <a:srgbClr val="000000"/>
                </a:solidFill>
              </a:rPr>
              <a:t>&lt;/rdf:RDF&gt;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81000" y="-60067"/>
            <a:ext cx="578358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0" tIns="45720" rIns="91440" bIns="45720" numCol="1" anchor="ctr" anchorCtr="0" compatLnSpc="1">
            <a:prstTxWarp prst="textNoShape">
              <a:avLst/>
            </a:prstTxWarp>
            <a:spAutoFit/>
          </a:bodyPr>
          <a:lstStyle/>
          <a:p>
            <a:r>
              <a:rPr lang="en-US" sz="1200" dirty="0" smtClean="0">
                <a:solidFill>
                  <a:srgbClr val="0000FF"/>
                </a:solidFill>
                <a:latin typeface="Arial" panose="020B0604020202020204" pitchFamily="34" charset="0"/>
              </a:rPr>
              <a:t>&lt;?xml version="1.0" encoding="UTF-8"?&gt;</a:t>
            </a:r>
            <a:endParaRPr lang="en-US" sz="1200" dirty="0" smtClean="0">
              <a:solidFill>
                <a:srgbClr val="0000FF"/>
              </a:solidFill>
              <a:latin typeface="Arial" panose="020B0604020202020204" pitchFamily="34" charset="0"/>
              <a:hlinkClick r:id=""/>
            </a:endParaRPr>
          </a:p>
          <a:p>
            <a:r>
              <a:rPr lang="en-US" sz="1200" dirty="0" smtClean="0">
                <a:solidFill>
                  <a:srgbClr val="0000FF"/>
                </a:solidFill>
                <a:latin typeface="Arial" panose="020B0604020202020204" pitchFamily="34" charset="0"/>
                <a:hlinkClick r:id=""/>
              </a:rPr>
              <a:t>&lt;</a:t>
            </a:r>
            <a:r>
              <a:rPr lang="en-US" sz="1200" dirty="0" err="1" smtClean="0">
                <a:solidFill>
                  <a:srgbClr val="990000"/>
                </a:solidFill>
                <a:latin typeface="Arial" panose="020B0604020202020204" pitchFamily="34" charset="0"/>
                <a:hlinkClick r:id="rId2"/>
              </a:rPr>
              <a:t>mods:mods</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version</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3.2</a:t>
            </a:r>
            <a:r>
              <a:rPr lang="en-US" sz="1200" dirty="0" smtClean="0">
                <a:solidFill>
                  <a:srgbClr val="0000FF"/>
                </a:solidFill>
                <a:latin typeface="Arial" panose="020B0604020202020204" pitchFamily="34" charset="0"/>
                <a:hlinkClick r:id="rId2"/>
              </a:rPr>
              <a:t>" </a:t>
            </a:r>
          </a:p>
          <a:p>
            <a:r>
              <a:rPr lang="en-US" sz="1200" dirty="0" smtClean="0">
                <a:solidFill>
                  <a:srgbClr val="990000"/>
                </a:solidFill>
                <a:latin typeface="Arial" panose="020B0604020202020204" pitchFamily="34" charset="0"/>
                <a:hlinkClick r:id="rId2"/>
              </a:rPr>
              <a:t>ID</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MODS</a:t>
            </a:r>
            <a:r>
              <a:rPr lang="en-US" sz="1200" dirty="0" smtClean="0">
                <a:solidFill>
                  <a:srgbClr val="0000FF"/>
                </a:solidFill>
                <a:latin typeface="Arial" panose="020B0604020202020204" pitchFamily="34" charset="0"/>
                <a:hlinkClick r:id="rId2"/>
              </a:rPr>
              <a:t>" </a:t>
            </a:r>
            <a:r>
              <a:rPr lang="en-US" sz="1200" dirty="0" err="1" smtClean="0">
                <a:solidFill>
                  <a:srgbClr val="990000"/>
                </a:solidFill>
                <a:latin typeface="Arial" panose="020B0604020202020204" pitchFamily="34" charset="0"/>
                <a:hlinkClick r:id="rId2"/>
              </a:rPr>
              <a:t>xsi:schemaLocation</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http://www.loc.gov/mods/v3 http://www.loc.gov/standards/mods/v3/mods-3-2.xsd</a:t>
            </a:r>
            <a:r>
              <a:rPr lang="en-US" sz="1200" dirty="0" smtClean="0">
                <a:solidFill>
                  <a:srgbClr val="0000FF"/>
                </a:solidFill>
                <a:latin typeface="Arial" panose="020B0604020202020204" pitchFamily="34" charset="0"/>
                <a:hlinkClick r:id="rId2"/>
              </a:rPr>
              <a:t>" </a:t>
            </a:r>
          </a:p>
          <a:p>
            <a:r>
              <a:rPr lang="en-US" sz="1200" dirty="0" err="1" smtClean="0">
                <a:solidFill>
                  <a:srgbClr val="FF0000"/>
                </a:solidFill>
                <a:latin typeface="Arial" panose="020B0604020202020204" pitchFamily="34" charset="0"/>
                <a:hlinkClick r:id="rId2"/>
              </a:rPr>
              <a:t>xmlns:xsi</a:t>
            </a:r>
            <a:r>
              <a:rPr lang="en-US" sz="1200" dirty="0" smtClean="0">
                <a:solidFill>
                  <a:srgbClr val="0000FF"/>
                </a:solidFill>
                <a:latin typeface="Arial" panose="020B0604020202020204" pitchFamily="34" charset="0"/>
                <a:hlinkClick r:id="rId2"/>
              </a:rPr>
              <a:t>="</a:t>
            </a:r>
            <a:r>
              <a:rPr lang="en-US" sz="1200" b="1" dirty="0" smtClean="0">
                <a:solidFill>
                  <a:srgbClr val="FF0000"/>
                </a:solidFill>
                <a:latin typeface="Arial" panose="020B0604020202020204" pitchFamily="34" charset="0"/>
                <a:hlinkClick r:id="rId2"/>
              </a:rPr>
              <a:t>http://www.w3.org/2001/XMLSchema-instance</a:t>
            </a:r>
            <a:r>
              <a:rPr lang="en-US" sz="1200" dirty="0" smtClean="0">
                <a:solidFill>
                  <a:srgbClr val="0000FF"/>
                </a:solidFill>
                <a:latin typeface="Arial" panose="020B0604020202020204" pitchFamily="34" charset="0"/>
                <a:hlinkClick r:id="rId2"/>
              </a:rPr>
              <a:t>" </a:t>
            </a:r>
            <a:r>
              <a:rPr lang="en-US" sz="1200" dirty="0" err="1" smtClean="0">
                <a:solidFill>
                  <a:srgbClr val="FF0000"/>
                </a:solidFill>
                <a:latin typeface="Arial" panose="020B0604020202020204" pitchFamily="34" charset="0"/>
                <a:hlinkClick r:id="rId2"/>
              </a:rPr>
              <a:t>xmlns</a:t>
            </a:r>
            <a:r>
              <a:rPr lang="en-US" sz="1200" dirty="0" smtClean="0">
                <a:solidFill>
                  <a:srgbClr val="0000FF"/>
                </a:solidFill>
                <a:latin typeface="Arial" panose="020B0604020202020204" pitchFamily="34" charset="0"/>
                <a:hlinkClick r:id="rId2"/>
              </a:rPr>
              <a:t>="</a:t>
            </a:r>
            <a:r>
              <a:rPr lang="en-US" sz="1200" b="1" dirty="0" smtClean="0">
                <a:solidFill>
                  <a:srgbClr val="FF0000"/>
                </a:solidFill>
                <a:latin typeface="Arial" panose="020B0604020202020204" pitchFamily="34" charset="0"/>
                <a:hlinkClick r:id="rId2"/>
              </a:rPr>
              <a:t>http://www.loc.gov/mods/v3</a:t>
            </a:r>
            <a:r>
              <a:rPr lang="en-US" sz="1200" dirty="0" smtClean="0">
                <a:solidFill>
                  <a:srgbClr val="0000FF"/>
                </a:solidFill>
                <a:latin typeface="Arial" panose="020B0604020202020204" pitchFamily="34" charset="0"/>
                <a:hlinkClick r:id="rId2"/>
              </a:rPr>
              <a:t>" </a:t>
            </a:r>
          </a:p>
          <a:p>
            <a:r>
              <a:rPr lang="en-US" sz="1200" dirty="0" err="1" smtClean="0">
                <a:solidFill>
                  <a:srgbClr val="FF0000"/>
                </a:solidFill>
                <a:latin typeface="Arial" panose="020B0604020202020204" pitchFamily="34" charset="0"/>
                <a:hlinkClick r:id="rId2"/>
              </a:rPr>
              <a:t>xmlns:xlink</a:t>
            </a:r>
            <a:r>
              <a:rPr lang="en-US" sz="1200" dirty="0" smtClean="0">
                <a:solidFill>
                  <a:srgbClr val="0000FF"/>
                </a:solidFill>
                <a:latin typeface="Arial" panose="020B0604020202020204" pitchFamily="34" charset="0"/>
                <a:hlinkClick r:id="rId2"/>
              </a:rPr>
              <a:t>="</a:t>
            </a:r>
            <a:r>
              <a:rPr lang="en-US" sz="1200" b="1" dirty="0" smtClean="0">
                <a:solidFill>
                  <a:srgbClr val="FF0000"/>
                </a:solidFill>
                <a:latin typeface="Arial" panose="020B0604020202020204" pitchFamily="34" charset="0"/>
                <a:hlinkClick r:id="rId2"/>
              </a:rPr>
              <a:t>http://www.w3.org/1999/xlink</a:t>
            </a:r>
            <a:r>
              <a:rPr lang="en-US" sz="1200" dirty="0" smtClean="0">
                <a:solidFill>
                  <a:srgbClr val="0000FF"/>
                </a:solidFill>
                <a:latin typeface="Arial" panose="020B0604020202020204" pitchFamily="34" charset="0"/>
                <a:hlinkClick r:id="rId2"/>
              </a:rPr>
              <a:t>" </a:t>
            </a:r>
            <a:r>
              <a:rPr lang="en-US" sz="1200" dirty="0" err="1" smtClean="0">
                <a:solidFill>
                  <a:srgbClr val="FF0000"/>
                </a:solidFill>
                <a:latin typeface="Arial" panose="020B0604020202020204" pitchFamily="34" charset="0"/>
                <a:hlinkClick r:id="rId2"/>
              </a:rPr>
              <a:t>xmlns:mods</a:t>
            </a:r>
            <a:r>
              <a:rPr lang="en-US" sz="1200" dirty="0" smtClean="0">
                <a:solidFill>
                  <a:srgbClr val="0000FF"/>
                </a:solidFill>
                <a:latin typeface="Arial" panose="020B0604020202020204" pitchFamily="34" charset="0"/>
                <a:hlinkClick r:id="rId2"/>
              </a:rPr>
              <a:t>="</a:t>
            </a:r>
            <a:r>
              <a:rPr lang="en-US" sz="1200" b="1" dirty="0" smtClean="0">
                <a:solidFill>
                  <a:srgbClr val="FF0000"/>
                </a:solidFill>
                <a:latin typeface="Arial" panose="020B0604020202020204" pitchFamily="34" charset="0"/>
                <a:hlinkClick r:id="rId2"/>
              </a:rPr>
              <a:t>http://www.loc.gov/mods/v3</a:t>
            </a:r>
            <a:r>
              <a:rPr lang="en-US" sz="1200" dirty="0" smtClean="0">
                <a:solidFill>
                  <a:srgbClr val="0000FF"/>
                </a:solidFill>
                <a:latin typeface="Arial" panose="020B0604020202020204" pitchFamily="34" charset="0"/>
                <a:hlinkClick r:id="rId2"/>
              </a:rPr>
              <a:t>"&gt;</a:t>
            </a:r>
            <a:endParaRPr lang="en-US" sz="1200" dirty="0" smtClean="0">
              <a:solidFill>
                <a:srgbClr val="000000"/>
              </a:solidFill>
              <a:latin typeface="Arial" panose="020B0604020202020204" pitchFamily="34" charset="0"/>
            </a:endParaRPr>
          </a:p>
          <a:p>
            <a:r>
              <a:rPr lang="en-US" sz="1200" dirty="0" smtClean="0">
                <a:solidFill>
                  <a:srgbClr val="0000FF"/>
                </a:solidFill>
                <a:latin typeface="Arial" panose="020B0604020202020204" pitchFamily="34" charset="0"/>
              </a:rPr>
              <a:t>&lt;!--</a:t>
            </a:r>
            <a:r>
              <a:rPr lang="en-US" sz="1200" dirty="0" smtClean="0">
                <a:solidFill>
                  <a:srgbClr val="888888"/>
                </a:solidFill>
                <a:latin typeface="Arial" panose="020B0604020202020204" pitchFamily="34" charset="0"/>
              </a:rPr>
              <a:t> DLC-MODS Workbook version 1.2 released 6 November 2007 by University Of Tennessee Libraries Digital Library Center: </a:t>
            </a:r>
          </a:p>
          <a:p>
            <a:r>
              <a:rPr lang="en-US" sz="1200" dirty="0" smtClean="0">
                <a:solidFill>
                  <a:srgbClr val="0000FF"/>
                </a:solidFill>
                <a:latin typeface="Arial" panose="020B0604020202020204" pitchFamily="34" charset="0"/>
              </a:rPr>
              <a:t>&lt;!--</a:t>
            </a:r>
            <a:r>
              <a:rPr lang="en-US" sz="1200" dirty="0" smtClean="0">
                <a:solidFill>
                  <a:srgbClr val="888888"/>
                </a:solidFill>
                <a:latin typeface="Arial" panose="020B0604020202020204" pitchFamily="34" charset="0"/>
              </a:rPr>
              <a:t> CONTENT CONTRIBUTOR: Doug Oard </a:t>
            </a:r>
            <a:r>
              <a:rPr lang="en-US" sz="1200" dirty="0" smtClean="0">
                <a:solidFill>
                  <a:srgbClr val="0000FF"/>
                </a:solidFill>
                <a:latin typeface="Arial" panose="020B0604020202020204" pitchFamily="34" charset="0"/>
              </a:rPr>
              <a:t>--&gt;</a:t>
            </a:r>
            <a:endParaRPr lang="en-US" sz="1200" dirty="0" smtClean="0">
              <a:solidFill>
                <a:srgbClr val="000000"/>
              </a:solidFill>
              <a:latin typeface="Arial" panose="020B0604020202020204" pitchFamily="34" charset="0"/>
            </a:endParaRPr>
          </a:p>
          <a:p>
            <a:r>
              <a:rPr lang="en-US" sz="1200" dirty="0" smtClean="0">
                <a:solidFill>
                  <a:srgbClr val="0000FF"/>
                </a:solidFill>
                <a:latin typeface="Arial" panose="020B0604020202020204" pitchFamily="34" charset="0"/>
              </a:rPr>
              <a:t>&lt;!--</a:t>
            </a:r>
            <a:r>
              <a:rPr lang="en-US" sz="1200" dirty="0" smtClean="0">
                <a:solidFill>
                  <a:srgbClr val="888888"/>
                </a:solidFill>
                <a:latin typeface="Arial" panose="020B0604020202020204" pitchFamily="34" charset="0"/>
              </a:rPr>
              <a:t> INSTITUTION: University of Maryland </a:t>
            </a:r>
            <a:r>
              <a:rPr lang="en-US" sz="1200" dirty="0" smtClean="0">
                <a:solidFill>
                  <a:srgbClr val="0000FF"/>
                </a:solidFill>
                <a:latin typeface="Arial" panose="020B0604020202020204" pitchFamily="34" charset="0"/>
              </a:rPr>
              <a:t>--&gt;</a:t>
            </a:r>
            <a:endParaRPr lang="en-US" sz="1200" dirty="0" smtClean="0">
              <a:solidFill>
                <a:srgbClr val="000000"/>
              </a:solidFill>
              <a:latin typeface="Arial" panose="020B0604020202020204" pitchFamily="34" charset="0"/>
            </a:endParaRPr>
          </a:p>
          <a:p>
            <a:r>
              <a:rPr lang="en-US" sz="1200" dirty="0" smtClean="0">
                <a:solidFill>
                  <a:srgbClr val="0000FF"/>
                </a:solidFill>
                <a:latin typeface="Arial" panose="020B0604020202020204" pitchFamily="34" charset="0"/>
              </a:rPr>
              <a:t>&lt;!--</a:t>
            </a:r>
            <a:r>
              <a:rPr lang="en-US" sz="1200" dirty="0" smtClean="0">
                <a:solidFill>
                  <a:srgbClr val="888888"/>
                </a:solidFill>
                <a:latin typeface="Arial" panose="020B0604020202020204" pitchFamily="34" charset="0"/>
              </a:rPr>
              <a:t> RECORD CREATION DATE: Fri Feb 28 2014 21:54:45 GMT-0500 (Eastern Standard Time) </a:t>
            </a:r>
            <a:r>
              <a:rPr lang="en-US" sz="1200" dirty="0" smtClean="0">
                <a:solidFill>
                  <a:srgbClr val="0000FF"/>
                </a:solidFill>
                <a:latin typeface="Arial" panose="020B0604020202020204" pitchFamily="34" charset="0"/>
              </a:rPr>
              <a:t>--&gt;</a:t>
            </a:r>
            <a:endParaRPr lang="en-US" sz="1200" dirty="0" smtClean="0">
              <a:solidFill>
                <a:srgbClr val="000000"/>
              </a:solidFill>
              <a:latin typeface="Arial" panose="020B0604020202020204" pitchFamily="34" charset="0"/>
            </a:endParaRPr>
          </a:p>
          <a:p>
            <a:r>
              <a:rPr lang="en-US" sz="1200" dirty="0" smtClean="0">
                <a:solidFill>
                  <a:srgbClr val="0000FF"/>
                </a:solidFill>
                <a:latin typeface="Arial" panose="020B0604020202020204" pitchFamily="34" charset="0"/>
              </a:rPr>
              <a:t>&lt;!--</a:t>
            </a:r>
            <a:r>
              <a:rPr lang="en-US" sz="1200" dirty="0" smtClean="0">
                <a:solidFill>
                  <a:srgbClr val="888888"/>
                </a:solidFill>
                <a:latin typeface="Arial" panose="020B0604020202020204" pitchFamily="34" charset="0"/>
              </a:rPr>
              <a:t> FILENAME: iconf14-oard.xml </a:t>
            </a:r>
            <a:r>
              <a:rPr lang="en-US" sz="1200" dirty="0" smtClean="0">
                <a:solidFill>
                  <a:srgbClr val="0000FF"/>
                </a:solidFill>
                <a:latin typeface="Arial" panose="020B0604020202020204" pitchFamily="34" charset="0"/>
              </a:rPr>
              <a:t>--&gt;</a:t>
            </a:r>
            <a:endParaRPr lang="en-US" sz="1200" dirty="0" smtClean="0">
              <a:solidFill>
                <a:srgbClr val="000000"/>
              </a:solidFill>
              <a:latin typeface="Arial" panose="020B0604020202020204" pitchFamily="34" charset="0"/>
            </a:endParaRP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mods:titleInfo</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mods:title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It's About Time</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mods:title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mods:subTitle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Projecting Temporal Metadata for Historically Significant Recordings</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mods:subTitle</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mods:titleInfo</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mods:name</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authority</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LCNAF</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type</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personal</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family</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Oard</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given</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Douglas W.</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mods:name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mods:name</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authority</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LCNAF</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type</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personal</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family</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Kraus</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given</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Kari</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err="1" smtClean="0">
                <a:solidFill>
                  <a:srgbClr val="000000"/>
                </a:solidFill>
                <a:latin typeface="Arial" panose="020B0604020202020204" pitchFamily="34" charset="0"/>
              </a:rPr>
              <a:t>termsOfAddress</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Kari Michele</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date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1968-</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mods:name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mods:name</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type</a:t>
            </a:r>
            <a:r>
              <a:rPr lang="en-US" sz="1200" dirty="0" smtClean="0">
                <a:solidFill>
                  <a:srgbClr val="0000FF"/>
                </a:solidFill>
                <a:latin typeface="Arial" panose="020B0604020202020204" pitchFamily="34" charset="0"/>
                <a:hlinkClick r:id="rId2"/>
              </a:rPr>
              <a:t>="</a:t>
            </a:r>
            <a:r>
              <a:rPr lang="en-US" sz="1200" b="1" dirty="0" smtClean="0">
                <a:solidFill>
                  <a:srgbClr val="000000"/>
                </a:solidFill>
                <a:latin typeface="Arial" panose="020B0604020202020204" pitchFamily="34" charset="0"/>
                <a:hlinkClick r:id="rId2"/>
              </a:rPr>
              <a:t>personal</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family</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Wu</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given</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Min</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mods:namePart</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mods:name</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mods:typeOfResource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text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mods:typeOfResource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mods:originInfo</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mods:dateCreated</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encoding</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w3cdtf</a:t>
            </a:r>
            <a:r>
              <a:rPr lang="en-US" sz="1200" dirty="0" smtClean="0">
                <a:solidFill>
                  <a:srgbClr val="0000FF"/>
                </a:solidFill>
                <a:latin typeface="Arial" panose="020B0604020202020204" pitchFamily="34" charset="0"/>
              </a:rPr>
              <a:t>" </a:t>
            </a:r>
            <a:r>
              <a:rPr lang="en-US" sz="1200" dirty="0" err="1" smtClean="0">
                <a:solidFill>
                  <a:srgbClr val="990000"/>
                </a:solidFill>
                <a:latin typeface="Arial" panose="020B0604020202020204" pitchFamily="34" charset="0"/>
              </a:rPr>
              <a:t>keyDate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yes</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2014-03-05</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mods:dateCreated</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mods:dateIssued</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encoding</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w3cdtf</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2014</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mods:dateIssued</a:t>
            </a:r>
            <a:r>
              <a:rPr lang="en-US" sz="1200" dirty="0" smtClean="0">
                <a:solidFill>
                  <a:srgbClr val="0000FF"/>
                </a:solidFill>
                <a:latin typeface="Arial" panose="020B0604020202020204" pitchFamily="34" charset="0"/>
              </a:rPr>
              <a:t>&gt;</a:t>
            </a:r>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mods:place</a:t>
            </a:r>
            <a:r>
              <a:rPr lang="en-US" sz="1200" dirty="0" smtClean="0">
                <a:solidFill>
                  <a:srgbClr val="0000FF"/>
                </a:solidFill>
                <a:latin typeface="Arial" panose="020B0604020202020204" pitchFamily="34" charset="0"/>
                <a:hlinkClick r:id="rId2"/>
              </a:rPr>
              <a:t>&gt;</a:t>
            </a:r>
            <a:endParaRPr lang="en-US" sz="1200" dirty="0" smtClean="0">
              <a:solidFill>
                <a:srgbClr val="0000FF"/>
              </a:solidFill>
              <a:latin typeface="Arial" panose="020B0604020202020204" pitchFamily="34" charset="0"/>
            </a:endParaRP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mods:placeTerm</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authority</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iso1366</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code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US</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mods:placeTerm</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mods:place</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mods:publisher</a:t>
            </a:r>
            <a:r>
              <a:rPr lang="en-US" sz="1200" dirty="0" smtClean="0">
                <a:solidFill>
                  <a:srgbClr val="0000FF"/>
                </a:solidFill>
                <a:latin typeface="Arial" panose="020B0604020202020204" pitchFamily="34" charset="0"/>
              </a:rPr>
              <a:t>&gt;</a:t>
            </a:r>
            <a:r>
              <a:rPr lang="en-US" sz="1200" dirty="0" err="1" smtClean="0">
                <a:solidFill>
                  <a:srgbClr val="000000"/>
                </a:solidFill>
                <a:latin typeface="Arial" panose="020B0604020202020204" pitchFamily="34" charset="0"/>
              </a:rPr>
              <a:t>iConference</a:t>
            </a:r>
            <a:r>
              <a:rPr lang="en-US" sz="1200" dirty="0" smtClean="0">
                <a:solidFill>
                  <a:srgbClr val="000000"/>
                </a:solidFill>
                <a:latin typeface="Arial" panose="020B0604020202020204" pitchFamily="34" charset="0"/>
              </a:rPr>
              <a:t> 2014, Berlin, Germany</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mods:publisher</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mods:originInfo</a:t>
            </a:r>
            <a:r>
              <a:rPr lang="en-US" sz="1200" dirty="0" smtClean="0">
                <a:solidFill>
                  <a:srgbClr val="0000FF"/>
                </a:solidFill>
                <a:latin typeface="Arial" panose="020B0604020202020204" pitchFamily="34" charset="0"/>
              </a:rPr>
              <a:t>&gt;</a:t>
            </a:r>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mods:language</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authority</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iso639-2b</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code</a:t>
            </a:r>
            <a:r>
              <a:rPr lang="en-US" sz="1200" dirty="0" smtClean="0">
                <a:solidFill>
                  <a:srgbClr val="0000FF"/>
                </a:solidFill>
                <a:latin typeface="Arial" panose="020B0604020202020204" pitchFamily="34" charset="0"/>
              </a:rPr>
              <a:t>"&gt;</a:t>
            </a:r>
            <a:r>
              <a:rPr lang="en-US" sz="1200" dirty="0" err="1" smtClean="0">
                <a:solidFill>
                  <a:srgbClr val="000000"/>
                </a:solidFill>
                <a:latin typeface="Arial" panose="020B0604020202020204" pitchFamily="34" charset="0"/>
              </a:rPr>
              <a:t>eng</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text</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English</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mods:language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mods:physicalDescription</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mods:internetMediaType</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application/pdf</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mods:internetMediaType</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mods:digitalOrigin</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born digital</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mods:digitalOrigin</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mods:physicalDescription</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mods:abstract</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Twentieth century audio recordings and motion pictures are important sources, both for scholarly analysis and for</a:t>
            </a:r>
          </a:p>
          <a:p>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   public history. In some cases, important metadata has not reached the collecting institutions along with the materials, which are </a:t>
            </a:r>
          </a:p>
          <a:p>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   now in need of richer description. This paper describes a novel technique for determining the date and time on which a recording </a:t>
            </a:r>
          </a:p>
          <a:p>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   was made based on analysis of incidentally captured traces of small variations in the electric power supply at the time the </a:t>
            </a:r>
          </a:p>
          <a:p>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   recording was made.</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mods:abstract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hlinkClick r:id="rId2"/>
              </a:rPr>
              <a:t>&lt;</a:t>
            </a:r>
            <a:r>
              <a:rPr lang="en-US" sz="1200" dirty="0" err="1" smtClean="0">
                <a:solidFill>
                  <a:srgbClr val="990000"/>
                </a:solidFill>
                <a:latin typeface="Arial" panose="020B0604020202020204" pitchFamily="34" charset="0"/>
                <a:hlinkClick r:id="rId2"/>
              </a:rPr>
              <a:t>mods:subject</a:t>
            </a:r>
            <a:r>
              <a:rPr lang="en-US" sz="1200" dirty="0" smtClean="0">
                <a:solidFill>
                  <a:srgbClr val="0000FF"/>
                </a:solidFill>
                <a:latin typeface="Arial" panose="020B0604020202020204" pitchFamily="34" charset="0"/>
                <a:hlinkClick r:id="rId2"/>
              </a:rPr>
              <a:t> </a:t>
            </a:r>
            <a:r>
              <a:rPr lang="en-US" sz="1200" dirty="0" smtClean="0">
                <a:solidFill>
                  <a:srgbClr val="990000"/>
                </a:solidFill>
                <a:latin typeface="Arial" panose="020B0604020202020204" pitchFamily="34" charset="0"/>
                <a:hlinkClick r:id="rId2"/>
              </a:rPr>
              <a:t>authority</a:t>
            </a:r>
            <a:r>
              <a:rPr lang="en-US" sz="1200" dirty="0" smtClean="0">
                <a:solidFill>
                  <a:srgbClr val="0000FF"/>
                </a:solidFill>
                <a:latin typeface="Arial" panose="020B0604020202020204" pitchFamily="34" charset="0"/>
                <a:hlinkClick r:id="rId2"/>
              </a:rPr>
              <a:t>="</a:t>
            </a:r>
            <a:r>
              <a:rPr lang="en-US" sz="1200" b="1" dirty="0" err="1" smtClean="0">
                <a:solidFill>
                  <a:srgbClr val="000000"/>
                </a:solidFill>
                <a:latin typeface="Arial" panose="020B0604020202020204" pitchFamily="34" charset="0"/>
                <a:hlinkClick r:id="rId2"/>
              </a:rPr>
              <a:t>lcsh</a:t>
            </a:r>
            <a:r>
              <a:rPr lang="en-US" sz="1200" dirty="0" smtClean="0">
                <a:solidFill>
                  <a:srgbClr val="0000FF"/>
                </a:solidFill>
                <a:latin typeface="Arial" panose="020B0604020202020204" pitchFamily="34" charset="0"/>
                <a:hlinkClick r:id="rId2"/>
              </a:rPr>
              <a:t>"&gt;</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mods:topic</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Metadata</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mods:topic</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mods:subject</a:t>
            </a:r>
            <a:r>
              <a:rPr lang="en-US" sz="12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mods:identifier</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err="1" smtClean="0">
                <a:solidFill>
                  <a:srgbClr val="000000"/>
                </a:solidFill>
                <a:latin typeface="Arial" panose="020B0604020202020204" pitchFamily="34" charset="0"/>
              </a:rPr>
              <a:t>uri</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http://terpconnect.umd.edu/~oard/pdf/iconference14.pdf</a:t>
            </a:r>
            <a:r>
              <a:rPr lang="en-US" sz="1200" dirty="0" smtClean="0">
                <a:solidFill>
                  <a:srgbClr val="0000FF"/>
                </a:solidFill>
                <a:latin typeface="Arial" panose="020B0604020202020204" pitchFamily="34" charset="0"/>
              </a:rPr>
              <a:t>&lt;/</a:t>
            </a:r>
            <a:r>
              <a:rPr lang="en-US" sz="1200" dirty="0" smtClean="0">
                <a:solidFill>
                  <a:srgbClr val="990000"/>
                </a:solidFill>
                <a:latin typeface="Arial" panose="020B0604020202020204" pitchFamily="34" charset="0"/>
              </a:rPr>
              <a:t>mods:identifier</a:t>
            </a:r>
            <a:r>
              <a:rPr lang="en-US" sz="1200" dirty="0" smtClean="0">
                <a:solidFill>
                  <a:srgbClr val="0000FF"/>
                </a:solidFill>
                <a:latin typeface="Arial" panose="020B0604020202020204" pitchFamily="34" charset="0"/>
              </a:rPr>
              <a:t>&gt;</a:t>
            </a:r>
          </a:p>
          <a:p>
            <a:r>
              <a:rPr lang="en-US" sz="1100" dirty="0" smtClean="0">
                <a:solidFill>
                  <a:srgbClr val="0000FF"/>
                </a:solidFill>
                <a:latin typeface="Arial" panose="020B0604020202020204" pitchFamily="34" charset="0"/>
                <a:hlinkClick r:id="rId2"/>
              </a:rPr>
              <a:t>&lt;</a:t>
            </a:r>
            <a:r>
              <a:rPr lang="en-US" sz="1100" dirty="0" smtClean="0">
                <a:solidFill>
                  <a:srgbClr val="990000"/>
                </a:solidFill>
                <a:latin typeface="Arial" panose="020B0604020202020204" pitchFamily="34" charset="0"/>
                <a:hlinkClick r:id="rId2"/>
              </a:rPr>
              <a:t>mods:location</a:t>
            </a:r>
            <a:r>
              <a:rPr lang="en-US" sz="1100" dirty="0" smtClean="0">
                <a:solidFill>
                  <a:srgbClr val="0000FF"/>
                </a:solidFill>
                <a:latin typeface="Arial" panose="020B0604020202020204" pitchFamily="34" charset="0"/>
                <a:hlinkClick r:id="rId2"/>
              </a:rPr>
              <a:t>&gt;</a:t>
            </a:r>
            <a:r>
              <a:rPr lang="en-US" sz="1100" dirty="0" smtClean="0">
                <a:solidFill>
                  <a:srgbClr val="0000FF"/>
                </a:solidFill>
                <a:latin typeface="Arial" panose="020B0604020202020204" pitchFamily="34" charset="0"/>
              </a:rPr>
              <a:t>&lt;</a:t>
            </a:r>
            <a:r>
              <a:rPr lang="en-US" sz="1100" dirty="0" smtClean="0">
                <a:solidFill>
                  <a:srgbClr val="990000"/>
                </a:solidFill>
                <a:latin typeface="Arial" panose="020B0604020202020204" pitchFamily="34" charset="0"/>
              </a:rPr>
              <a:t>mods:url</a:t>
            </a:r>
            <a:r>
              <a:rPr lang="en-US" sz="1100" dirty="0" smtClean="0">
                <a:solidFill>
                  <a:srgbClr val="0000FF"/>
                </a:solidFill>
                <a:latin typeface="Arial" panose="020B0604020202020204" pitchFamily="34" charset="0"/>
              </a:rPr>
              <a:t> </a:t>
            </a:r>
            <a:r>
              <a:rPr lang="en-US" sz="1100" dirty="0" smtClean="0">
                <a:solidFill>
                  <a:srgbClr val="990000"/>
                </a:solidFill>
                <a:latin typeface="Arial" panose="020B0604020202020204" pitchFamily="34" charset="0"/>
              </a:rPr>
              <a:t>usage</a:t>
            </a:r>
            <a:r>
              <a:rPr lang="en-US" sz="1100" dirty="0" smtClean="0">
                <a:solidFill>
                  <a:srgbClr val="0000FF"/>
                </a:solidFill>
                <a:latin typeface="Arial" panose="020B0604020202020204" pitchFamily="34" charset="0"/>
              </a:rPr>
              <a:t>="</a:t>
            </a:r>
            <a:r>
              <a:rPr lang="en-US" sz="1100" b="1" dirty="0" smtClean="0">
                <a:solidFill>
                  <a:srgbClr val="000000"/>
                </a:solidFill>
                <a:latin typeface="Arial" panose="020B0604020202020204" pitchFamily="34" charset="0"/>
              </a:rPr>
              <a:t>primary display</a:t>
            </a:r>
            <a:r>
              <a:rPr lang="en-US" sz="1100" dirty="0" smtClean="0">
                <a:solidFill>
                  <a:srgbClr val="0000FF"/>
                </a:solidFill>
                <a:latin typeface="Arial" panose="020B0604020202020204" pitchFamily="34" charset="0"/>
              </a:rPr>
              <a:t>"&gt;</a:t>
            </a:r>
            <a:r>
              <a:rPr lang="en-US" sz="1100" dirty="0" smtClean="0">
                <a:solidFill>
                  <a:srgbClr val="000000"/>
                </a:solidFill>
                <a:latin typeface="Arial" panose="020B0604020202020204" pitchFamily="34" charset="0"/>
              </a:rPr>
              <a:t>http://terpconnect.umd.edu/~oard/pdf/iconference14.pdf</a:t>
            </a:r>
            <a:r>
              <a:rPr lang="en-US" sz="1100" dirty="0" smtClean="0">
                <a:solidFill>
                  <a:srgbClr val="0000FF"/>
                </a:solidFill>
                <a:latin typeface="Arial" panose="020B0604020202020204" pitchFamily="34" charset="0"/>
              </a:rPr>
              <a:t>&lt;/</a:t>
            </a:r>
            <a:r>
              <a:rPr lang="en-US" sz="1100" dirty="0" smtClean="0">
                <a:solidFill>
                  <a:srgbClr val="990000"/>
                </a:solidFill>
                <a:latin typeface="Arial" panose="020B0604020202020204" pitchFamily="34" charset="0"/>
              </a:rPr>
              <a:t>mods:url</a:t>
            </a:r>
            <a:r>
              <a:rPr lang="en-US" sz="1100" dirty="0" smtClean="0">
                <a:solidFill>
                  <a:srgbClr val="0000FF"/>
                </a:solidFill>
                <a:latin typeface="Arial" panose="020B0604020202020204" pitchFamily="34" charset="0"/>
              </a:rPr>
              <a:t>&gt;&lt;/</a:t>
            </a:r>
            <a:r>
              <a:rPr lang="en-US" sz="1100" dirty="0" smtClean="0">
                <a:solidFill>
                  <a:srgbClr val="990000"/>
                </a:solidFill>
                <a:latin typeface="Arial" panose="020B0604020202020204" pitchFamily="34" charset="0"/>
              </a:rPr>
              <a:t>mods:location</a:t>
            </a:r>
            <a:r>
              <a:rPr lang="en-US" sz="1100" dirty="0" smtClean="0">
                <a:solidFill>
                  <a:srgbClr val="0000FF"/>
                </a:solidFill>
                <a:latin typeface="Arial" panose="020B0604020202020204" pitchFamily="34" charset="0"/>
              </a:rPr>
              <a:t>&gt;</a:t>
            </a:r>
          </a:p>
          <a:p>
            <a:r>
              <a:rPr lang="en-US" sz="1100" dirty="0" smtClean="0">
                <a:solidFill>
                  <a:srgbClr val="0000FF"/>
                </a:solidFill>
                <a:latin typeface="Arial" panose="020B0604020202020204" pitchFamily="34" charset="0"/>
                <a:hlinkClick r:id="rId2"/>
              </a:rPr>
              <a:t>&lt;</a:t>
            </a:r>
            <a:r>
              <a:rPr lang="en-US" sz="1100" dirty="0" smtClean="0">
                <a:solidFill>
                  <a:srgbClr val="990000"/>
                </a:solidFill>
                <a:latin typeface="Arial" panose="020B0604020202020204" pitchFamily="34" charset="0"/>
                <a:hlinkClick r:id="rId2"/>
              </a:rPr>
              <a:t>mods:recordInfo</a:t>
            </a:r>
            <a:r>
              <a:rPr lang="en-US" sz="1100" dirty="0" smtClean="0">
                <a:solidFill>
                  <a:srgbClr val="0000FF"/>
                </a:solidFill>
                <a:latin typeface="Arial" panose="020B0604020202020204" pitchFamily="34" charset="0"/>
                <a:hlinkClick r:id="rId2"/>
              </a:rPr>
              <a:t>&gt;&lt;</a:t>
            </a:r>
            <a:r>
              <a:rPr lang="en-US" sz="1100" dirty="0" smtClean="0">
                <a:solidFill>
                  <a:srgbClr val="990000"/>
                </a:solidFill>
                <a:latin typeface="Arial" panose="020B0604020202020204" pitchFamily="34" charset="0"/>
                <a:hlinkClick r:id="rId2"/>
              </a:rPr>
              <a:t>mods:languageOfCataloging</a:t>
            </a:r>
            <a:r>
              <a:rPr lang="en-US" sz="1100" dirty="0" smtClean="0">
                <a:solidFill>
                  <a:srgbClr val="0000FF"/>
                </a:solidFill>
                <a:latin typeface="Arial" panose="020B0604020202020204" pitchFamily="34" charset="0"/>
                <a:hlinkClick r:id="rId2"/>
              </a:rPr>
              <a:t>&gt;</a:t>
            </a:r>
            <a:r>
              <a:rPr lang="en-US" sz="1100" dirty="0" smtClean="0">
                <a:solidFill>
                  <a:srgbClr val="0000FF"/>
                </a:solidFill>
                <a:latin typeface="Arial" panose="020B0604020202020204" pitchFamily="34" charset="0"/>
              </a:rPr>
              <a:t>&lt;</a:t>
            </a:r>
            <a:r>
              <a:rPr lang="en-US" sz="1100" dirty="0" smtClean="0">
                <a:solidFill>
                  <a:srgbClr val="990000"/>
                </a:solidFill>
                <a:latin typeface="Arial" panose="020B0604020202020204" pitchFamily="34" charset="0"/>
              </a:rPr>
              <a:t>mods:languageTerm</a:t>
            </a:r>
            <a:r>
              <a:rPr lang="en-US" sz="1100" dirty="0" smtClean="0">
                <a:solidFill>
                  <a:srgbClr val="0000FF"/>
                </a:solidFill>
                <a:latin typeface="Arial" panose="020B0604020202020204" pitchFamily="34" charset="0"/>
              </a:rPr>
              <a:t> </a:t>
            </a:r>
            <a:r>
              <a:rPr lang="en-US" sz="1100" dirty="0" smtClean="0">
                <a:solidFill>
                  <a:srgbClr val="990000"/>
                </a:solidFill>
                <a:latin typeface="Arial" panose="020B0604020202020204" pitchFamily="34" charset="0"/>
              </a:rPr>
              <a:t>authority</a:t>
            </a:r>
            <a:r>
              <a:rPr lang="en-US" sz="1100" dirty="0" smtClean="0">
                <a:solidFill>
                  <a:srgbClr val="0000FF"/>
                </a:solidFill>
                <a:latin typeface="Arial" panose="020B0604020202020204" pitchFamily="34" charset="0"/>
              </a:rPr>
              <a:t>="</a:t>
            </a:r>
            <a:r>
              <a:rPr lang="en-US" sz="1100" b="1" dirty="0" smtClean="0">
                <a:solidFill>
                  <a:srgbClr val="000000"/>
                </a:solidFill>
                <a:latin typeface="Arial" panose="020B0604020202020204" pitchFamily="34" charset="0"/>
              </a:rPr>
              <a:t>iso639-2b</a:t>
            </a:r>
            <a:r>
              <a:rPr lang="en-US" sz="1100" dirty="0" smtClean="0">
                <a:solidFill>
                  <a:srgbClr val="0000FF"/>
                </a:solidFill>
                <a:latin typeface="Arial" panose="020B0604020202020204" pitchFamily="34" charset="0"/>
              </a:rPr>
              <a:t>" </a:t>
            </a:r>
            <a:r>
              <a:rPr lang="en-US" sz="1100" dirty="0" smtClean="0">
                <a:solidFill>
                  <a:srgbClr val="990000"/>
                </a:solidFill>
                <a:latin typeface="Arial" panose="020B0604020202020204" pitchFamily="34" charset="0"/>
              </a:rPr>
              <a:t>type</a:t>
            </a:r>
            <a:r>
              <a:rPr lang="en-US" sz="1100" dirty="0" smtClean="0">
                <a:solidFill>
                  <a:srgbClr val="0000FF"/>
                </a:solidFill>
                <a:latin typeface="Arial" panose="020B0604020202020204" pitchFamily="34" charset="0"/>
              </a:rPr>
              <a:t>="</a:t>
            </a:r>
            <a:r>
              <a:rPr lang="en-US" sz="1100" b="1" dirty="0" smtClean="0">
                <a:solidFill>
                  <a:srgbClr val="000000"/>
                </a:solidFill>
                <a:latin typeface="Arial" panose="020B0604020202020204" pitchFamily="34" charset="0"/>
              </a:rPr>
              <a:t>code</a:t>
            </a:r>
            <a:r>
              <a:rPr lang="en-US" sz="1100" dirty="0" smtClean="0">
                <a:solidFill>
                  <a:srgbClr val="0000FF"/>
                </a:solidFill>
                <a:latin typeface="Arial" panose="020B0604020202020204" pitchFamily="34" charset="0"/>
              </a:rPr>
              <a:t>"&gt;</a:t>
            </a:r>
            <a:r>
              <a:rPr lang="en-US" sz="1100" dirty="0" err="1" smtClean="0">
                <a:solidFill>
                  <a:srgbClr val="000000"/>
                </a:solidFill>
                <a:latin typeface="Arial" panose="020B0604020202020204" pitchFamily="34" charset="0"/>
              </a:rPr>
              <a:t>eng</a:t>
            </a:r>
            <a:r>
              <a:rPr lang="en-US" sz="1100" dirty="0" smtClean="0">
                <a:solidFill>
                  <a:srgbClr val="0000FF"/>
                </a:solidFill>
                <a:latin typeface="Arial" panose="020B0604020202020204" pitchFamily="34" charset="0"/>
              </a:rPr>
              <a:t>&lt;/</a:t>
            </a:r>
            <a:r>
              <a:rPr lang="en-US" sz="1100" dirty="0" err="1" smtClean="0">
                <a:solidFill>
                  <a:srgbClr val="990000"/>
                </a:solidFill>
                <a:latin typeface="Arial" panose="020B0604020202020204" pitchFamily="34" charset="0"/>
              </a:rPr>
              <a:t>mods:languageTerm</a:t>
            </a:r>
            <a:r>
              <a:rPr lang="en-US" sz="1100" dirty="0" smtClean="0">
                <a:solidFill>
                  <a:srgbClr val="0000FF"/>
                </a:solidFill>
                <a:latin typeface="Arial" panose="020B0604020202020204" pitchFamily="34" charset="0"/>
              </a:rPr>
              <a:t>&gt;</a:t>
            </a:r>
          </a:p>
          <a:p>
            <a:r>
              <a:rPr lang="en-US" sz="1200" dirty="0" smtClean="0">
                <a:solidFill>
                  <a:srgbClr val="0000FF"/>
                </a:solidFill>
                <a:latin typeface="Arial" panose="020B0604020202020204" pitchFamily="34" charset="0"/>
              </a:rPr>
              <a:t>  &lt;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 </a:t>
            </a:r>
            <a:r>
              <a:rPr lang="en-US" sz="1200" dirty="0" smtClean="0">
                <a:solidFill>
                  <a:srgbClr val="990000"/>
                </a:solidFill>
                <a:latin typeface="Arial" panose="020B0604020202020204" pitchFamily="34" charset="0"/>
              </a:rPr>
              <a:t>type</a:t>
            </a:r>
            <a:r>
              <a:rPr lang="en-US" sz="1200" dirty="0" smtClean="0">
                <a:solidFill>
                  <a:srgbClr val="0000FF"/>
                </a:solidFill>
                <a:latin typeface="Arial" panose="020B0604020202020204" pitchFamily="34" charset="0"/>
              </a:rPr>
              <a:t>="</a:t>
            </a:r>
            <a:r>
              <a:rPr lang="en-US" sz="1200" b="1" dirty="0" smtClean="0">
                <a:solidFill>
                  <a:srgbClr val="000000"/>
                </a:solidFill>
                <a:latin typeface="Arial" panose="020B0604020202020204" pitchFamily="34" charset="0"/>
              </a:rPr>
              <a:t>text</a:t>
            </a:r>
            <a:r>
              <a:rPr lang="en-US" sz="1200" dirty="0" smtClean="0">
                <a:solidFill>
                  <a:srgbClr val="0000FF"/>
                </a:solidFill>
                <a:latin typeface="Arial" panose="020B0604020202020204" pitchFamily="34" charset="0"/>
              </a:rPr>
              <a:t>"&gt;</a:t>
            </a:r>
            <a:r>
              <a:rPr lang="en-US" sz="1200" dirty="0" smtClean="0">
                <a:solidFill>
                  <a:srgbClr val="000000"/>
                </a:solidFill>
                <a:latin typeface="Arial" panose="020B0604020202020204" pitchFamily="34" charset="0"/>
              </a:rPr>
              <a:t>English</a:t>
            </a:r>
            <a:r>
              <a:rPr lang="en-US" sz="1200" dirty="0" smtClean="0">
                <a:solidFill>
                  <a:srgbClr val="0000FF"/>
                </a:solidFill>
                <a:latin typeface="Arial" panose="020B0604020202020204" pitchFamily="34" charset="0"/>
              </a:rPr>
              <a:t>&lt;/</a:t>
            </a:r>
            <a:r>
              <a:rPr lang="en-US" sz="1200" dirty="0" err="1" smtClean="0">
                <a:solidFill>
                  <a:srgbClr val="990000"/>
                </a:solidFill>
                <a:latin typeface="Arial" panose="020B0604020202020204" pitchFamily="34" charset="0"/>
              </a:rPr>
              <a:t>mods:languageTerm</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mods:languageOfCataloging</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mods:recordInfo</a:t>
            </a:r>
            <a:r>
              <a:rPr lang="en-US" sz="1200" dirty="0" smtClean="0">
                <a:solidFill>
                  <a:srgbClr val="0000FF"/>
                </a:solidFill>
                <a:latin typeface="Arial" panose="020B0604020202020204" pitchFamily="34" charset="0"/>
              </a:rPr>
              <a:t>&gt;&lt;/</a:t>
            </a:r>
            <a:r>
              <a:rPr lang="en-US" sz="1200" dirty="0" err="1" smtClean="0">
                <a:solidFill>
                  <a:srgbClr val="990000"/>
                </a:solidFill>
                <a:latin typeface="Arial" panose="020B0604020202020204" pitchFamily="34" charset="0"/>
              </a:rPr>
              <a:t>mods:mods</a:t>
            </a:r>
            <a:r>
              <a:rPr lang="en-US" sz="1200" dirty="0" smtClean="0">
                <a:solidFill>
                  <a:srgbClr val="0000FF"/>
                </a:solidFill>
                <a:latin typeface="Arial" panose="020B0604020202020204" pitchFamily="34" charset="0"/>
              </a:rPr>
              <a:t>&gt;</a:t>
            </a:r>
            <a:endParaRPr lang="en-US" sz="12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8831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4364</TotalTime>
  <Pages>22</Pages>
  <Words>4920</Words>
  <Application>Microsoft Office PowerPoint</Application>
  <PresentationFormat>On-screen Show (4:3)</PresentationFormat>
  <Paragraphs>970</Paragraphs>
  <Slides>95</Slides>
  <Notes>24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95</vt:i4>
      </vt:variant>
    </vt:vector>
  </HeadingPairs>
  <TitlesOfParts>
    <vt:vector size="107" baseType="lpstr">
      <vt:lpstr>ＭＳ Ｐゴシック</vt:lpstr>
      <vt:lpstr>Arial</vt:lpstr>
      <vt:lpstr>Copperplate</vt:lpstr>
      <vt:lpstr>Courier New</vt:lpstr>
      <vt:lpstr>Gill Sans</vt:lpstr>
      <vt:lpstr>Helvetica</vt:lpstr>
      <vt:lpstr>Times New Roman</vt:lpstr>
      <vt:lpstr>Trebuchet MS</vt:lpstr>
      <vt:lpstr>Verdana</vt:lpstr>
      <vt:lpstr>ヒラギノ丸ゴ Pro W4</vt:lpstr>
      <vt:lpstr>ヒラギノ角ゴ ProN W3</vt:lpstr>
      <vt:lpstr>Default Design</vt:lpstr>
      <vt:lpstr>Metadata</vt:lpstr>
      <vt:lpstr>Two Ways of Searching</vt:lpstr>
      <vt:lpstr>Supporting the Search Process</vt:lpstr>
      <vt:lpstr>Online Public Access Catalog (OPAC)</vt:lpstr>
      <vt:lpstr>Some Types of “Metadata”</vt:lpstr>
      <vt:lpstr>Metadata Sources</vt:lpstr>
      <vt:lpstr>Aspects of Metadata</vt:lpstr>
      <vt:lpstr>Different Description Contexts</vt:lpstr>
      <vt:lpstr>Fostering Consistency</vt:lpstr>
      <vt:lpstr>Functional Requirements for Bibliographic Records (FRBR)</vt:lpstr>
      <vt:lpstr>Aspects of Metadata</vt:lpstr>
      <vt:lpstr>FRBR Bibliographic User Tasks</vt:lpstr>
      <vt:lpstr>Broader View of Metadata Uses</vt:lpstr>
      <vt:lpstr>Metadata Sources</vt:lpstr>
      <vt:lpstr>PowerPoint Presentation</vt:lpstr>
      <vt:lpstr>A Digital Mynah Bird</vt:lpstr>
      <vt:lpstr>Cute Mynah Bird Tricks</vt:lpstr>
      <vt:lpstr>PowerPoint Presentation</vt:lpstr>
      <vt:lpstr>PowerPoint Presentation</vt:lpstr>
      <vt:lpstr>PowerPoint Presentation</vt:lpstr>
      <vt:lpstr>PowerPoint Presentation</vt:lpstr>
      <vt:lpstr>PowerPoint Presentation</vt:lpstr>
      <vt:lpstr>Oral History Annotation Assistant</vt:lpstr>
      <vt:lpstr>PowerPoint Presentation</vt:lpstr>
      <vt:lpstr>Knowledge-Base Population</vt:lpstr>
      <vt:lpstr>PowerPoint Presentation</vt:lpstr>
      <vt:lpstr>CLiMB: Metadata from Description</vt:lpstr>
      <vt:lpstr>Metadata Capture: Exchangeable Image Format (EXIF)</vt:lpstr>
      <vt:lpstr>Inconsistent Metadata</vt:lpstr>
      <vt:lpstr>Metadata Capture: Email</vt:lpstr>
      <vt:lpstr>Metadata Capture:  Windows File System (NTFS)</vt:lpstr>
      <vt:lpstr>Metadata Capture: Microsoft Word</vt:lpstr>
      <vt:lpstr>Metadata Capture: User Behavior</vt:lpstr>
      <vt:lpstr>Exploiting Behavioral Metadata</vt:lpstr>
      <vt:lpstr>Metadata Extraction: Named Entity “Tagging”</vt:lpstr>
      <vt:lpstr>PowerPoint Presentation</vt:lpstr>
      <vt:lpstr>Community Metadata: “Folksonomies”</vt:lpstr>
      <vt:lpstr>Community Metadata: Games With a Purpose</vt:lpstr>
      <vt:lpstr>Community Metadata: Crowdsourcing</vt:lpstr>
      <vt:lpstr>Sources of File Type Metadata</vt:lpstr>
      <vt:lpstr>Metadata Challenges</vt:lpstr>
      <vt:lpstr>Open Archives Initiative- Protocol for Metadata Harvesting (OAI-PMH)</vt:lpstr>
      <vt:lpstr>Linked Open Data</vt:lpstr>
      <vt:lpstr>Web Ontology Language (OWL)</vt:lpstr>
      <vt:lpstr>Deconstructing MARC</vt:lpstr>
      <vt:lpstr>Bibliographic Framework Initiative (BIBFRAME)</vt:lpstr>
      <vt:lpstr>PowerPoint Presentation</vt:lpstr>
      <vt:lpstr>PowerPoint Presentation</vt:lpstr>
      <vt:lpstr>“Semantic Web” Search</vt:lpstr>
      <vt:lpstr>FRBR Bibliographic User Tasks</vt:lpstr>
      <vt:lpstr>FRBR Entity Types</vt:lpstr>
      <vt:lpstr>PowerPoint Presentation</vt:lpstr>
      <vt:lpstr>Work</vt:lpstr>
      <vt:lpstr>Expression (Realization)</vt:lpstr>
      <vt:lpstr>Manifestation</vt:lpstr>
      <vt:lpstr>Item</vt:lpstr>
      <vt:lpstr>PowerPoint Presentation</vt:lpstr>
      <vt:lpstr>Dublin Core</vt:lpstr>
      <vt:lpstr>Dublin Core Elements (version 1.1)</vt:lpstr>
      <vt:lpstr>Resource Description Framework</vt:lpstr>
      <vt:lpstr>Dublin Core in RDF XML</vt:lpstr>
      <vt:lpstr>FRBR Bibliographic User Tasks</vt:lpstr>
      <vt:lpstr>Resource Description &amp; Access (RDA)</vt:lpstr>
      <vt:lpstr>Authority Control</vt:lpstr>
      <vt:lpstr>Access Points</vt:lpstr>
      <vt:lpstr>Classification</vt:lpstr>
      <vt:lpstr>Library of Congress Subject Headings</vt:lpstr>
      <vt:lpstr>LCSH Subdivisions</vt:lpstr>
      <vt:lpstr>Library of Congress Classification</vt:lpstr>
      <vt:lpstr>The World Is Flat (in LCC)</vt:lpstr>
      <vt:lpstr>The World Is Flat (in Dewey)</vt:lpstr>
      <vt:lpstr>Functional Requirements for Authority Data (FRAD)</vt:lpstr>
      <vt:lpstr>Functional Requirements for Authority Data</vt:lpstr>
      <vt:lpstr>FRBR Bibliographic User Tasks</vt:lpstr>
      <vt:lpstr>FRAD Authority Control User Tasks</vt:lpstr>
      <vt:lpstr>Metadata Encoding and Transmission Standard (METS)</vt:lpstr>
      <vt:lpstr>The character ‘A’</vt:lpstr>
      <vt:lpstr>ASCII</vt:lpstr>
      <vt:lpstr>The Latin-1 Character Set</vt:lpstr>
      <vt:lpstr>Other ISO-8859 Character Sets</vt:lpstr>
      <vt:lpstr>East Asian Character Sets</vt:lpstr>
      <vt:lpstr>Unicode</vt:lpstr>
      <vt:lpstr>Limitations of Unicode</vt:lpstr>
      <vt:lpstr>Machine-Readable Catalog (MARC)</vt:lpstr>
      <vt:lpstr>PowerPoint Presentation</vt:lpstr>
      <vt:lpstr>History of Structured Documents</vt:lpstr>
      <vt:lpstr>eXtensible Markup Language (XML)</vt:lpstr>
      <vt:lpstr>Some XML Applications</vt:lpstr>
      <vt:lpstr>Even More Uses of XML …</vt:lpstr>
      <vt:lpstr>Really Simple Syndication (RSS)</vt:lpstr>
      <vt:lpstr>XML: A Family of Standards</vt:lpstr>
      <vt:lpstr>Resource Description Framework</vt:lpstr>
      <vt:lpstr>XML Namespaces</vt:lpstr>
      <vt:lpstr>Dublin Core in RDF XML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196</cp:revision>
  <cp:lastPrinted>1997-09-10T16:39:34Z</cp:lastPrinted>
  <dcterms:created xsi:type="dcterms:W3CDTF">1997-09-10T16:39:54Z</dcterms:created>
  <dcterms:modified xsi:type="dcterms:W3CDTF">2015-02-23T22:29:02Z</dcterms:modified>
</cp:coreProperties>
</file>