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2"/>
  </p:notesMasterIdLst>
  <p:sldIdLst>
    <p:sldId id="256" r:id="rId2"/>
    <p:sldId id="257" r:id="rId3"/>
    <p:sldId id="258" r:id="rId4"/>
    <p:sldId id="284" r:id="rId5"/>
    <p:sldId id="285" r:id="rId6"/>
    <p:sldId id="298" r:id="rId7"/>
    <p:sldId id="264" r:id="rId8"/>
    <p:sldId id="259" r:id="rId9"/>
    <p:sldId id="331" r:id="rId10"/>
    <p:sldId id="287" r:id="rId11"/>
    <p:sldId id="288" r:id="rId12"/>
    <p:sldId id="295" r:id="rId13"/>
    <p:sldId id="291" r:id="rId14"/>
    <p:sldId id="266" r:id="rId15"/>
    <p:sldId id="320" r:id="rId16"/>
    <p:sldId id="319" r:id="rId17"/>
    <p:sldId id="268" r:id="rId18"/>
    <p:sldId id="332" r:id="rId19"/>
    <p:sldId id="261" r:id="rId20"/>
    <p:sldId id="270" r:id="rId21"/>
    <p:sldId id="300" r:id="rId22"/>
    <p:sldId id="311" r:id="rId23"/>
    <p:sldId id="265" r:id="rId24"/>
    <p:sldId id="303" r:id="rId25"/>
    <p:sldId id="305" r:id="rId26"/>
    <p:sldId id="307" r:id="rId27"/>
    <p:sldId id="309" r:id="rId28"/>
    <p:sldId id="333" r:id="rId29"/>
    <p:sldId id="336" r:id="rId30"/>
    <p:sldId id="262" r:id="rId31"/>
    <p:sldId id="276" r:id="rId32"/>
    <p:sldId id="274" r:id="rId33"/>
    <p:sldId id="334" r:id="rId34"/>
    <p:sldId id="335" r:id="rId35"/>
    <p:sldId id="337" r:id="rId36"/>
    <p:sldId id="338" r:id="rId37"/>
    <p:sldId id="339" r:id="rId38"/>
    <p:sldId id="267" r:id="rId39"/>
    <p:sldId id="282" r:id="rId40"/>
    <p:sldId id="283" r:id="rId41"/>
    <p:sldId id="327" r:id="rId42"/>
    <p:sldId id="328" r:id="rId43"/>
    <p:sldId id="344" r:id="rId44"/>
    <p:sldId id="286" r:id="rId45"/>
    <p:sldId id="330" r:id="rId46"/>
    <p:sldId id="297" r:id="rId47"/>
    <p:sldId id="341" r:id="rId48"/>
    <p:sldId id="326" r:id="rId49"/>
    <p:sldId id="342" r:id="rId50"/>
    <p:sldId id="294" r:id="rId51"/>
    <p:sldId id="289" r:id="rId52"/>
    <p:sldId id="290" r:id="rId53"/>
    <p:sldId id="343" r:id="rId54"/>
    <p:sldId id="292" r:id="rId55"/>
    <p:sldId id="273" r:id="rId56"/>
    <p:sldId id="325" r:id="rId57"/>
    <p:sldId id="316" r:id="rId58"/>
    <p:sldId id="323" r:id="rId59"/>
    <p:sldId id="322" r:id="rId60"/>
    <p:sldId id="313" r:id="rId61"/>
    <p:sldId id="302" r:id="rId62"/>
    <p:sldId id="308" r:id="rId63"/>
    <p:sldId id="304" r:id="rId64"/>
    <p:sldId id="317" r:id="rId65"/>
    <p:sldId id="329" r:id="rId66"/>
    <p:sldId id="299" r:id="rId67"/>
    <p:sldId id="340" r:id="rId68"/>
    <p:sldId id="275" r:id="rId69"/>
    <p:sldId id="279" r:id="rId70"/>
    <p:sldId id="301" r:id="rId7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94"/>
    <p:restoredTop sz="94475"/>
  </p:normalViewPr>
  <p:slideViewPr>
    <p:cSldViewPr>
      <p:cViewPr varScale="1">
        <p:scale>
          <a:sx n="87" d="100"/>
          <a:sy n="87" d="100"/>
        </p:scale>
        <p:origin x="210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image" Target="../media/image1.emf"/><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 Id="rId4" Type="http://schemas.openxmlformats.org/officeDocument/2006/relationships/image" Target="../media/image5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6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image" Target="../media/image77.emf"/><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image" Target="../media/image83.emf"/><Relationship Id="rId6" Type="http://schemas.openxmlformats.org/officeDocument/2006/relationships/image" Target="../media/image87.emf"/><Relationship Id="rId5" Type="http://schemas.openxmlformats.org/officeDocument/2006/relationships/image" Target="../media/image81.emf"/><Relationship Id="rId4" Type="http://schemas.openxmlformats.org/officeDocument/2006/relationships/image" Target="../media/image86.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image" Target="../media/image89.emf"/><Relationship Id="rId4" Type="http://schemas.openxmlformats.org/officeDocument/2006/relationships/image" Target="../media/image9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94.emf"/><Relationship Id="rId1" Type="http://schemas.openxmlformats.org/officeDocument/2006/relationships/image" Target="../media/image93.emf"/><Relationship Id="rId5" Type="http://schemas.openxmlformats.org/officeDocument/2006/relationships/image" Target="../media/image81.emf"/><Relationship Id="rId4" Type="http://schemas.openxmlformats.org/officeDocument/2006/relationships/image" Target="../media/image86.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image" Target="../media/image99.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0.emf"/><Relationship Id="rId1" Type="http://schemas.openxmlformats.org/officeDocument/2006/relationships/image" Target="../media/image99.emf"/><Relationship Id="rId4" Type="http://schemas.openxmlformats.org/officeDocument/2006/relationships/image" Target="../media/image103.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image" Target="../media/image103.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image" Target="../media/image105.emf"/><Relationship Id="rId4" Type="http://schemas.openxmlformats.org/officeDocument/2006/relationships/image" Target="../media/image108.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image" Target="../media/image109.emf"/><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image" Target="../media/image105.emf"/><Relationship Id="rId4" Type="http://schemas.openxmlformats.org/officeDocument/2006/relationships/image" Target="../media/image108.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02.emf"/><Relationship Id="rId7" Type="http://schemas.openxmlformats.org/officeDocument/2006/relationships/image" Target="../media/image118.emf"/><Relationship Id="rId2" Type="http://schemas.openxmlformats.org/officeDocument/2006/relationships/image" Target="../media/image100.emf"/><Relationship Id="rId1" Type="http://schemas.openxmlformats.org/officeDocument/2006/relationships/image" Target="../media/image99.emf"/><Relationship Id="rId6" Type="http://schemas.openxmlformats.org/officeDocument/2006/relationships/image" Target="../media/image117.emf"/><Relationship Id="rId5" Type="http://schemas.openxmlformats.org/officeDocument/2006/relationships/image" Target="../media/image116.emf"/><Relationship Id="rId4" Type="http://schemas.openxmlformats.org/officeDocument/2006/relationships/image" Target="../media/image11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image" Target="../media/image120.emf"/><Relationship Id="rId4" Type="http://schemas.openxmlformats.org/officeDocument/2006/relationships/image" Target="../media/image12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emf"/><Relationship Id="rId1" Type="http://schemas.openxmlformats.org/officeDocument/2006/relationships/image" Target="../media/image2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24.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7.emf"/><Relationship Id="rId1" Type="http://schemas.openxmlformats.org/officeDocument/2006/relationships/image" Target="../media/image126.emf"/></Relationships>
</file>

<file path=ppt/drawings/_rels/vmlDrawing32.vml.rels><?xml version="1.0" encoding="UTF-8" standalone="yes"?>
<Relationships xmlns="http://schemas.openxmlformats.org/package/2006/relationships"><Relationship Id="rId8" Type="http://schemas.openxmlformats.org/officeDocument/2006/relationships/image" Target="../media/image134.emf"/><Relationship Id="rId3" Type="http://schemas.openxmlformats.org/officeDocument/2006/relationships/image" Target="../media/image129.emf"/><Relationship Id="rId7" Type="http://schemas.openxmlformats.org/officeDocument/2006/relationships/image" Target="../media/image133.emf"/><Relationship Id="rId2" Type="http://schemas.openxmlformats.org/officeDocument/2006/relationships/image" Target="../media/image128.emf"/><Relationship Id="rId1" Type="http://schemas.openxmlformats.org/officeDocument/2006/relationships/image" Target="../media/image46.emf"/><Relationship Id="rId6" Type="http://schemas.openxmlformats.org/officeDocument/2006/relationships/image" Target="../media/image132.emf"/><Relationship Id="rId5" Type="http://schemas.openxmlformats.org/officeDocument/2006/relationships/image" Target="../media/image131.emf"/><Relationship Id="rId4" Type="http://schemas.openxmlformats.org/officeDocument/2006/relationships/image" Target="../media/image13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35.emf"/><Relationship Id="rId1" Type="http://schemas.openxmlformats.org/officeDocument/2006/relationships/image" Target="../media/image34.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image" Target="../media/image89.emf"/><Relationship Id="rId4" Type="http://schemas.openxmlformats.org/officeDocument/2006/relationships/image" Target="../media/image144.e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5.emf"/><Relationship Id="rId1" Type="http://schemas.openxmlformats.org/officeDocument/2006/relationships/image" Target="../media/image14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1.emf"/><Relationship Id="rId1" Type="http://schemas.openxmlformats.org/officeDocument/2006/relationships/image" Target="../media/image15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emf"/><Relationship Id="rId4"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 Id="rId5" Type="http://schemas.openxmlformats.org/officeDocument/2006/relationships/image" Target="../media/image41.emf"/><Relationship Id="rId4" Type="http://schemas.openxmlformats.org/officeDocument/2006/relationships/image" Target="../media/image40.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image" Target="../media/image44.emf"/><Relationship Id="rId1" Type="http://schemas.openxmlformats.org/officeDocument/2006/relationships/image" Target="../media/image43.emf"/><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image" Target="../media/image50.emf"/><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FE3CE1-85D1-374D-9C3F-35EFA041716F}" type="datetimeFigureOut">
              <a:rPr lang="en-US"/>
              <a:pPr>
                <a:defRPr/>
              </a:pPr>
              <a:t>3/4/22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E7409A6-1A2C-D84A-A510-D65A88EADA59}" type="slidenum">
              <a:rPr lang="en-US"/>
              <a:pPr>
                <a:defRPr/>
              </a:pPr>
              <a:t>‹#›</a:t>
            </a:fld>
            <a:endParaRPr lang="en-US"/>
          </a:p>
        </p:txBody>
      </p:sp>
    </p:spTree>
    <p:extLst>
      <p:ext uri="{BB962C8B-B14F-4D97-AF65-F5344CB8AC3E}">
        <p14:creationId xmlns:p14="http://schemas.microsoft.com/office/powerpoint/2010/main" val="323625302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651D881-FE78-E14E-B622-71E40603052F}" type="slidenum">
              <a:rPr lang="en-US" sz="1200"/>
              <a:pPr/>
              <a:t>3</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51</a:t>
            </a:fld>
            <a:endParaRPr lang="en-US"/>
          </a:p>
        </p:txBody>
      </p:sp>
    </p:spTree>
    <p:extLst>
      <p:ext uri="{BB962C8B-B14F-4D97-AF65-F5344CB8AC3E}">
        <p14:creationId xmlns:p14="http://schemas.microsoft.com/office/powerpoint/2010/main" val="83701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54</a:t>
            </a:fld>
            <a:endParaRPr lang="en-US"/>
          </a:p>
        </p:txBody>
      </p:sp>
    </p:spTree>
    <p:extLst>
      <p:ext uri="{BB962C8B-B14F-4D97-AF65-F5344CB8AC3E}">
        <p14:creationId xmlns:p14="http://schemas.microsoft.com/office/powerpoint/2010/main" val="3346734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65</a:t>
            </a:fld>
            <a:endParaRPr lang="en-US"/>
          </a:p>
        </p:txBody>
      </p:sp>
    </p:spTree>
    <p:extLst>
      <p:ext uri="{BB962C8B-B14F-4D97-AF65-F5344CB8AC3E}">
        <p14:creationId xmlns:p14="http://schemas.microsoft.com/office/powerpoint/2010/main" val="3876837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12</a:t>
            </a:fld>
            <a:endParaRPr lang="en-US"/>
          </a:p>
        </p:txBody>
      </p:sp>
    </p:spTree>
    <p:extLst>
      <p:ext uri="{BB962C8B-B14F-4D97-AF65-F5344CB8AC3E}">
        <p14:creationId xmlns:p14="http://schemas.microsoft.com/office/powerpoint/2010/main" val="1367568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18</a:t>
            </a:fld>
            <a:endParaRPr lang="en-US"/>
          </a:p>
        </p:txBody>
      </p:sp>
    </p:spTree>
    <p:extLst>
      <p:ext uri="{BB962C8B-B14F-4D97-AF65-F5344CB8AC3E}">
        <p14:creationId xmlns:p14="http://schemas.microsoft.com/office/powerpoint/2010/main" val="950066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21</a:t>
            </a:fld>
            <a:endParaRPr lang="en-US"/>
          </a:p>
        </p:txBody>
      </p:sp>
    </p:spTree>
    <p:extLst>
      <p:ext uri="{BB962C8B-B14F-4D97-AF65-F5344CB8AC3E}">
        <p14:creationId xmlns:p14="http://schemas.microsoft.com/office/powerpoint/2010/main" val="368621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41</a:t>
            </a:fld>
            <a:endParaRPr lang="en-US"/>
          </a:p>
        </p:txBody>
      </p:sp>
    </p:spTree>
    <p:extLst>
      <p:ext uri="{BB962C8B-B14F-4D97-AF65-F5344CB8AC3E}">
        <p14:creationId xmlns:p14="http://schemas.microsoft.com/office/powerpoint/2010/main" val="4124671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43</a:t>
            </a:fld>
            <a:endParaRPr lang="en-US"/>
          </a:p>
        </p:txBody>
      </p:sp>
    </p:spTree>
    <p:extLst>
      <p:ext uri="{BB962C8B-B14F-4D97-AF65-F5344CB8AC3E}">
        <p14:creationId xmlns:p14="http://schemas.microsoft.com/office/powerpoint/2010/main" val="1163688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46</a:t>
            </a:fld>
            <a:endParaRPr lang="en-US"/>
          </a:p>
        </p:txBody>
      </p:sp>
    </p:spTree>
    <p:extLst>
      <p:ext uri="{BB962C8B-B14F-4D97-AF65-F5344CB8AC3E}">
        <p14:creationId xmlns:p14="http://schemas.microsoft.com/office/powerpoint/2010/main" val="1044835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47</a:t>
            </a:fld>
            <a:endParaRPr lang="en-US"/>
          </a:p>
        </p:txBody>
      </p:sp>
    </p:spTree>
    <p:extLst>
      <p:ext uri="{BB962C8B-B14F-4D97-AF65-F5344CB8AC3E}">
        <p14:creationId xmlns:p14="http://schemas.microsoft.com/office/powerpoint/2010/main" val="444105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4E658E-0406-9E42-9760-A09CA490AB18}" type="slidenum">
              <a:rPr lang="en-US" smtClean="0"/>
              <a:t>49</a:t>
            </a:fld>
            <a:endParaRPr lang="en-US"/>
          </a:p>
        </p:txBody>
      </p:sp>
    </p:spTree>
    <p:extLst>
      <p:ext uri="{BB962C8B-B14F-4D97-AF65-F5344CB8AC3E}">
        <p14:creationId xmlns:p14="http://schemas.microsoft.com/office/powerpoint/2010/main" val="444105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03119-9171-2E4B-874C-656EF172109C}" type="slidenum">
              <a:rPr lang="en-US"/>
              <a:pPr>
                <a:defRPr/>
              </a:pPr>
              <a:t>‹#›</a:t>
            </a:fld>
            <a:endParaRPr lang="en-US"/>
          </a:p>
        </p:txBody>
      </p:sp>
    </p:spTree>
    <p:extLst>
      <p:ext uri="{BB962C8B-B14F-4D97-AF65-F5344CB8AC3E}">
        <p14:creationId xmlns:p14="http://schemas.microsoft.com/office/powerpoint/2010/main" val="282996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2C94D3-AFE0-E347-B336-F947EBC42716}" type="slidenum">
              <a:rPr lang="en-US"/>
              <a:pPr>
                <a:defRPr/>
              </a:pPr>
              <a:t>‹#›</a:t>
            </a:fld>
            <a:endParaRPr lang="en-US"/>
          </a:p>
        </p:txBody>
      </p:sp>
    </p:spTree>
    <p:extLst>
      <p:ext uri="{BB962C8B-B14F-4D97-AF65-F5344CB8AC3E}">
        <p14:creationId xmlns:p14="http://schemas.microsoft.com/office/powerpoint/2010/main" val="31395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A130B4-FB43-944B-92D4-241A3DF1761A}" type="slidenum">
              <a:rPr lang="en-US"/>
              <a:pPr>
                <a:defRPr/>
              </a:pPr>
              <a:t>‹#›</a:t>
            </a:fld>
            <a:endParaRPr lang="en-US"/>
          </a:p>
        </p:txBody>
      </p:sp>
    </p:spTree>
    <p:extLst>
      <p:ext uri="{BB962C8B-B14F-4D97-AF65-F5344CB8AC3E}">
        <p14:creationId xmlns:p14="http://schemas.microsoft.com/office/powerpoint/2010/main" val="1667762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_and_Title_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solidFill>
                  <a:schemeClr val="bg1">
                    <a:lumMod val="65000"/>
                  </a:schemeClr>
                </a:solidFill>
                <a:latin typeface="Tahoma" pitchFamily="34" charset="0"/>
                <a:ea typeface="Tahoma" pitchFamily="34" charset="0"/>
                <a:cs typeface="Tahoma" pitchFamily="34" charset="0"/>
              </a:rPr>
              <a:t>For Official Use Only - Not Cleared For Public Release</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cxnSp>
        <p:nvCxnSpPr>
          <p:cNvPr id="6" name="Straight Connector 5"/>
          <p:cNvCxnSpPr>
            <a:cxnSpLocks noChangeShapeType="1"/>
          </p:cNvCxnSpPr>
          <p:nvPr userDrawn="1"/>
        </p:nvCxnSpPr>
        <p:spPr bwMode="auto">
          <a:xfrm>
            <a:off x="381000" y="840101"/>
            <a:ext cx="8382000" cy="1587"/>
          </a:xfrm>
          <a:prstGeom prst="line">
            <a:avLst/>
          </a:prstGeom>
          <a:noFill/>
          <a:ln w="22225">
            <a:solidFill>
              <a:srgbClr val="0F5E90"/>
            </a:solidFill>
            <a:round/>
            <a:headEnd/>
            <a:tailEnd/>
          </a:ln>
          <a:extLst>
            <a:ext uri="{909E8E84-426E-40dd-AFC4-6F175D3DCCD1}">
              <a14:hiddenFill xmlns="" xmlns:a14="http://schemas.microsoft.com/office/drawing/2010/main">
                <a:noFill/>
              </a14:hiddenFill>
            </a:ext>
          </a:extLst>
        </p:spPr>
      </p:cxnSp>
      <p:sp>
        <p:nvSpPr>
          <p:cNvPr id="7" name="Title 1"/>
          <p:cNvSpPr>
            <a:spLocks noGrp="1"/>
          </p:cNvSpPr>
          <p:nvPr>
            <p:ph type="ctrTitle"/>
          </p:nvPr>
        </p:nvSpPr>
        <p:spPr>
          <a:xfrm>
            <a:off x="1622425" y="151418"/>
            <a:ext cx="7140575"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8720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AFED79-C04F-2A47-8A5F-09A9561F3C7B}" type="slidenum">
              <a:rPr lang="en-US"/>
              <a:pPr>
                <a:defRPr/>
              </a:pPr>
              <a:t>‹#›</a:t>
            </a:fld>
            <a:endParaRPr lang="en-US"/>
          </a:p>
        </p:txBody>
      </p:sp>
    </p:spTree>
    <p:extLst>
      <p:ext uri="{BB962C8B-B14F-4D97-AF65-F5344CB8AC3E}">
        <p14:creationId xmlns:p14="http://schemas.microsoft.com/office/powerpoint/2010/main" val="3105622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0966C1-62AE-4249-B86C-84F94D2CAF14}" type="slidenum">
              <a:rPr lang="en-US"/>
              <a:pPr>
                <a:defRPr/>
              </a:pPr>
              <a:t>‹#›</a:t>
            </a:fld>
            <a:endParaRPr lang="en-US"/>
          </a:p>
        </p:txBody>
      </p:sp>
    </p:spTree>
    <p:extLst>
      <p:ext uri="{BB962C8B-B14F-4D97-AF65-F5344CB8AC3E}">
        <p14:creationId xmlns:p14="http://schemas.microsoft.com/office/powerpoint/2010/main" val="17077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F4356-D1EF-BF4E-8150-E8B0F56DE3B7}" type="slidenum">
              <a:rPr lang="en-US"/>
              <a:pPr>
                <a:defRPr/>
              </a:pPr>
              <a:t>‹#›</a:t>
            </a:fld>
            <a:endParaRPr lang="en-US"/>
          </a:p>
        </p:txBody>
      </p:sp>
    </p:spTree>
    <p:extLst>
      <p:ext uri="{BB962C8B-B14F-4D97-AF65-F5344CB8AC3E}">
        <p14:creationId xmlns:p14="http://schemas.microsoft.com/office/powerpoint/2010/main" val="212896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A284FF-48CE-DA49-80ED-C87B117697CD}" type="slidenum">
              <a:rPr lang="en-US"/>
              <a:pPr>
                <a:defRPr/>
              </a:pPr>
              <a:t>‹#›</a:t>
            </a:fld>
            <a:endParaRPr lang="en-US"/>
          </a:p>
        </p:txBody>
      </p:sp>
    </p:spTree>
    <p:extLst>
      <p:ext uri="{BB962C8B-B14F-4D97-AF65-F5344CB8AC3E}">
        <p14:creationId xmlns:p14="http://schemas.microsoft.com/office/powerpoint/2010/main" val="275446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F1EA25-B319-C84C-B1B4-DE90EE5411C6}" type="slidenum">
              <a:rPr lang="en-US"/>
              <a:pPr>
                <a:defRPr/>
              </a:pPr>
              <a:t>‹#›</a:t>
            </a:fld>
            <a:endParaRPr lang="en-US"/>
          </a:p>
        </p:txBody>
      </p:sp>
    </p:spTree>
    <p:extLst>
      <p:ext uri="{BB962C8B-B14F-4D97-AF65-F5344CB8AC3E}">
        <p14:creationId xmlns:p14="http://schemas.microsoft.com/office/powerpoint/2010/main" val="828569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8D7A16-16D7-B947-8CC8-02CAA4D65263}" type="slidenum">
              <a:rPr lang="en-US"/>
              <a:pPr>
                <a:defRPr/>
              </a:pPr>
              <a:t>‹#›</a:t>
            </a:fld>
            <a:endParaRPr lang="en-US"/>
          </a:p>
        </p:txBody>
      </p:sp>
    </p:spTree>
    <p:extLst>
      <p:ext uri="{BB962C8B-B14F-4D97-AF65-F5344CB8AC3E}">
        <p14:creationId xmlns:p14="http://schemas.microsoft.com/office/powerpoint/2010/main" val="346251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EEE9A9-3E71-904C-B753-9F1497B6A1BC}" type="slidenum">
              <a:rPr lang="en-US"/>
              <a:pPr>
                <a:defRPr/>
              </a:pPr>
              <a:t>‹#›</a:t>
            </a:fld>
            <a:endParaRPr lang="en-US"/>
          </a:p>
        </p:txBody>
      </p:sp>
    </p:spTree>
    <p:extLst>
      <p:ext uri="{BB962C8B-B14F-4D97-AF65-F5344CB8AC3E}">
        <p14:creationId xmlns:p14="http://schemas.microsoft.com/office/powerpoint/2010/main" val="25980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2CB3B6-A8F6-DB4D-9DEA-11882B017B1E}" type="slidenum">
              <a:rPr lang="en-US"/>
              <a:pPr>
                <a:defRPr/>
              </a:pPr>
              <a:t>‹#›</a:t>
            </a:fld>
            <a:endParaRPr lang="en-US"/>
          </a:p>
        </p:txBody>
      </p:sp>
    </p:spTree>
    <p:extLst>
      <p:ext uri="{BB962C8B-B14F-4D97-AF65-F5344CB8AC3E}">
        <p14:creationId xmlns:p14="http://schemas.microsoft.com/office/powerpoint/2010/main" val="2545418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8CA223F7-23F5-3A40-BD0E-4A56DFE842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 Id="rId5" Type="http://schemas.openxmlformats.org/officeDocument/2006/relationships/image" Target="../media/image16.tiff"/><Relationship Id="rId4" Type="http://schemas.openxmlformats.org/officeDocument/2006/relationships/image" Target="../media/image15.tiff"/></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oleObject" Target="../embeddings/oleObject9.bin"/><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24.png"/><Relationship Id="rId7" Type="http://schemas.openxmlformats.org/officeDocument/2006/relationships/image" Target="../media/image23.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2.bin"/><Relationship Id="rId5" Type="http://schemas.openxmlformats.org/officeDocument/2006/relationships/image" Target="../media/image22.emf"/><Relationship Id="rId4" Type="http://schemas.openxmlformats.org/officeDocument/2006/relationships/oleObject" Target="../embeddings/oleObject11.bin"/><Relationship Id="rId9" Type="http://schemas.openxmlformats.org/officeDocument/2006/relationships/image" Target="../media/image21.emf"/></Relationships>
</file>

<file path=ppt/slides/_rels/slide1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6.emf"/><Relationship Id="rId5" Type="http://schemas.openxmlformats.org/officeDocument/2006/relationships/oleObject" Target="../embeddings/oleObject14.bin"/><Relationship Id="rId10" Type="http://schemas.openxmlformats.org/officeDocument/2006/relationships/image" Target="../media/image28.emf"/><Relationship Id="rId4" Type="http://schemas.openxmlformats.org/officeDocument/2006/relationships/image" Target="../media/image25.emf"/><Relationship Id="rId9"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31.png"/><Relationship Id="rId7" Type="http://schemas.openxmlformats.org/officeDocument/2006/relationships/image" Target="../media/image29.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8.bin"/><Relationship Id="rId5" Type="http://schemas.openxmlformats.org/officeDocument/2006/relationships/image" Target="../media/image22.emf"/><Relationship Id="rId4" Type="http://schemas.openxmlformats.org/officeDocument/2006/relationships/oleObject" Target="../embeddings/oleObject17.bin"/><Relationship Id="rId9" Type="http://schemas.openxmlformats.org/officeDocument/2006/relationships/image" Target="../media/image30.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4.xml"/><Relationship Id="rId7" Type="http://schemas.openxmlformats.org/officeDocument/2006/relationships/image" Target="../media/image35.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21.bin"/><Relationship Id="rId5" Type="http://schemas.openxmlformats.org/officeDocument/2006/relationships/image" Target="../media/image34.emf"/><Relationship Id="rId4" Type="http://schemas.openxmlformats.org/officeDocument/2006/relationships/oleObject" Target="../embeddings/oleObject20.bin"/><Relationship Id="rId9" Type="http://schemas.openxmlformats.org/officeDocument/2006/relationships/image" Target="../media/image3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1.em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8.emf"/><Relationship Id="rId11" Type="http://schemas.openxmlformats.org/officeDocument/2006/relationships/image" Target="../media/image40.emf"/><Relationship Id="rId5" Type="http://schemas.openxmlformats.org/officeDocument/2006/relationships/oleObject" Target="../embeddings/oleObject24.bin"/><Relationship Id="rId10" Type="http://schemas.openxmlformats.org/officeDocument/2006/relationships/oleObject" Target="../embeddings/oleObject26.bin"/><Relationship Id="rId4" Type="http://schemas.openxmlformats.org/officeDocument/2006/relationships/image" Target="../media/image37.emf"/><Relationship Id="rId9" Type="http://schemas.openxmlformats.org/officeDocument/2006/relationships/image" Target="../media/image42.emf"/></Relationships>
</file>

<file path=ppt/slides/_rels/slide24.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oleObject" Target="../embeddings/oleObject33.bin"/><Relationship Id="rId3" Type="http://schemas.openxmlformats.org/officeDocument/2006/relationships/oleObject" Target="../embeddings/oleObject28.bin"/><Relationship Id="rId7" Type="http://schemas.openxmlformats.org/officeDocument/2006/relationships/oleObject" Target="../embeddings/oleObject30.bin"/><Relationship Id="rId12" Type="http://schemas.openxmlformats.org/officeDocument/2006/relationships/image" Target="../media/image47.emf"/><Relationship Id="rId2" Type="http://schemas.openxmlformats.org/officeDocument/2006/relationships/slideLayout" Target="../slideLayouts/slideLayout2.xml"/><Relationship Id="rId16" Type="http://schemas.openxmlformats.org/officeDocument/2006/relationships/image" Target="../media/image49.emf"/><Relationship Id="rId1" Type="http://schemas.openxmlformats.org/officeDocument/2006/relationships/vmlDrawing" Target="../drawings/vmlDrawing8.vml"/><Relationship Id="rId6" Type="http://schemas.openxmlformats.org/officeDocument/2006/relationships/image" Target="../media/image44.emf"/><Relationship Id="rId11" Type="http://schemas.openxmlformats.org/officeDocument/2006/relationships/oleObject" Target="../embeddings/oleObject32.bin"/><Relationship Id="rId5" Type="http://schemas.openxmlformats.org/officeDocument/2006/relationships/oleObject" Target="../embeddings/oleObject29.bin"/><Relationship Id="rId15" Type="http://schemas.openxmlformats.org/officeDocument/2006/relationships/oleObject" Target="../embeddings/oleObject34.bin"/><Relationship Id="rId10" Type="http://schemas.openxmlformats.org/officeDocument/2006/relationships/image" Target="../media/image46.emf"/><Relationship Id="rId4" Type="http://schemas.openxmlformats.org/officeDocument/2006/relationships/image" Target="../media/image43.emf"/><Relationship Id="rId9" Type="http://schemas.openxmlformats.org/officeDocument/2006/relationships/oleObject" Target="../embeddings/oleObject31.bin"/><Relationship Id="rId14" Type="http://schemas.openxmlformats.org/officeDocument/2006/relationships/image" Target="../media/image48.emf"/></Relationships>
</file>

<file path=ppt/slides/_rels/slide25.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oleObject" Target="../embeddings/oleObject40.bin"/><Relationship Id="rId3" Type="http://schemas.openxmlformats.org/officeDocument/2006/relationships/oleObject" Target="../embeddings/oleObject35.bin"/><Relationship Id="rId7" Type="http://schemas.openxmlformats.org/officeDocument/2006/relationships/oleObject" Target="../embeddings/oleObject37.bin"/><Relationship Id="rId12" Type="http://schemas.openxmlformats.org/officeDocument/2006/relationships/image" Target="../media/image54.e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51.emf"/><Relationship Id="rId11" Type="http://schemas.openxmlformats.org/officeDocument/2006/relationships/oleObject" Target="../embeddings/oleObject39.bin"/><Relationship Id="rId5" Type="http://schemas.openxmlformats.org/officeDocument/2006/relationships/oleObject" Target="../embeddings/oleObject36.bin"/><Relationship Id="rId10" Type="http://schemas.openxmlformats.org/officeDocument/2006/relationships/image" Target="../media/image53.emf"/><Relationship Id="rId4" Type="http://schemas.openxmlformats.org/officeDocument/2006/relationships/image" Target="../media/image50.emf"/><Relationship Id="rId9" Type="http://schemas.openxmlformats.org/officeDocument/2006/relationships/oleObject" Target="../embeddings/oleObject38.bin"/><Relationship Id="rId14" Type="http://schemas.openxmlformats.org/officeDocument/2006/relationships/image" Target="../media/image55.emf"/></Relationships>
</file>

<file path=ppt/slides/_rels/slide26.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oleObject" Target="../embeddings/oleObject41.bin"/><Relationship Id="rId7" Type="http://schemas.openxmlformats.org/officeDocument/2006/relationships/oleObject" Target="../embeddings/oleObject43.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57.emf"/><Relationship Id="rId5" Type="http://schemas.openxmlformats.org/officeDocument/2006/relationships/oleObject" Target="../embeddings/oleObject42.bin"/><Relationship Id="rId10" Type="http://schemas.openxmlformats.org/officeDocument/2006/relationships/image" Target="../media/image59.emf"/><Relationship Id="rId4" Type="http://schemas.openxmlformats.org/officeDocument/2006/relationships/image" Target="../media/image56.emf"/><Relationship Id="rId9" Type="http://schemas.openxmlformats.org/officeDocument/2006/relationships/oleObject" Target="../embeddings/oleObject44.bin"/></Relationships>
</file>

<file path=ppt/slides/_rels/slide27.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61.png"/><Relationship Id="rId7" Type="http://schemas.openxmlformats.org/officeDocument/2006/relationships/oleObject" Target="../embeddings/oleObject45.bin"/><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image" Target="NULL"/><Relationship Id="rId10" Type="http://schemas.openxmlformats.org/officeDocument/2006/relationships/image" Target="NULL"/><Relationship Id="rId9" Type="http://schemas.openxmlformats.org/officeDocument/2006/relationships/image" Target="../media/image62.jpg"/></Relationships>
</file>

<file path=ppt/slides/_rels/slide28.xml.rels><?xml version="1.0" encoding="UTF-8" standalone="yes"?>
<Relationships xmlns="http://schemas.openxmlformats.org/package/2006/relationships"><Relationship Id="rId3" Type="http://schemas.openxmlformats.org/officeDocument/2006/relationships/image" Target="../media/image64.tif"/><Relationship Id="rId7" Type="http://schemas.openxmlformats.org/officeDocument/2006/relationships/image" Target="../media/image59.emf"/><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44.bin"/><Relationship Id="rId5" Type="http://schemas.openxmlformats.org/officeDocument/2006/relationships/image" Target="../media/image63.emf"/><Relationship Id="rId4" Type="http://schemas.openxmlformats.org/officeDocument/2006/relationships/oleObject" Target="../embeddings/oleObject46.bin"/></Relationships>
</file>

<file path=ppt/slides/_rels/slide2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emf"/><Relationship Id="rId3" Type="http://schemas.openxmlformats.org/officeDocument/2006/relationships/notesSlide" Target="../notesSlides/notesSlide1.xml"/><Relationship Id="rId7" Type="http://schemas.openxmlformats.org/officeDocument/2006/relationships/image" Target="../media/image2.emf"/><Relationship Id="rId12" Type="http://schemas.openxmlformats.org/officeDocument/2006/relationships/oleObject" Target="../embeddings/oleObject5.bin"/><Relationship Id="rId17" Type="http://schemas.openxmlformats.org/officeDocument/2006/relationships/image" Target="../media/image7.emf"/><Relationship Id="rId2" Type="http://schemas.openxmlformats.org/officeDocument/2006/relationships/slideLayout" Target="../slideLayouts/slideLayout6.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emf"/><Relationship Id="rId5" Type="http://schemas.openxmlformats.org/officeDocument/2006/relationships/image" Target="../media/image1.emf"/><Relationship Id="rId15" Type="http://schemas.openxmlformats.org/officeDocument/2006/relationships/image" Target="../media/image6.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emf"/><Relationship Id="rId14" Type="http://schemas.openxmlformats.org/officeDocument/2006/relationships/oleObject" Target="../embeddings/oleObject6.bin"/></Relationships>
</file>

<file path=ppt/slides/_rels/slide3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6.xml"/><Relationship Id="rId1" Type="http://schemas.openxmlformats.org/officeDocument/2006/relationships/vmlDrawing" Target="../drawings/vmlDrawing13.vml"/><Relationship Id="rId4" Type="http://schemas.openxmlformats.org/officeDocument/2006/relationships/image" Target="../media/image68.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6.xml"/><Relationship Id="rId1" Type="http://schemas.openxmlformats.org/officeDocument/2006/relationships/vmlDrawing" Target="../drawings/vmlDrawing14.vml"/><Relationship Id="rId4" Type="http://schemas.openxmlformats.org/officeDocument/2006/relationships/image" Target="../media/image68.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6.xml"/><Relationship Id="rId1" Type="http://schemas.openxmlformats.org/officeDocument/2006/relationships/vmlDrawing" Target="../drawings/vmlDrawing15.vml"/><Relationship Id="rId4" Type="http://schemas.openxmlformats.org/officeDocument/2006/relationships/image" Target="../media/image68.emf"/></Relationships>
</file>

<file path=ppt/slides/_rels/slide35.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6.xml"/><Relationship Id="rId1" Type="http://schemas.openxmlformats.org/officeDocument/2006/relationships/vmlDrawing" Target="../drawings/vmlDrawing16.vml"/><Relationship Id="rId4" Type="http://schemas.openxmlformats.org/officeDocument/2006/relationships/image" Target="../media/image75.emf"/></Relationships>
</file>

<file path=ppt/slides/_rels/slide39.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81.emf"/><Relationship Id="rId3" Type="http://schemas.openxmlformats.org/officeDocument/2006/relationships/notesSlide" Target="../notesSlides/notesSlide5.xml"/><Relationship Id="rId7" Type="http://schemas.openxmlformats.org/officeDocument/2006/relationships/image" Target="../media/image78.emf"/><Relationship Id="rId12" Type="http://schemas.openxmlformats.org/officeDocument/2006/relationships/oleObject" Target="../embeddings/oleObject53.bin"/><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oleObject" Target="../embeddings/oleObject50.bin"/><Relationship Id="rId11" Type="http://schemas.openxmlformats.org/officeDocument/2006/relationships/image" Target="../media/image80.emf"/><Relationship Id="rId5" Type="http://schemas.openxmlformats.org/officeDocument/2006/relationships/image" Target="../media/image77.emf"/><Relationship Id="rId15" Type="http://schemas.openxmlformats.org/officeDocument/2006/relationships/image" Target="../media/image82.emf"/><Relationship Id="rId10" Type="http://schemas.openxmlformats.org/officeDocument/2006/relationships/oleObject" Target="../embeddings/oleObject52.bin"/><Relationship Id="rId4" Type="http://schemas.openxmlformats.org/officeDocument/2006/relationships/oleObject" Target="../embeddings/oleObject49.bin"/><Relationship Id="rId9" Type="http://schemas.openxmlformats.org/officeDocument/2006/relationships/image" Target="../media/image79.emf"/><Relationship Id="rId14" Type="http://schemas.openxmlformats.org/officeDocument/2006/relationships/oleObject" Target="../embeddings/oleObject54.bin"/></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57.bin"/><Relationship Id="rId13" Type="http://schemas.openxmlformats.org/officeDocument/2006/relationships/image" Target="../media/image81.emf"/><Relationship Id="rId3" Type="http://schemas.openxmlformats.org/officeDocument/2006/relationships/image" Target="../media/image88.tiff"/><Relationship Id="rId7" Type="http://schemas.openxmlformats.org/officeDocument/2006/relationships/image" Target="../media/image84.emf"/><Relationship Id="rId12" Type="http://schemas.openxmlformats.org/officeDocument/2006/relationships/oleObject" Target="../embeddings/oleObject53.bin"/><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oleObject" Target="../embeddings/oleObject56.bin"/><Relationship Id="rId11" Type="http://schemas.openxmlformats.org/officeDocument/2006/relationships/image" Target="../media/image86.emf"/><Relationship Id="rId5" Type="http://schemas.openxmlformats.org/officeDocument/2006/relationships/image" Target="../media/image83.emf"/><Relationship Id="rId15" Type="http://schemas.openxmlformats.org/officeDocument/2006/relationships/image" Target="../media/image87.emf"/><Relationship Id="rId10" Type="http://schemas.openxmlformats.org/officeDocument/2006/relationships/oleObject" Target="../embeddings/oleObject58.bin"/><Relationship Id="rId4" Type="http://schemas.openxmlformats.org/officeDocument/2006/relationships/oleObject" Target="../embeddings/oleObject55.bin"/><Relationship Id="rId9" Type="http://schemas.openxmlformats.org/officeDocument/2006/relationships/image" Target="../media/image85.emf"/><Relationship Id="rId14" Type="http://schemas.openxmlformats.org/officeDocument/2006/relationships/oleObject" Target="../embeddings/oleObject59.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62.bin"/><Relationship Id="rId3" Type="http://schemas.openxmlformats.org/officeDocument/2006/relationships/notesSlide" Target="../notesSlides/notesSlide6.xml"/><Relationship Id="rId7" Type="http://schemas.openxmlformats.org/officeDocument/2006/relationships/image" Target="../media/image90.emf"/><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oleObject" Target="../embeddings/oleObject61.bin"/><Relationship Id="rId11" Type="http://schemas.openxmlformats.org/officeDocument/2006/relationships/image" Target="../media/image92.emf"/><Relationship Id="rId5" Type="http://schemas.openxmlformats.org/officeDocument/2006/relationships/image" Target="../media/image89.emf"/><Relationship Id="rId10" Type="http://schemas.openxmlformats.org/officeDocument/2006/relationships/oleObject" Target="../embeddings/oleObject63.bin"/><Relationship Id="rId4" Type="http://schemas.openxmlformats.org/officeDocument/2006/relationships/oleObject" Target="../embeddings/oleObject60.bin"/><Relationship Id="rId9" Type="http://schemas.openxmlformats.org/officeDocument/2006/relationships/image" Target="../media/image91.e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57.bin"/><Relationship Id="rId13" Type="http://schemas.openxmlformats.org/officeDocument/2006/relationships/image" Target="../media/image81.emf"/><Relationship Id="rId3" Type="http://schemas.openxmlformats.org/officeDocument/2006/relationships/image" Target="../media/image95.tiff"/><Relationship Id="rId7" Type="http://schemas.openxmlformats.org/officeDocument/2006/relationships/image" Target="../media/image94.emf"/><Relationship Id="rId12" Type="http://schemas.openxmlformats.org/officeDocument/2006/relationships/oleObject" Target="../embeddings/oleObject53.bin"/><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oleObject" Target="../embeddings/oleObject65.bin"/><Relationship Id="rId11" Type="http://schemas.openxmlformats.org/officeDocument/2006/relationships/image" Target="../media/image86.emf"/><Relationship Id="rId5" Type="http://schemas.openxmlformats.org/officeDocument/2006/relationships/image" Target="../media/image93.emf"/><Relationship Id="rId10" Type="http://schemas.openxmlformats.org/officeDocument/2006/relationships/oleObject" Target="../embeddings/oleObject58.bin"/><Relationship Id="rId4" Type="http://schemas.openxmlformats.org/officeDocument/2006/relationships/oleObject" Target="../embeddings/oleObject64.bin"/><Relationship Id="rId9" Type="http://schemas.openxmlformats.org/officeDocument/2006/relationships/image" Target="../media/image85.emf"/></Relationships>
</file>

<file path=ppt/slides/_rels/slide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68.bin"/><Relationship Id="rId3" Type="http://schemas.openxmlformats.org/officeDocument/2006/relationships/notesSlide" Target="../notesSlides/notesSlide8.xml"/><Relationship Id="rId7" Type="http://schemas.openxmlformats.org/officeDocument/2006/relationships/image" Target="../media/image100.emf"/><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oleObject" Target="../embeddings/oleObject67.bin"/><Relationship Id="rId5" Type="http://schemas.openxmlformats.org/officeDocument/2006/relationships/image" Target="../media/image99.emf"/><Relationship Id="rId4" Type="http://schemas.openxmlformats.org/officeDocument/2006/relationships/oleObject" Target="../embeddings/oleObject66.bin"/><Relationship Id="rId9" Type="http://schemas.openxmlformats.org/officeDocument/2006/relationships/image" Target="../media/image10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notesSlide" Target="../notesSlides/notesSlide9.xml"/><Relationship Id="rId7" Type="http://schemas.openxmlformats.org/officeDocument/2006/relationships/image" Target="../media/image100.emf"/><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oleObject" Target="../embeddings/oleObject67.bin"/><Relationship Id="rId11" Type="http://schemas.openxmlformats.org/officeDocument/2006/relationships/image" Target="../media/image103.emf"/><Relationship Id="rId5" Type="http://schemas.openxmlformats.org/officeDocument/2006/relationships/image" Target="../media/image99.emf"/><Relationship Id="rId10" Type="http://schemas.openxmlformats.org/officeDocument/2006/relationships/oleObject" Target="../embeddings/oleObject70.bin"/><Relationship Id="rId4" Type="http://schemas.openxmlformats.org/officeDocument/2006/relationships/oleObject" Target="../embeddings/oleObject66.bin"/><Relationship Id="rId9" Type="http://schemas.openxmlformats.org/officeDocument/2006/relationships/image" Target="../media/image102.emf"/></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image" Target="../media/image104.emf"/><Relationship Id="rId5" Type="http://schemas.openxmlformats.org/officeDocument/2006/relationships/oleObject" Target="../embeddings/oleObject71.bin"/><Relationship Id="rId4" Type="http://schemas.openxmlformats.org/officeDocument/2006/relationships/image" Target="../media/image103.emf"/></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74.bin"/><Relationship Id="rId3" Type="http://schemas.openxmlformats.org/officeDocument/2006/relationships/notesSlide" Target="../notesSlides/notesSlide10.xml"/><Relationship Id="rId7" Type="http://schemas.openxmlformats.org/officeDocument/2006/relationships/image" Target="../media/image106.emf"/><Relationship Id="rId2" Type="http://schemas.openxmlformats.org/officeDocument/2006/relationships/slideLayout" Target="../slideLayouts/slideLayout6.xml"/><Relationship Id="rId1" Type="http://schemas.openxmlformats.org/officeDocument/2006/relationships/vmlDrawing" Target="../drawings/vmlDrawing24.vml"/><Relationship Id="rId6" Type="http://schemas.openxmlformats.org/officeDocument/2006/relationships/oleObject" Target="../embeddings/oleObject73.bin"/><Relationship Id="rId11" Type="http://schemas.openxmlformats.org/officeDocument/2006/relationships/image" Target="../media/image108.emf"/><Relationship Id="rId5" Type="http://schemas.openxmlformats.org/officeDocument/2006/relationships/image" Target="../media/image105.emf"/><Relationship Id="rId10" Type="http://schemas.openxmlformats.org/officeDocument/2006/relationships/oleObject" Target="../embeddings/oleObject75.bin"/><Relationship Id="rId4" Type="http://schemas.openxmlformats.org/officeDocument/2006/relationships/oleObject" Target="../embeddings/oleObject72.bin"/><Relationship Id="rId9" Type="http://schemas.openxmlformats.org/officeDocument/2006/relationships/image" Target="../media/image107.emf"/></Relationships>
</file>

<file path=ppt/slides/_rels/slide52.xml.rels><?xml version="1.0" encoding="UTF-8" standalone="yes"?>
<Relationships xmlns="http://schemas.openxmlformats.org/package/2006/relationships"><Relationship Id="rId8" Type="http://schemas.openxmlformats.org/officeDocument/2006/relationships/image" Target="../media/image111.emf"/><Relationship Id="rId13" Type="http://schemas.openxmlformats.org/officeDocument/2006/relationships/oleObject" Target="../embeddings/oleObject81.bin"/><Relationship Id="rId3" Type="http://schemas.openxmlformats.org/officeDocument/2006/relationships/oleObject" Target="../embeddings/oleObject76.bin"/><Relationship Id="rId7" Type="http://schemas.openxmlformats.org/officeDocument/2006/relationships/oleObject" Target="../embeddings/oleObject78.bin"/><Relationship Id="rId12" Type="http://schemas.openxmlformats.org/officeDocument/2006/relationships/image" Target="../media/image113.emf"/><Relationship Id="rId2" Type="http://schemas.openxmlformats.org/officeDocument/2006/relationships/slideLayout" Target="../slideLayouts/slideLayout6.xml"/><Relationship Id="rId1" Type="http://schemas.openxmlformats.org/officeDocument/2006/relationships/vmlDrawing" Target="../drawings/vmlDrawing25.vml"/><Relationship Id="rId6" Type="http://schemas.openxmlformats.org/officeDocument/2006/relationships/image" Target="../media/image110.emf"/><Relationship Id="rId11" Type="http://schemas.openxmlformats.org/officeDocument/2006/relationships/oleObject" Target="../embeddings/oleObject80.bin"/><Relationship Id="rId5" Type="http://schemas.openxmlformats.org/officeDocument/2006/relationships/oleObject" Target="../embeddings/oleObject77.bin"/><Relationship Id="rId10" Type="http://schemas.openxmlformats.org/officeDocument/2006/relationships/image" Target="../media/image112.emf"/><Relationship Id="rId4" Type="http://schemas.openxmlformats.org/officeDocument/2006/relationships/image" Target="../media/image109.emf"/><Relationship Id="rId9" Type="http://schemas.openxmlformats.org/officeDocument/2006/relationships/oleObject" Target="../embeddings/oleObject79.bin"/><Relationship Id="rId14" Type="http://schemas.openxmlformats.org/officeDocument/2006/relationships/image" Target="../media/image114.emf"/></Relationships>
</file>

<file path=ppt/slides/_rels/slide53.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oleObject" Target="../embeddings/oleObject72.bin"/><Relationship Id="rId7" Type="http://schemas.openxmlformats.org/officeDocument/2006/relationships/oleObject" Target="../embeddings/oleObject74.bin"/><Relationship Id="rId2" Type="http://schemas.openxmlformats.org/officeDocument/2006/relationships/slideLayout" Target="../slideLayouts/slideLayout6.xml"/><Relationship Id="rId1" Type="http://schemas.openxmlformats.org/officeDocument/2006/relationships/vmlDrawing" Target="../drawings/vmlDrawing26.vml"/><Relationship Id="rId6" Type="http://schemas.openxmlformats.org/officeDocument/2006/relationships/image" Target="../media/image106.emf"/><Relationship Id="rId5" Type="http://schemas.openxmlformats.org/officeDocument/2006/relationships/oleObject" Target="../embeddings/oleObject73.bin"/><Relationship Id="rId10" Type="http://schemas.openxmlformats.org/officeDocument/2006/relationships/image" Target="../media/image108.emf"/><Relationship Id="rId4" Type="http://schemas.openxmlformats.org/officeDocument/2006/relationships/image" Target="../media/image105.emf"/><Relationship Id="rId9" Type="http://schemas.openxmlformats.org/officeDocument/2006/relationships/oleObject" Target="../embeddings/oleObject75.bin"/></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116.emf"/><Relationship Id="rId3" Type="http://schemas.openxmlformats.org/officeDocument/2006/relationships/notesSlide" Target="../notesSlides/notesSlide11.xml"/><Relationship Id="rId7" Type="http://schemas.openxmlformats.org/officeDocument/2006/relationships/image" Target="../media/image100.emf"/><Relationship Id="rId12" Type="http://schemas.openxmlformats.org/officeDocument/2006/relationships/oleObject" Target="../embeddings/oleObject83.bin"/><Relationship Id="rId17" Type="http://schemas.openxmlformats.org/officeDocument/2006/relationships/image" Target="../media/image118.emf"/><Relationship Id="rId2" Type="http://schemas.openxmlformats.org/officeDocument/2006/relationships/slideLayout" Target="../slideLayouts/slideLayout6.xml"/><Relationship Id="rId16" Type="http://schemas.openxmlformats.org/officeDocument/2006/relationships/oleObject" Target="../embeddings/oleObject85.bin"/><Relationship Id="rId1" Type="http://schemas.openxmlformats.org/officeDocument/2006/relationships/vmlDrawing" Target="../drawings/vmlDrawing27.vml"/><Relationship Id="rId6" Type="http://schemas.openxmlformats.org/officeDocument/2006/relationships/oleObject" Target="../embeddings/oleObject67.bin"/><Relationship Id="rId11" Type="http://schemas.openxmlformats.org/officeDocument/2006/relationships/image" Target="../media/image115.emf"/><Relationship Id="rId5" Type="http://schemas.openxmlformats.org/officeDocument/2006/relationships/image" Target="../media/image99.emf"/><Relationship Id="rId15" Type="http://schemas.openxmlformats.org/officeDocument/2006/relationships/image" Target="../media/image117.emf"/><Relationship Id="rId10" Type="http://schemas.openxmlformats.org/officeDocument/2006/relationships/oleObject" Target="../embeddings/oleObject82.bin"/><Relationship Id="rId4" Type="http://schemas.openxmlformats.org/officeDocument/2006/relationships/oleObject" Target="../embeddings/oleObject66.bin"/><Relationship Id="rId9" Type="http://schemas.openxmlformats.org/officeDocument/2006/relationships/image" Target="../media/image102.emf"/><Relationship Id="rId14" Type="http://schemas.openxmlformats.org/officeDocument/2006/relationships/oleObject" Target="../embeddings/oleObject84.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6.xml"/><Relationship Id="rId1" Type="http://schemas.openxmlformats.org/officeDocument/2006/relationships/vmlDrawing" Target="../drawings/vmlDrawing28.vml"/><Relationship Id="rId4" Type="http://schemas.openxmlformats.org/officeDocument/2006/relationships/image" Target="../media/image119.emf"/></Relationships>
</file>

<file path=ppt/slides/_rels/slide57.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oleObject" Target="../embeddings/oleObject87.bin"/><Relationship Id="rId7" Type="http://schemas.openxmlformats.org/officeDocument/2006/relationships/oleObject" Target="../embeddings/oleObject89.bin"/><Relationship Id="rId2" Type="http://schemas.openxmlformats.org/officeDocument/2006/relationships/slideLayout" Target="../slideLayouts/slideLayout6.xml"/><Relationship Id="rId1" Type="http://schemas.openxmlformats.org/officeDocument/2006/relationships/vmlDrawing" Target="../drawings/vmlDrawing29.vml"/><Relationship Id="rId6" Type="http://schemas.openxmlformats.org/officeDocument/2006/relationships/image" Target="../media/image121.emf"/><Relationship Id="rId5" Type="http://schemas.openxmlformats.org/officeDocument/2006/relationships/oleObject" Target="../embeddings/oleObject88.bin"/><Relationship Id="rId10" Type="http://schemas.openxmlformats.org/officeDocument/2006/relationships/image" Target="../media/image123.emf"/><Relationship Id="rId4" Type="http://schemas.openxmlformats.org/officeDocument/2006/relationships/image" Target="../media/image120.emf"/><Relationship Id="rId9" Type="http://schemas.openxmlformats.org/officeDocument/2006/relationships/oleObject" Target="../embeddings/oleObject90.bin"/></Relationships>
</file>

<file path=ppt/slides/_rels/slide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7.xml"/><Relationship Id="rId1" Type="http://schemas.openxmlformats.org/officeDocument/2006/relationships/vmlDrawing" Target="../drawings/vmlDrawing30.vml"/><Relationship Id="rId5" Type="http://schemas.openxmlformats.org/officeDocument/2006/relationships/image" Target="../media/image124.emf"/><Relationship Id="rId4" Type="http://schemas.openxmlformats.org/officeDocument/2006/relationships/oleObject" Target="../embeddings/oleObject91.bin"/></Relationships>
</file>

<file path=ppt/slides/_rels/slide59.xml.rels><?xml version="1.0" encoding="UTF-8" standalone="yes"?>
<Relationships xmlns="http://schemas.openxmlformats.org/package/2006/relationships"><Relationship Id="rId8" Type="http://schemas.openxmlformats.org/officeDocument/2006/relationships/image" Target="../media/image124.emf"/><Relationship Id="rId3" Type="http://schemas.openxmlformats.org/officeDocument/2006/relationships/oleObject" Target="../embeddings/oleObject92.bin"/><Relationship Id="rId7" Type="http://schemas.openxmlformats.org/officeDocument/2006/relationships/oleObject" Target="../embeddings/oleObject94.bin"/><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127.emf"/><Relationship Id="rId5" Type="http://schemas.openxmlformats.org/officeDocument/2006/relationships/oleObject" Target="../embeddings/oleObject93.bin"/><Relationship Id="rId4" Type="http://schemas.openxmlformats.org/officeDocument/2006/relationships/image" Target="../media/image12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129.emf"/><Relationship Id="rId13" Type="http://schemas.openxmlformats.org/officeDocument/2006/relationships/oleObject" Target="../embeddings/oleObject100.bin"/><Relationship Id="rId18" Type="http://schemas.openxmlformats.org/officeDocument/2006/relationships/image" Target="../media/image134.emf"/><Relationship Id="rId3" Type="http://schemas.openxmlformats.org/officeDocument/2006/relationships/oleObject" Target="../embeddings/oleObject95.bin"/><Relationship Id="rId7" Type="http://schemas.openxmlformats.org/officeDocument/2006/relationships/oleObject" Target="../embeddings/oleObject97.bin"/><Relationship Id="rId12" Type="http://schemas.openxmlformats.org/officeDocument/2006/relationships/image" Target="../media/image131.emf"/><Relationship Id="rId17" Type="http://schemas.openxmlformats.org/officeDocument/2006/relationships/oleObject" Target="../embeddings/oleObject102.bin"/><Relationship Id="rId2" Type="http://schemas.openxmlformats.org/officeDocument/2006/relationships/slideLayout" Target="../slideLayouts/slideLayout2.xml"/><Relationship Id="rId16" Type="http://schemas.openxmlformats.org/officeDocument/2006/relationships/image" Target="../media/image133.emf"/><Relationship Id="rId1" Type="http://schemas.openxmlformats.org/officeDocument/2006/relationships/vmlDrawing" Target="../drawings/vmlDrawing32.vml"/><Relationship Id="rId6" Type="http://schemas.openxmlformats.org/officeDocument/2006/relationships/image" Target="../media/image128.emf"/><Relationship Id="rId11" Type="http://schemas.openxmlformats.org/officeDocument/2006/relationships/oleObject" Target="../embeddings/oleObject99.bin"/><Relationship Id="rId5" Type="http://schemas.openxmlformats.org/officeDocument/2006/relationships/oleObject" Target="../embeddings/oleObject96.bin"/><Relationship Id="rId15" Type="http://schemas.openxmlformats.org/officeDocument/2006/relationships/oleObject" Target="../embeddings/oleObject101.bin"/><Relationship Id="rId10" Type="http://schemas.openxmlformats.org/officeDocument/2006/relationships/image" Target="../media/image130.emf"/><Relationship Id="rId4" Type="http://schemas.openxmlformats.org/officeDocument/2006/relationships/image" Target="../media/image46.emf"/><Relationship Id="rId9" Type="http://schemas.openxmlformats.org/officeDocument/2006/relationships/oleObject" Target="../embeddings/oleObject98.bin"/><Relationship Id="rId14" Type="http://schemas.openxmlformats.org/officeDocument/2006/relationships/image" Target="../media/image132.emf"/></Relationships>
</file>

<file path=ppt/slides/_rels/slide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oleObject" Target="../embeddings/oleObject103.bin"/><Relationship Id="rId7" Type="http://schemas.openxmlformats.org/officeDocument/2006/relationships/image" Target="../media/image61.png"/><Relationship Id="rId2" Type="http://schemas.openxmlformats.org/officeDocument/2006/relationships/slideLayout" Target="../slideLayouts/slideLayout12.xml"/><Relationship Id="rId1" Type="http://schemas.openxmlformats.org/officeDocument/2006/relationships/vmlDrawing" Target="../drawings/vmlDrawing33.vml"/><Relationship Id="rId6" Type="http://schemas.openxmlformats.org/officeDocument/2006/relationships/image" Target="../media/image137.png"/><Relationship Id="rId5" Type="http://schemas.openxmlformats.org/officeDocument/2006/relationships/image" Target="NULL"/><Relationship Id="rId4" Type="http://schemas.openxmlformats.org/officeDocument/2006/relationships/image" Target="../media/image136.wmf"/></Relationships>
</file>

<file path=ppt/slides/_rels/slide63.xml.rels><?xml version="1.0" encoding="UTF-8" standalone="yes"?>
<Relationships xmlns="http://schemas.openxmlformats.org/package/2006/relationships"><Relationship Id="rId8" Type="http://schemas.openxmlformats.org/officeDocument/2006/relationships/image" Target="../media/image138.emf"/><Relationship Id="rId3" Type="http://schemas.openxmlformats.org/officeDocument/2006/relationships/oleObject" Target="../embeddings/oleObject104.bin"/><Relationship Id="rId7" Type="http://schemas.openxmlformats.org/officeDocument/2006/relationships/oleObject" Target="../embeddings/oleObject106.bin"/><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image" Target="../media/image35.emf"/><Relationship Id="rId5" Type="http://schemas.openxmlformats.org/officeDocument/2006/relationships/oleObject" Target="../embeddings/oleObject105.bin"/><Relationship Id="rId4" Type="http://schemas.openxmlformats.org/officeDocument/2006/relationships/image" Target="../media/image34.emf"/></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107.bin"/><Relationship Id="rId5" Type="http://schemas.openxmlformats.org/officeDocument/2006/relationships/image" Target="../media/image141.png"/><Relationship Id="rId4" Type="http://schemas.openxmlformats.org/officeDocument/2006/relationships/image" Target="../media/image140.png"/></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109.bin"/><Relationship Id="rId3" Type="http://schemas.openxmlformats.org/officeDocument/2006/relationships/notesSlide" Target="../notesSlides/notesSlide12.xml"/><Relationship Id="rId7" Type="http://schemas.openxmlformats.org/officeDocument/2006/relationships/image" Target="../media/image142.emf"/><Relationship Id="rId2" Type="http://schemas.openxmlformats.org/officeDocument/2006/relationships/slideLayout" Target="../slideLayouts/slideLayout6.xml"/><Relationship Id="rId1" Type="http://schemas.openxmlformats.org/officeDocument/2006/relationships/vmlDrawing" Target="../drawings/vmlDrawing36.vml"/><Relationship Id="rId6" Type="http://schemas.openxmlformats.org/officeDocument/2006/relationships/oleObject" Target="../embeddings/oleObject108.bin"/><Relationship Id="rId11" Type="http://schemas.openxmlformats.org/officeDocument/2006/relationships/image" Target="../media/image144.emf"/><Relationship Id="rId5" Type="http://schemas.openxmlformats.org/officeDocument/2006/relationships/image" Target="../media/image89.emf"/><Relationship Id="rId10" Type="http://schemas.openxmlformats.org/officeDocument/2006/relationships/oleObject" Target="../embeddings/oleObject110.bin"/><Relationship Id="rId4" Type="http://schemas.openxmlformats.org/officeDocument/2006/relationships/oleObject" Target="../embeddings/oleObject60.bin"/><Relationship Id="rId9" Type="http://schemas.openxmlformats.org/officeDocument/2006/relationships/image" Target="../media/image143.emf"/></Relationships>
</file>

<file path=ppt/slides/_rels/slide66.xml.rels><?xml version="1.0" encoding="UTF-8" standalone="yes"?>
<Relationships xmlns="http://schemas.openxmlformats.org/package/2006/relationships"><Relationship Id="rId8" Type="http://schemas.openxmlformats.org/officeDocument/2006/relationships/image" Target="../media/image146.emf"/><Relationship Id="rId3" Type="http://schemas.openxmlformats.org/officeDocument/2006/relationships/oleObject" Target="../embeddings/oleObject111.bin"/><Relationship Id="rId7" Type="http://schemas.openxmlformats.org/officeDocument/2006/relationships/oleObject" Target="../embeddings/oleObject113.bin"/><Relationship Id="rId2" Type="http://schemas.openxmlformats.org/officeDocument/2006/relationships/slideLayout" Target="../slideLayouts/slideLayout6.xml"/><Relationship Id="rId1" Type="http://schemas.openxmlformats.org/officeDocument/2006/relationships/vmlDrawing" Target="../drawings/vmlDrawing37.vml"/><Relationship Id="rId6" Type="http://schemas.openxmlformats.org/officeDocument/2006/relationships/image" Target="../media/image145.emf"/><Relationship Id="rId5" Type="http://schemas.openxmlformats.org/officeDocument/2006/relationships/oleObject" Target="../embeddings/oleObject112.bin"/><Relationship Id="rId4" Type="http://schemas.openxmlformats.org/officeDocument/2006/relationships/image" Target="../media/image144.emf"/></Relationships>
</file>

<file path=ppt/slides/_rels/slide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6.xml"/><Relationship Id="rId1" Type="http://schemas.openxmlformats.org/officeDocument/2006/relationships/vmlDrawing" Target="../drawings/vmlDrawing38.vml"/><Relationship Id="rId6" Type="http://schemas.openxmlformats.org/officeDocument/2006/relationships/image" Target="../media/image72.png"/><Relationship Id="rId5" Type="http://schemas.openxmlformats.org/officeDocument/2006/relationships/image" Target="../media/image147.emf"/><Relationship Id="rId4" Type="http://schemas.openxmlformats.org/officeDocument/2006/relationships/oleObject" Target="../embeddings/oleObject114.bin"/></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oleObject" Target="../embeddings/oleObject115.bin"/><Relationship Id="rId7" Type="http://schemas.openxmlformats.org/officeDocument/2006/relationships/oleObject" Target="../embeddings/oleObject117.bin"/><Relationship Id="rId2" Type="http://schemas.openxmlformats.org/officeDocument/2006/relationships/slideLayout" Target="../slideLayouts/slideLayout6.xml"/><Relationship Id="rId1" Type="http://schemas.openxmlformats.org/officeDocument/2006/relationships/vmlDrawing" Target="../drawings/vmlDrawing39.vml"/><Relationship Id="rId6" Type="http://schemas.openxmlformats.org/officeDocument/2006/relationships/image" Target="../media/image151.emf"/><Relationship Id="rId5" Type="http://schemas.openxmlformats.org/officeDocument/2006/relationships/oleObject" Target="../embeddings/oleObject116.bin"/><Relationship Id="rId4" Type="http://schemas.openxmlformats.org/officeDocument/2006/relationships/image" Target="../media/image15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6.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533400" y="381000"/>
            <a:ext cx="8077200" cy="5943600"/>
          </a:xfrm>
        </p:spPr>
        <p:txBody>
          <a:bodyPr/>
          <a:lstStyle/>
          <a:p>
            <a:r>
              <a:rPr lang="en-US" b="1" dirty="0"/>
              <a:t>Adjoint Methods in Charged Particle Dynamics</a:t>
            </a:r>
            <a:r>
              <a:rPr lang="en-US" dirty="0"/>
              <a:t> </a:t>
            </a:r>
            <a:br>
              <a:rPr lang="en-US" dirty="0"/>
            </a:br>
            <a:r>
              <a:rPr lang="en-US" sz="3200" dirty="0"/>
              <a:t>  or</a:t>
            </a:r>
            <a:br>
              <a:rPr lang="en-US" sz="3200" dirty="0"/>
            </a:br>
            <a:r>
              <a:rPr lang="en-US" sz="3200" dirty="0"/>
              <a:t>When the solution to your problem </a:t>
            </a:r>
            <a:br>
              <a:rPr lang="en-US" sz="3200" dirty="0"/>
            </a:br>
            <a:r>
              <a:rPr lang="en-US" sz="3200" dirty="0"/>
              <a:t>is not your problem.</a:t>
            </a:r>
            <a:br>
              <a:rPr lang="en-US" sz="3200" dirty="0"/>
            </a:br>
            <a:br>
              <a:rPr lang="en-US" dirty="0"/>
            </a:br>
            <a:r>
              <a:rPr lang="en-US" sz="2800" dirty="0"/>
              <a:t>Thomas M. </a:t>
            </a:r>
            <a:r>
              <a:rPr lang="en-US" sz="2800" dirty="0" err="1"/>
              <a:t>Antonsen</a:t>
            </a:r>
            <a:r>
              <a:rPr lang="en-US" sz="2800" dirty="0"/>
              <a:t> Jr.</a:t>
            </a:r>
            <a:br>
              <a:rPr lang="en-US" sz="2800" dirty="0"/>
            </a:br>
            <a:r>
              <a:rPr lang="en-US" sz="2400" dirty="0"/>
              <a:t>Department of Electrical and Computer Engineering</a:t>
            </a:r>
            <a:br>
              <a:rPr lang="en-US" sz="2400" dirty="0"/>
            </a:br>
            <a:r>
              <a:rPr lang="en-US" sz="2400" dirty="0"/>
              <a:t>Department of Physics</a:t>
            </a:r>
            <a:br>
              <a:rPr lang="en-US" sz="2400" dirty="0"/>
            </a:br>
            <a:r>
              <a:rPr lang="en-US" sz="2400" dirty="0"/>
              <a:t>Institute for Research in Electronics and Applied Physics</a:t>
            </a:r>
            <a:br>
              <a:rPr lang="en-US" sz="2400" dirty="0"/>
            </a:br>
            <a:r>
              <a:rPr lang="en-US" sz="2400" dirty="0"/>
              <a:t>University of Maryland, College Park </a:t>
            </a:r>
            <a:br>
              <a:rPr lang="en-US" dirty="0">
                <a:cs typeface="+mj-cs"/>
              </a:rPr>
            </a:br>
            <a:endParaRPr lang="en-US" dirty="0">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tl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009467" cy="2500893"/>
          </a:xfrm>
          <a:prstGeom prst="rect">
            <a:avLst/>
          </a:prstGeom>
        </p:spPr>
      </p:pic>
      <p:pic>
        <p:nvPicPr>
          <p:cNvPr id="3" name="Picture 2" descr="Profi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1767"/>
            <a:ext cx="7048500" cy="1841500"/>
          </a:xfrm>
          <a:prstGeom prst="rect">
            <a:avLst/>
          </a:prstGeom>
        </p:spPr>
      </p:pic>
      <p:pic>
        <p:nvPicPr>
          <p:cNvPr id="6" name="Picture 5" descr="drag.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5499" y="4168349"/>
            <a:ext cx="3302000" cy="2082511"/>
          </a:xfrm>
          <a:prstGeom prst="rect">
            <a:avLst/>
          </a:prstGeom>
        </p:spPr>
      </p:pic>
      <p:pic>
        <p:nvPicPr>
          <p:cNvPr id="7" name="Picture 6" descr="NERSC.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123267"/>
            <a:ext cx="3111499" cy="2127593"/>
          </a:xfrm>
          <a:prstGeom prst="rect">
            <a:avLst/>
          </a:prstGeom>
        </p:spPr>
      </p:pic>
      <p:sp>
        <p:nvSpPr>
          <p:cNvPr id="8" name="Notched Right Arrow 7"/>
          <p:cNvSpPr/>
          <p:nvPr/>
        </p:nvSpPr>
        <p:spPr>
          <a:xfrm>
            <a:off x="7357533" y="4436533"/>
            <a:ext cx="1303867" cy="592667"/>
          </a:xfrm>
          <a:prstGeom prst="notched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858000" y="2971800"/>
            <a:ext cx="2133600" cy="1200328"/>
          </a:xfrm>
          <a:prstGeom prst="rect">
            <a:avLst/>
          </a:prstGeom>
          <a:noFill/>
        </p:spPr>
        <p:txBody>
          <a:bodyPr wrap="square" rtlCol="0">
            <a:spAutoFit/>
          </a:bodyPr>
          <a:lstStyle/>
          <a:p>
            <a:r>
              <a:rPr lang="en-US" dirty="0"/>
              <a:t>Optimize shape</a:t>
            </a:r>
          </a:p>
          <a:p>
            <a:r>
              <a:rPr lang="en-US" dirty="0"/>
              <a:t>to minimize drag.</a:t>
            </a:r>
          </a:p>
        </p:txBody>
      </p:sp>
      <p:sp>
        <p:nvSpPr>
          <p:cNvPr id="10" name="TextBox 9"/>
          <p:cNvSpPr txBox="1"/>
          <p:nvPr/>
        </p:nvSpPr>
        <p:spPr>
          <a:xfrm>
            <a:off x="6858000" y="5029200"/>
            <a:ext cx="1963039" cy="1200328"/>
          </a:xfrm>
          <a:prstGeom prst="rect">
            <a:avLst/>
          </a:prstGeom>
          <a:noFill/>
        </p:spPr>
        <p:txBody>
          <a:bodyPr wrap="square" rtlCol="0">
            <a:spAutoFit/>
          </a:bodyPr>
          <a:lstStyle/>
          <a:p>
            <a:r>
              <a:rPr lang="en-US" dirty="0"/>
              <a:t>Result is also aesthetically appealing.</a:t>
            </a:r>
          </a:p>
        </p:txBody>
      </p:sp>
      <p:sp>
        <p:nvSpPr>
          <p:cNvPr id="11" name="TextBox 10"/>
          <p:cNvSpPr txBox="1"/>
          <p:nvPr/>
        </p:nvSpPr>
        <p:spPr>
          <a:xfrm>
            <a:off x="558800" y="6370137"/>
            <a:ext cx="1725202" cy="369332"/>
          </a:xfrm>
          <a:prstGeom prst="rect">
            <a:avLst/>
          </a:prstGeom>
          <a:noFill/>
        </p:spPr>
        <p:txBody>
          <a:bodyPr wrap="none" rtlCol="0">
            <a:spAutoFit/>
          </a:bodyPr>
          <a:lstStyle/>
          <a:p>
            <a:r>
              <a:rPr lang="en-US" dirty="0"/>
              <a:t>Super Computer</a:t>
            </a:r>
          </a:p>
        </p:txBody>
      </p:sp>
      <p:sp>
        <p:nvSpPr>
          <p:cNvPr id="4" name="TextBox 3"/>
          <p:cNvSpPr txBox="1"/>
          <p:nvPr/>
        </p:nvSpPr>
        <p:spPr>
          <a:xfrm>
            <a:off x="6096000" y="457200"/>
            <a:ext cx="2710898" cy="400110"/>
          </a:xfrm>
          <a:prstGeom prst="rect">
            <a:avLst/>
          </a:prstGeom>
          <a:noFill/>
        </p:spPr>
        <p:txBody>
          <a:bodyPr wrap="none" rtlCol="0">
            <a:spAutoFit/>
          </a:bodyPr>
          <a:lstStyle/>
          <a:p>
            <a:r>
              <a:rPr lang="en-US" sz="2000" dirty="0"/>
              <a:t>Courtesy, Elizabeth Paul</a:t>
            </a:r>
          </a:p>
        </p:txBody>
      </p:sp>
    </p:spTree>
    <p:extLst>
      <p:ext uri="{BB962C8B-B14F-4D97-AF65-F5344CB8AC3E}">
        <p14:creationId xmlns:p14="http://schemas.microsoft.com/office/powerpoint/2010/main" val="2476753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v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1409700"/>
            <a:ext cx="6108700" cy="4025900"/>
          </a:xfrm>
          <a:prstGeom prst="rect">
            <a:avLst/>
          </a:prstGeom>
        </p:spPr>
      </p:pic>
      <p:sp>
        <p:nvSpPr>
          <p:cNvPr id="3" name="TextBox 2"/>
          <p:cNvSpPr txBox="1"/>
          <p:nvPr/>
        </p:nvSpPr>
        <p:spPr>
          <a:xfrm>
            <a:off x="2556933" y="677333"/>
            <a:ext cx="3381855" cy="584776"/>
          </a:xfrm>
          <a:prstGeom prst="rect">
            <a:avLst/>
          </a:prstGeom>
          <a:noFill/>
        </p:spPr>
        <p:txBody>
          <a:bodyPr wrap="none" rtlCol="0">
            <a:spAutoFit/>
          </a:bodyPr>
          <a:lstStyle/>
          <a:p>
            <a:r>
              <a:rPr lang="en-US" sz="3200" dirty="0"/>
              <a:t>1985  Volvo 240 DL</a:t>
            </a:r>
          </a:p>
        </p:txBody>
      </p:sp>
      <p:sp>
        <p:nvSpPr>
          <p:cNvPr id="4" name="TextBox 3">
            <a:extLst>
              <a:ext uri="{FF2B5EF4-FFF2-40B4-BE49-F238E27FC236}">
                <a16:creationId xmlns:a16="http://schemas.microsoft.com/office/drawing/2014/main" id="{4DECCA80-13F1-7643-A432-2621EF675E04}"/>
              </a:ext>
            </a:extLst>
          </p:cNvPr>
          <p:cNvSpPr txBox="1"/>
          <p:nvPr/>
        </p:nvSpPr>
        <p:spPr>
          <a:xfrm>
            <a:off x="4876800" y="6096000"/>
            <a:ext cx="2561086" cy="461665"/>
          </a:xfrm>
          <a:prstGeom prst="rect">
            <a:avLst/>
          </a:prstGeom>
          <a:noFill/>
        </p:spPr>
        <p:txBody>
          <a:bodyPr wrap="none" rtlCol="0">
            <a:spAutoFit/>
          </a:bodyPr>
          <a:lstStyle/>
          <a:p>
            <a:r>
              <a:rPr lang="en-US" dirty="0"/>
              <a:t>Oops, coding error.</a:t>
            </a:r>
          </a:p>
        </p:txBody>
      </p:sp>
    </p:spTree>
    <p:extLst>
      <p:ext uri="{BB962C8B-B14F-4D97-AF65-F5344CB8AC3E}">
        <p14:creationId xmlns:p14="http://schemas.microsoft.com/office/powerpoint/2010/main" val="2177660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143000"/>
          </a:xfrm>
        </p:spPr>
        <p:txBody>
          <a:bodyPr/>
          <a:lstStyle/>
          <a:p>
            <a:r>
              <a:rPr lang="en-US" dirty="0"/>
              <a:t>Adjoint Approach in Plasma and Beam Physics </a:t>
            </a:r>
          </a:p>
        </p:txBody>
      </p:sp>
      <p:sp>
        <p:nvSpPr>
          <p:cNvPr id="3" name="TextBox 2"/>
          <p:cNvSpPr txBox="1"/>
          <p:nvPr/>
        </p:nvSpPr>
        <p:spPr>
          <a:xfrm>
            <a:off x="537011" y="1600200"/>
            <a:ext cx="8069977" cy="5456878"/>
          </a:xfrm>
          <a:prstGeom prst="rect">
            <a:avLst/>
          </a:prstGeom>
          <a:noFill/>
        </p:spPr>
        <p:txBody>
          <a:bodyPr wrap="square" rtlCol="0">
            <a:spAutoFit/>
          </a:bodyPr>
          <a:lstStyle/>
          <a:p>
            <a:pPr marL="342900" indent="-342900">
              <a:lnSpc>
                <a:spcPct val="110000"/>
              </a:lnSpc>
              <a:spcAft>
                <a:spcPts val="1200"/>
              </a:spcAft>
              <a:buFont typeface="Arial"/>
              <a:buChar char="•"/>
              <a:defRPr/>
            </a:pPr>
            <a:r>
              <a:rPr lang="en-US" u="sng" dirty="0"/>
              <a:t>Neoclassical Transport</a:t>
            </a:r>
            <a:r>
              <a:rPr lang="en-US" dirty="0"/>
              <a:t>, </a:t>
            </a:r>
            <a:r>
              <a:rPr lang="en-US" sz="2000" dirty="0"/>
              <a:t>F. Hinton, and R. Hazeltine, Rev. Mod Phys, 48 (2) , 1976</a:t>
            </a:r>
          </a:p>
          <a:p>
            <a:pPr marL="342900" indent="-342900">
              <a:lnSpc>
                <a:spcPct val="110000"/>
              </a:lnSpc>
              <a:spcAft>
                <a:spcPts val="1200"/>
              </a:spcAft>
              <a:buFont typeface="Arial"/>
              <a:buChar char="•"/>
              <a:defRPr/>
            </a:pPr>
            <a:r>
              <a:rPr lang="en-US" u="sng" dirty="0"/>
              <a:t>Calculation of beam driven currents in magnetized plasmas</a:t>
            </a:r>
            <a:r>
              <a:rPr lang="en-US" dirty="0"/>
              <a:t>, </a:t>
            </a:r>
            <a:r>
              <a:rPr lang="en-US" sz="2000" dirty="0"/>
              <a:t>S. </a:t>
            </a:r>
            <a:r>
              <a:rPr lang="en-US" sz="2000" dirty="0" err="1"/>
              <a:t>Hirshman</a:t>
            </a:r>
            <a:r>
              <a:rPr lang="en-US" sz="2000" dirty="0"/>
              <a:t>, </a:t>
            </a:r>
            <a:r>
              <a:rPr lang="en-US" sz="2000" dirty="0" err="1"/>
              <a:t>PoF</a:t>
            </a:r>
            <a:r>
              <a:rPr lang="en-US" sz="2000" dirty="0"/>
              <a:t>, 23, 1238 (1980).</a:t>
            </a:r>
          </a:p>
          <a:p>
            <a:pPr marL="342900" indent="-342900">
              <a:lnSpc>
                <a:spcPct val="110000"/>
              </a:lnSpc>
              <a:spcAft>
                <a:spcPts val="1200"/>
              </a:spcAft>
              <a:buFont typeface="Arial"/>
              <a:buChar char="•"/>
              <a:defRPr/>
            </a:pPr>
            <a:r>
              <a:rPr lang="en-US" u="sng" dirty="0"/>
              <a:t>Calculation of RF current drive in magnetic confinement plasma configurations</a:t>
            </a:r>
            <a:r>
              <a:rPr lang="en-US" dirty="0"/>
              <a:t>, </a:t>
            </a:r>
            <a:r>
              <a:rPr lang="en-US" sz="2000" dirty="0"/>
              <a:t>TMA and K. Chu </a:t>
            </a:r>
            <a:r>
              <a:rPr lang="en-US" sz="2000" dirty="0" err="1"/>
              <a:t>PoF</a:t>
            </a:r>
            <a:r>
              <a:rPr lang="en-US" sz="2000" dirty="0"/>
              <a:t> 25, (1982)</a:t>
            </a:r>
          </a:p>
          <a:p>
            <a:pPr marL="342900" indent="-342900">
              <a:lnSpc>
                <a:spcPct val="110000"/>
              </a:lnSpc>
              <a:spcAft>
                <a:spcPts val="1200"/>
              </a:spcAft>
              <a:buFont typeface="Arial"/>
              <a:buChar char="•"/>
              <a:defRPr/>
            </a:pPr>
            <a:r>
              <a:rPr lang="en-US" u="sng" dirty="0"/>
              <a:t>Calculation of RF induced transport in magnetic confinement plasmas</a:t>
            </a:r>
            <a:r>
              <a:rPr lang="en-US" dirty="0"/>
              <a:t>, </a:t>
            </a:r>
            <a:r>
              <a:rPr lang="en-US" sz="2000" dirty="0"/>
              <a:t>TMA and K. Yoshioka</a:t>
            </a:r>
            <a:r>
              <a:rPr lang="en-US" dirty="0"/>
              <a:t>, </a:t>
            </a:r>
            <a:r>
              <a:rPr lang="en-US" sz="2000" dirty="0" err="1"/>
              <a:t>PoF</a:t>
            </a:r>
            <a:r>
              <a:rPr lang="en-US" sz="2000" dirty="0"/>
              <a:t> 29, (1986),  </a:t>
            </a:r>
            <a:r>
              <a:rPr lang="en-US" sz="2000" dirty="0" err="1"/>
              <a:t>Nucl</a:t>
            </a:r>
            <a:r>
              <a:rPr lang="en-US" sz="2000" dirty="0"/>
              <a:t>. Fusion, 26 (1986).</a:t>
            </a:r>
          </a:p>
          <a:p>
            <a:pPr marL="342900" indent="-342900">
              <a:lnSpc>
                <a:spcPct val="110000"/>
              </a:lnSpc>
              <a:spcAft>
                <a:spcPts val="1200"/>
              </a:spcAft>
              <a:buFont typeface="Arial"/>
              <a:buChar char="•"/>
              <a:defRPr/>
            </a:pPr>
            <a:r>
              <a:rPr lang="en-US" u="sng" dirty="0"/>
              <a:t>Shot noise on gyrotron beams</a:t>
            </a:r>
            <a:r>
              <a:rPr lang="en-US" dirty="0"/>
              <a:t>, </a:t>
            </a:r>
            <a:r>
              <a:rPr lang="en-US" sz="2000" dirty="0"/>
              <a:t>TMA, W. </a:t>
            </a:r>
            <a:r>
              <a:rPr lang="en-US" sz="2000" dirty="0" err="1"/>
              <a:t>Manheimer</a:t>
            </a:r>
            <a:r>
              <a:rPr lang="en-US" sz="2000" dirty="0"/>
              <a:t> and A. </a:t>
            </a:r>
            <a:r>
              <a:rPr lang="en-US" sz="2000" dirty="0" err="1"/>
              <a:t>Fliflet</a:t>
            </a:r>
            <a:r>
              <a:rPr lang="en-US" sz="2000" dirty="0"/>
              <a:t>, </a:t>
            </a:r>
            <a:r>
              <a:rPr lang="en-US" sz="2000" dirty="0" err="1"/>
              <a:t>PoP</a:t>
            </a:r>
            <a:r>
              <a:rPr lang="en-US" sz="2000" dirty="0"/>
              <a:t> (2001).</a:t>
            </a:r>
          </a:p>
          <a:p>
            <a:pPr>
              <a:lnSpc>
                <a:spcPct val="110000"/>
              </a:lnSpc>
              <a:defRPr/>
            </a:pPr>
            <a:endParaRPr lang="en-US" dirty="0"/>
          </a:p>
        </p:txBody>
      </p:sp>
    </p:spTree>
    <p:extLst>
      <p:ext uri="{BB962C8B-B14F-4D97-AF65-F5344CB8AC3E}">
        <p14:creationId xmlns:p14="http://schemas.microsoft.com/office/powerpoint/2010/main" val="3393900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RF Current Drive in Fusion Plasmas</a:t>
            </a:r>
          </a:p>
        </p:txBody>
      </p:sp>
      <p:sp>
        <p:nvSpPr>
          <p:cNvPr id="3" name="Text Box 3"/>
          <p:cNvSpPr txBox="1">
            <a:spLocks noChangeArrowheads="1"/>
          </p:cNvSpPr>
          <p:nvPr/>
        </p:nvSpPr>
        <p:spPr bwMode="auto">
          <a:xfrm>
            <a:off x="631825" y="1830388"/>
            <a:ext cx="3640138" cy="3968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l" eaLnBrk="1" hangingPunct="1">
              <a:spcBef>
                <a:spcPct val="20000"/>
              </a:spcBef>
            </a:pPr>
            <a:r>
              <a:rPr lang="en-US" sz="2000" i="0">
                <a:solidFill>
                  <a:srgbClr val="0000FF"/>
                </a:solidFill>
                <a:cs typeface="Arial" charset="0"/>
              </a:rPr>
              <a:t>Magnetic Confinement: </a:t>
            </a:r>
            <a:r>
              <a:rPr lang="en-US" sz="2000" i="0">
                <a:solidFill>
                  <a:srgbClr val="993300"/>
                </a:solidFill>
                <a:cs typeface="Arial" charset="0"/>
              </a:rPr>
              <a:t>ITER</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676400"/>
            <a:ext cx="2695575" cy="269557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 Box 5"/>
          <p:cNvSpPr txBox="1">
            <a:spLocks noChangeArrowheads="1"/>
          </p:cNvSpPr>
          <p:nvPr/>
        </p:nvSpPr>
        <p:spPr bwMode="auto">
          <a:xfrm>
            <a:off x="774700" y="2354263"/>
            <a:ext cx="3467100" cy="11461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l" eaLnBrk="1" hangingPunct="1">
              <a:spcBef>
                <a:spcPct val="20000"/>
              </a:spcBef>
            </a:pPr>
            <a:r>
              <a:rPr lang="en-US" sz="1400" b="0" i="0">
                <a:solidFill>
                  <a:schemeClr val="tx1"/>
                </a:solidFill>
                <a:cs typeface="Arial" charset="0"/>
              </a:rPr>
              <a:t>US-EU-Russia-Japan-India Collaboration </a:t>
            </a:r>
          </a:p>
          <a:p>
            <a:pPr algn="l" eaLnBrk="1" hangingPunct="1">
              <a:spcBef>
                <a:spcPct val="20000"/>
              </a:spcBef>
            </a:pPr>
            <a:r>
              <a:rPr lang="en-US" sz="1400" b="0" i="0">
                <a:solidFill>
                  <a:schemeClr val="tx1"/>
                </a:solidFill>
                <a:cs typeface="Arial" charset="0"/>
              </a:rPr>
              <a:t>Will be built in Cardarache France</a:t>
            </a:r>
          </a:p>
          <a:p>
            <a:pPr algn="l" eaLnBrk="1" hangingPunct="1">
              <a:spcBef>
                <a:spcPct val="20000"/>
              </a:spcBef>
            </a:pPr>
            <a:r>
              <a:rPr lang="en-US" sz="1400" b="0" i="0">
                <a:solidFill>
                  <a:schemeClr val="tx1"/>
                </a:solidFill>
                <a:cs typeface="Arial" charset="0"/>
              </a:rPr>
              <a:t>Completion 2016??</a:t>
            </a:r>
          </a:p>
          <a:p>
            <a:pPr algn="l" eaLnBrk="1" hangingPunct="1">
              <a:spcBef>
                <a:spcPct val="20000"/>
              </a:spcBef>
            </a:pPr>
            <a:r>
              <a:rPr lang="en-US" sz="1800" b="0" i="0">
                <a:solidFill>
                  <a:schemeClr val="tx1"/>
                </a:solidFill>
                <a:cs typeface="Arial" charset="0"/>
              </a:rPr>
              <a:t>http://www.iter.org/</a:t>
            </a:r>
          </a:p>
        </p:txBody>
      </p:sp>
      <p:grpSp>
        <p:nvGrpSpPr>
          <p:cNvPr id="14" name="Group 13"/>
          <p:cNvGrpSpPr/>
          <p:nvPr/>
        </p:nvGrpSpPr>
        <p:grpSpPr>
          <a:xfrm>
            <a:off x="914400" y="3733800"/>
            <a:ext cx="3276600" cy="2551331"/>
            <a:chOff x="914400" y="3733800"/>
            <a:chExt cx="3276600" cy="2551331"/>
          </a:xfrm>
        </p:grpSpPr>
        <p:grpSp>
          <p:nvGrpSpPr>
            <p:cNvPr id="9" name="Group 8"/>
            <p:cNvGrpSpPr/>
            <p:nvPr/>
          </p:nvGrpSpPr>
          <p:grpSpPr>
            <a:xfrm>
              <a:off x="914400" y="4495800"/>
              <a:ext cx="2590800" cy="1143000"/>
              <a:chOff x="914400" y="4495800"/>
              <a:chExt cx="2590800" cy="1143000"/>
            </a:xfrm>
          </p:grpSpPr>
          <p:sp>
            <p:nvSpPr>
              <p:cNvPr id="8" name="Oval 7"/>
              <p:cNvSpPr/>
              <p:nvPr/>
            </p:nvSpPr>
            <p:spPr bwMode="auto">
              <a:xfrm>
                <a:off x="990600" y="4495800"/>
                <a:ext cx="2362200" cy="8382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6" name="Oval 5"/>
              <p:cNvSpPr/>
              <p:nvPr/>
            </p:nvSpPr>
            <p:spPr bwMode="auto">
              <a:xfrm>
                <a:off x="914400" y="46482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7" name="Oval 6"/>
              <p:cNvSpPr/>
              <p:nvPr/>
            </p:nvSpPr>
            <p:spPr bwMode="auto">
              <a:xfrm>
                <a:off x="2590800" y="47244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sp>
          <p:nvSpPr>
            <p:cNvPr id="10" name="Curved Up Arrow 9"/>
            <p:cNvSpPr/>
            <p:nvPr/>
          </p:nvSpPr>
          <p:spPr bwMode="auto">
            <a:xfrm rot="16200000">
              <a:off x="2705100" y="5295900"/>
              <a:ext cx="838200" cy="304800"/>
            </a:xfrm>
            <a:prstGeom prst="curvedUp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1" name="Curved Down Arrow 10"/>
            <p:cNvSpPr/>
            <p:nvPr/>
          </p:nvSpPr>
          <p:spPr bwMode="auto">
            <a:xfrm>
              <a:off x="2743200" y="4876800"/>
              <a:ext cx="685800" cy="381000"/>
            </a:xfrm>
            <a:prstGeom prst="curvedDown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2" name="TextBox 11"/>
            <p:cNvSpPr txBox="1"/>
            <p:nvPr/>
          </p:nvSpPr>
          <p:spPr>
            <a:xfrm>
              <a:off x="2895600" y="3733800"/>
              <a:ext cx="1295400" cy="923330"/>
            </a:xfrm>
            <a:prstGeom prst="rect">
              <a:avLst/>
            </a:prstGeom>
            <a:noFill/>
          </p:spPr>
          <p:txBody>
            <a:bodyPr wrap="square" rtlCol="0">
              <a:spAutoFit/>
            </a:bodyPr>
            <a:lstStyle/>
            <a:p>
              <a:r>
                <a:rPr lang="en-US" sz="1800" dirty="0" err="1"/>
                <a:t>Poloidal</a:t>
              </a:r>
              <a:r>
                <a:rPr lang="en-US" sz="1800" dirty="0"/>
                <a:t> magnetic field</a:t>
              </a:r>
            </a:p>
          </p:txBody>
        </p:sp>
        <p:sp>
          <p:nvSpPr>
            <p:cNvPr id="13" name="TextBox 12"/>
            <p:cNvSpPr txBox="1"/>
            <p:nvPr/>
          </p:nvSpPr>
          <p:spPr>
            <a:xfrm>
              <a:off x="1752600" y="5638800"/>
              <a:ext cx="1295400" cy="646331"/>
            </a:xfrm>
            <a:prstGeom prst="rect">
              <a:avLst/>
            </a:prstGeom>
            <a:noFill/>
          </p:spPr>
          <p:txBody>
            <a:bodyPr wrap="square" rtlCol="0">
              <a:spAutoFit/>
            </a:bodyPr>
            <a:lstStyle/>
            <a:p>
              <a:r>
                <a:rPr lang="en-US" sz="1800" dirty="0" err="1"/>
                <a:t>Toroidal</a:t>
              </a:r>
              <a:r>
                <a:rPr lang="en-US" sz="1800" dirty="0"/>
                <a:t> current</a:t>
              </a:r>
            </a:p>
          </p:txBody>
        </p:sp>
      </p:grpSp>
      <p:sp>
        <p:nvSpPr>
          <p:cNvPr id="15" name="TextBox 14"/>
          <p:cNvSpPr txBox="1"/>
          <p:nvPr/>
        </p:nvSpPr>
        <p:spPr>
          <a:xfrm>
            <a:off x="5638800" y="4495800"/>
            <a:ext cx="1371599" cy="369332"/>
          </a:xfrm>
          <a:prstGeom prst="rect">
            <a:avLst/>
          </a:prstGeom>
          <a:noFill/>
        </p:spPr>
        <p:txBody>
          <a:bodyPr wrap="square" rtlCol="0">
            <a:spAutoFit/>
          </a:bodyPr>
          <a:lstStyle/>
          <a:p>
            <a:r>
              <a:rPr lang="en-US" sz="1800" dirty="0"/>
              <a:t>a person</a:t>
            </a:r>
          </a:p>
        </p:txBody>
      </p:sp>
      <p:cxnSp>
        <p:nvCxnSpPr>
          <p:cNvPr id="17" name="Straight Arrow Connector 16"/>
          <p:cNvCxnSpPr/>
          <p:nvPr/>
        </p:nvCxnSpPr>
        <p:spPr bwMode="auto">
          <a:xfrm flipV="1">
            <a:off x="6248400" y="4191000"/>
            <a:ext cx="533400" cy="381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9"/>
          <p:cNvSpPr txBox="1"/>
          <p:nvPr/>
        </p:nvSpPr>
        <p:spPr>
          <a:xfrm>
            <a:off x="4267201" y="5181600"/>
            <a:ext cx="4724400" cy="1200329"/>
          </a:xfrm>
          <a:prstGeom prst="rect">
            <a:avLst/>
          </a:prstGeom>
          <a:noFill/>
        </p:spPr>
        <p:txBody>
          <a:bodyPr wrap="square" rtlCol="0">
            <a:spAutoFit/>
          </a:bodyPr>
          <a:lstStyle/>
          <a:p>
            <a:r>
              <a:rPr lang="en-US" dirty="0"/>
              <a:t>Injecting RF waves can drive a </a:t>
            </a:r>
            <a:r>
              <a:rPr lang="en-US" dirty="0" err="1"/>
              <a:t>toroidal</a:t>
            </a:r>
            <a:r>
              <a:rPr lang="en-US" dirty="0"/>
              <a:t> current. N. Fisch PRL (1978)</a:t>
            </a:r>
          </a:p>
        </p:txBody>
      </p:sp>
    </p:spTree>
    <p:extLst>
      <p:ext uri="{BB962C8B-B14F-4D97-AF65-F5344CB8AC3E}">
        <p14:creationId xmlns:p14="http://schemas.microsoft.com/office/powerpoint/2010/main" val="2004036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562600" y="1905000"/>
            <a:ext cx="2438400" cy="137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2290" name="Title 1"/>
          <p:cNvSpPr>
            <a:spLocks noGrp="1"/>
          </p:cNvSpPr>
          <p:nvPr>
            <p:ph type="title" idx="4294967295"/>
          </p:nvPr>
        </p:nvSpPr>
        <p:spPr>
          <a:xfrm>
            <a:off x="685800" y="304800"/>
            <a:ext cx="7772400" cy="1143000"/>
          </a:xfrm>
        </p:spPr>
        <p:txBody>
          <a:bodyPr/>
          <a:lstStyle/>
          <a:p>
            <a:pPr eaLnBrk="1" hangingPunct="1">
              <a:defRPr/>
            </a:pPr>
            <a:r>
              <a:rPr lang="en-US" dirty="0">
                <a:cs typeface="+mj-cs"/>
              </a:rPr>
              <a:t>RF Current Drive Efficiency</a:t>
            </a:r>
          </a:p>
        </p:txBody>
      </p:sp>
      <p:sp>
        <p:nvSpPr>
          <p:cNvPr id="12295" name="Text Box 7"/>
          <p:cNvSpPr txBox="1">
            <a:spLocks noChangeArrowheads="1"/>
          </p:cNvSpPr>
          <p:nvPr/>
        </p:nvSpPr>
        <p:spPr bwMode="auto">
          <a:xfrm>
            <a:off x="381000" y="1219200"/>
            <a:ext cx="67627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Original Langevin Treatment:  Nat Fisch, PRL (1978)</a:t>
            </a:r>
          </a:p>
        </p:txBody>
      </p:sp>
      <p:sp>
        <p:nvSpPr>
          <p:cNvPr id="12298" name="Text Box 10"/>
          <p:cNvSpPr txBox="1">
            <a:spLocks noChangeArrowheads="1"/>
          </p:cNvSpPr>
          <p:nvPr/>
        </p:nvSpPr>
        <p:spPr bwMode="auto">
          <a:xfrm>
            <a:off x="411678" y="1806581"/>
            <a:ext cx="5029200" cy="2677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dirty="0">
                <a:cs typeface="+mn-cs"/>
              </a:rPr>
              <a:t>RF pushes particles in velocity space.</a:t>
            </a:r>
          </a:p>
          <a:p>
            <a:pPr>
              <a:defRPr/>
            </a:pPr>
            <a:endParaRPr lang="en-US" dirty="0">
              <a:cs typeface="+mn-cs"/>
            </a:endParaRPr>
          </a:p>
          <a:p>
            <a:pPr>
              <a:defRPr/>
            </a:pPr>
            <a:r>
              <a:rPr lang="en-US" dirty="0">
                <a:cs typeface="+mn-cs"/>
              </a:rPr>
              <a:t>Collisions relax distribution back to equilibrium.	</a:t>
            </a:r>
          </a:p>
          <a:p>
            <a:pPr>
              <a:defRPr/>
            </a:pPr>
            <a:endParaRPr lang="en-US" dirty="0">
              <a:cs typeface="+mn-cs"/>
            </a:endParaRPr>
          </a:p>
          <a:p>
            <a:pPr>
              <a:defRPr/>
            </a:pPr>
            <a:r>
              <a:rPr lang="en-US" dirty="0">
                <a:cs typeface="+mn-cs"/>
              </a:rPr>
              <a:t>What is the current generated per unit power dissipated?   J/P</a:t>
            </a:r>
            <a:r>
              <a:rPr lang="en-US" baseline="-25000" dirty="0">
                <a:cs typeface="+mn-cs"/>
              </a:rPr>
              <a:t>D</a:t>
            </a:r>
          </a:p>
        </p:txBody>
      </p:sp>
      <p:graphicFrame>
        <p:nvGraphicFramePr>
          <p:cNvPr id="12" name="Object 11"/>
          <p:cNvGraphicFramePr>
            <a:graphicFrameLocks noChangeAspect="1"/>
          </p:cNvGraphicFramePr>
          <p:nvPr>
            <p:extLst>
              <p:ext uri="{D42A27DB-BD31-4B8C-83A1-F6EECF244321}">
                <p14:modId xmlns:p14="http://schemas.microsoft.com/office/powerpoint/2010/main" val="1554268984"/>
              </p:ext>
            </p:extLst>
          </p:nvPr>
        </p:nvGraphicFramePr>
        <p:xfrm>
          <a:off x="1685925" y="4570413"/>
          <a:ext cx="2581275" cy="990600"/>
        </p:xfrm>
        <a:graphic>
          <a:graphicData uri="http://schemas.openxmlformats.org/presentationml/2006/ole">
            <mc:AlternateContent xmlns:mc="http://schemas.openxmlformats.org/markup-compatibility/2006">
              <mc:Choice xmlns:v="urn:schemas-microsoft-com:vml" Requires="v">
                <p:oleObj spid="_x0000_s53825" name="Equation" r:id="rId3" imgW="1092200" imgH="419100" progId="Equation.DSMT4">
                  <p:embed/>
                </p:oleObj>
              </mc:Choice>
              <mc:Fallback>
                <p:oleObj name="Equation" r:id="rId3" imgW="1092200" imgH="419100" progId="Equation.DSMT4">
                  <p:embed/>
                  <p:pic>
                    <p:nvPicPr>
                      <p:cNvPr id="0" name=""/>
                      <p:cNvPicPr/>
                      <p:nvPr/>
                    </p:nvPicPr>
                    <p:blipFill>
                      <a:blip r:embed="rId4"/>
                      <a:stretch>
                        <a:fillRect/>
                      </a:stretch>
                    </p:blipFill>
                    <p:spPr>
                      <a:xfrm>
                        <a:off x="1685925" y="4570413"/>
                        <a:ext cx="2581275" cy="9906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857518023"/>
              </p:ext>
            </p:extLst>
          </p:nvPr>
        </p:nvGraphicFramePr>
        <p:xfrm>
          <a:off x="4876800" y="4570413"/>
          <a:ext cx="2643188" cy="990600"/>
        </p:xfrm>
        <a:graphic>
          <a:graphicData uri="http://schemas.openxmlformats.org/presentationml/2006/ole">
            <mc:AlternateContent xmlns:mc="http://schemas.openxmlformats.org/markup-compatibility/2006">
              <mc:Choice xmlns:v="urn:schemas-microsoft-com:vml" Requires="v">
                <p:oleObj spid="_x0000_s53826" name="Equation" r:id="rId5" imgW="1117600" imgH="419100" progId="Equation.DSMT4">
                  <p:embed/>
                </p:oleObj>
              </mc:Choice>
              <mc:Fallback>
                <p:oleObj name="Equation" r:id="rId5" imgW="1117600" imgH="419100" progId="Equation.DSMT4">
                  <p:embed/>
                  <p:pic>
                    <p:nvPicPr>
                      <p:cNvPr id="0" name=""/>
                      <p:cNvPicPr/>
                      <p:nvPr/>
                    </p:nvPicPr>
                    <p:blipFill>
                      <a:blip r:embed="rId6"/>
                      <a:stretch>
                        <a:fillRect/>
                      </a:stretch>
                    </p:blipFill>
                    <p:spPr>
                      <a:xfrm>
                        <a:off x="4876800" y="4570413"/>
                        <a:ext cx="2643188" cy="990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09088591"/>
              </p:ext>
            </p:extLst>
          </p:nvPr>
        </p:nvGraphicFramePr>
        <p:xfrm>
          <a:off x="5638800" y="2012950"/>
          <a:ext cx="330200" cy="450850"/>
        </p:xfrm>
        <a:graphic>
          <a:graphicData uri="http://schemas.openxmlformats.org/presentationml/2006/ole">
            <mc:AlternateContent xmlns:mc="http://schemas.openxmlformats.org/markup-compatibility/2006">
              <mc:Choice xmlns:v="urn:schemas-microsoft-com:vml" Requires="v">
                <p:oleObj spid="_x0000_s53827" name="Equation" r:id="rId7" imgW="139700" imgH="190500" progId="Equation.DSMT4">
                  <p:embed/>
                </p:oleObj>
              </mc:Choice>
              <mc:Fallback>
                <p:oleObj name="Equation" r:id="rId7" imgW="139700" imgH="190500" progId="Equation.DSMT4">
                  <p:embed/>
                  <p:pic>
                    <p:nvPicPr>
                      <p:cNvPr id="0" name=""/>
                      <p:cNvPicPr/>
                      <p:nvPr/>
                    </p:nvPicPr>
                    <p:blipFill>
                      <a:blip r:embed="rId8"/>
                      <a:stretch>
                        <a:fillRect/>
                      </a:stretch>
                    </p:blipFill>
                    <p:spPr>
                      <a:xfrm>
                        <a:off x="5638800" y="2012950"/>
                        <a:ext cx="330200" cy="450850"/>
                      </a:xfrm>
                      <a:prstGeom prst="rect">
                        <a:avLst/>
                      </a:prstGeom>
                    </p:spPr>
                  </p:pic>
                </p:oleObj>
              </mc:Fallback>
            </mc:AlternateContent>
          </a:graphicData>
        </a:graphic>
      </p:graphicFrame>
      <p:sp>
        <p:nvSpPr>
          <p:cNvPr id="2" name="TextBox 1"/>
          <p:cNvSpPr txBox="1"/>
          <p:nvPr/>
        </p:nvSpPr>
        <p:spPr>
          <a:xfrm>
            <a:off x="6019801" y="1981200"/>
            <a:ext cx="2895600" cy="1200328"/>
          </a:xfrm>
          <a:prstGeom prst="rect">
            <a:avLst/>
          </a:prstGeom>
          <a:noFill/>
        </p:spPr>
        <p:txBody>
          <a:bodyPr wrap="square" rtlCol="0">
            <a:spAutoFit/>
          </a:bodyPr>
          <a:lstStyle/>
          <a:p>
            <a:r>
              <a:rPr lang="en-US" dirty="0"/>
              <a:t>= RF induced velocity space particle flux</a:t>
            </a:r>
          </a:p>
        </p:txBody>
      </p:sp>
      <p:sp>
        <p:nvSpPr>
          <p:cNvPr id="4" name="TextBox 3"/>
          <p:cNvSpPr txBox="1"/>
          <p:nvPr/>
        </p:nvSpPr>
        <p:spPr>
          <a:xfrm>
            <a:off x="2514600" y="5823704"/>
            <a:ext cx="5239009" cy="523220"/>
          </a:xfrm>
          <a:prstGeom prst="rect">
            <a:avLst/>
          </a:prstGeom>
          <a:noFill/>
        </p:spPr>
        <p:txBody>
          <a:bodyPr wrap="none" rtlCol="0">
            <a:spAutoFit/>
          </a:bodyPr>
          <a:lstStyle/>
          <a:p>
            <a:r>
              <a:rPr lang="en-US" sz="2800" b="1" dirty="0" err="1"/>
              <a:t>ψ</a:t>
            </a:r>
            <a:r>
              <a:rPr lang="en-US" dirty="0"/>
              <a:t> inversely proportional to collision rate</a:t>
            </a:r>
          </a:p>
        </p:txBody>
      </p:sp>
      <p:cxnSp>
        <p:nvCxnSpPr>
          <p:cNvPr id="6" name="Straight Arrow Connector 5"/>
          <p:cNvCxnSpPr/>
          <p:nvPr/>
        </p:nvCxnSpPr>
        <p:spPr bwMode="auto">
          <a:xfrm flipH="1" flipV="1">
            <a:off x="4381500" y="5289026"/>
            <a:ext cx="381000" cy="5334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685800" y="304800"/>
            <a:ext cx="7772400" cy="1143000"/>
          </a:xfrm>
        </p:spPr>
        <p:txBody>
          <a:bodyPr/>
          <a:lstStyle/>
          <a:p>
            <a:pPr eaLnBrk="1" hangingPunct="1">
              <a:defRPr/>
            </a:pPr>
            <a:r>
              <a:rPr lang="en-US" dirty="0">
                <a:cs typeface="+mj-cs"/>
              </a:rPr>
              <a:t>RF Current Drive Efficiency</a:t>
            </a:r>
          </a:p>
        </p:txBody>
      </p:sp>
      <p:pic>
        <p:nvPicPr>
          <p:cNvPr id="2458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7838" y="1803400"/>
            <a:ext cx="3128962"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6" name="AutoShape 8"/>
          <p:cNvSpPr>
            <a:spLocks noChangeArrowheads="1"/>
          </p:cNvSpPr>
          <p:nvPr/>
        </p:nvSpPr>
        <p:spPr bwMode="auto">
          <a:xfrm>
            <a:off x="7543800" y="4724400"/>
            <a:ext cx="457200" cy="304800"/>
          </a:xfrm>
          <a:prstGeom prst="rightArrow">
            <a:avLst>
              <a:gd name="adj1" fmla="val 50000"/>
              <a:gd name="adj2" fmla="val 37500"/>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297" name="AutoShape 9"/>
          <p:cNvSpPr>
            <a:spLocks noChangeArrowheads="1"/>
          </p:cNvSpPr>
          <p:nvPr/>
        </p:nvSpPr>
        <p:spPr bwMode="auto">
          <a:xfrm>
            <a:off x="6934200" y="3657600"/>
            <a:ext cx="228600" cy="533400"/>
          </a:xfrm>
          <a:prstGeom prst="upArrow">
            <a:avLst>
              <a:gd name="adj1" fmla="val 50000"/>
              <a:gd name="adj2" fmla="val 58333"/>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298" name="Text Box 10"/>
          <p:cNvSpPr txBox="1">
            <a:spLocks noChangeArrowheads="1"/>
          </p:cNvSpPr>
          <p:nvPr/>
        </p:nvSpPr>
        <p:spPr bwMode="auto">
          <a:xfrm>
            <a:off x="533400" y="1981200"/>
            <a:ext cx="5029200"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dirty="0">
                <a:cs typeface="+mn-cs"/>
              </a:rPr>
              <a:t>RF pushes particles in velocity space.</a:t>
            </a:r>
          </a:p>
          <a:p>
            <a:pPr>
              <a:defRPr/>
            </a:pPr>
            <a:endParaRPr lang="en-US" dirty="0">
              <a:cs typeface="+mn-cs"/>
            </a:endParaRPr>
          </a:p>
          <a:p>
            <a:pPr>
              <a:defRPr/>
            </a:pPr>
            <a:r>
              <a:rPr lang="en-US" dirty="0">
                <a:cs typeface="+mn-cs"/>
              </a:rPr>
              <a:t>Collisions relax distribution back to equilibrium.	</a:t>
            </a:r>
            <a:endParaRPr lang="en-US" baseline="-25000" dirty="0">
              <a:cs typeface="+mn-cs"/>
            </a:endParaRPr>
          </a:p>
        </p:txBody>
      </p:sp>
      <p:sp>
        <p:nvSpPr>
          <p:cNvPr id="12299" name="Text Box 11"/>
          <p:cNvSpPr txBox="1">
            <a:spLocks noChangeArrowheads="1"/>
          </p:cNvSpPr>
          <p:nvPr/>
        </p:nvSpPr>
        <p:spPr bwMode="auto">
          <a:xfrm>
            <a:off x="533400" y="5074366"/>
            <a:ext cx="51816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b="1" dirty="0">
                <a:cs typeface="+mn-cs"/>
              </a:rPr>
              <a:t>N. Fisch: Current generated in parallel direction even if push is in perpendicular direction</a:t>
            </a:r>
            <a:endParaRPr lang="en-US" dirty="0">
              <a:cs typeface="+mn-cs"/>
            </a:endParaRPr>
          </a:p>
        </p:txBody>
      </p:sp>
      <p:sp>
        <p:nvSpPr>
          <p:cNvPr id="2" name="TextBox 1"/>
          <p:cNvSpPr txBox="1"/>
          <p:nvPr/>
        </p:nvSpPr>
        <p:spPr>
          <a:xfrm>
            <a:off x="7315200" y="1905000"/>
            <a:ext cx="1676400" cy="1200328"/>
          </a:xfrm>
          <a:prstGeom prst="rect">
            <a:avLst/>
          </a:prstGeom>
          <a:noFill/>
        </p:spPr>
        <p:txBody>
          <a:bodyPr wrap="square" rtlCol="0">
            <a:spAutoFit/>
          </a:bodyPr>
          <a:lstStyle/>
          <a:p>
            <a:r>
              <a:rPr lang="en-US" dirty="0"/>
              <a:t>electron velocity space</a:t>
            </a:r>
          </a:p>
        </p:txBody>
      </p:sp>
      <p:graphicFrame>
        <p:nvGraphicFramePr>
          <p:cNvPr id="3" name="Object 2"/>
          <p:cNvGraphicFramePr>
            <a:graphicFrameLocks noChangeAspect="1"/>
          </p:cNvGraphicFramePr>
          <p:nvPr>
            <p:extLst>
              <p:ext uri="{D42A27DB-BD31-4B8C-83A1-F6EECF244321}">
                <p14:modId xmlns:p14="http://schemas.microsoft.com/office/powerpoint/2010/main" val="3971428544"/>
              </p:ext>
            </p:extLst>
          </p:nvPr>
        </p:nvGraphicFramePr>
        <p:xfrm>
          <a:off x="7391400" y="3200400"/>
          <a:ext cx="1622425" cy="390525"/>
        </p:xfrm>
        <a:graphic>
          <a:graphicData uri="http://schemas.openxmlformats.org/presentationml/2006/ole">
            <mc:AlternateContent xmlns:mc="http://schemas.openxmlformats.org/markup-compatibility/2006">
              <mc:Choice xmlns:v="urn:schemas-microsoft-com:vml" Requires="v">
                <p:oleObj spid="_x0000_s142730" name="Equation" r:id="rId4" imgW="685800" imgH="165100" progId="Equation.DSMT4">
                  <p:embed/>
                </p:oleObj>
              </mc:Choice>
              <mc:Fallback>
                <p:oleObj name="Equation" r:id="rId4" imgW="685800" imgH="165100" progId="Equation.DSMT4">
                  <p:embed/>
                  <p:pic>
                    <p:nvPicPr>
                      <p:cNvPr id="0" name=""/>
                      <p:cNvPicPr/>
                      <p:nvPr/>
                    </p:nvPicPr>
                    <p:blipFill>
                      <a:blip r:embed="rId5"/>
                      <a:stretch>
                        <a:fillRect/>
                      </a:stretch>
                    </p:blipFill>
                    <p:spPr>
                      <a:xfrm>
                        <a:off x="7391400" y="3200400"/>
                        <a:ext cx="1622425" cy="390525"/>
                      </a:xfrm>
                      <a:prstGeom prst="rect">
                        <a:avLst/>
                      </a:prstGeom>
                    </p:spPr>
                  </p:pic>
                </p:oleObj>
              </mc:Fallback>
            </mc:AlternateContent>
          </a:graphicData>
        </a:graphic>
      </p:graphicFrame>
      <p:sp>
        <p:nvSpPr>
          <p:cNvPr id="11" name="AutoShape 9"/>
          <p:cNvSpPr>
            <a:spLocks noChangeArrowheads="1"/>
          </p:cNvSpPr>
          <p:nvPr/>
        </p:nvSpPr>
        <p:spPr bwMode="auto">
          <a:xfrm>
            <a:off x="5334000" y="1981200"/>
            <a:ext cx="228600" cy="533400"/>
          </a:xfrm>
          <a:prstGeom prst="upArrow">
            <a:avLst>
              <a:gd name="adj1" fmla="val 50000"/>
              <a:gd name="adj2" fmla="val 58333"/>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107686070"/>
              </p:ext>
            </p:extLst>
          </p:nvPr>
        </p:nvGraphicFramePr>
        <p:xfrm>
          <a:off x="1846263" y="3505200"/>
          <a:ext cx="2581275" cy="990600"/>
        </p:xfrm>
        <a:graphic>
          <a:graphicData uri="http://schemas.openxmlformats.org/presentationml/2006/ole">
            <mc:AlternateContent xmlns:mc="http://schemas.openxmlformats.org/markup-compatibility/2006">
              <mc:Choice xmlns:v="urn:schemas-microsoft-com:vml" Requires="v">
                <p:oleObj spid="_x0000_s142731" name="Equation" r:id="rId6" imgW="1092200" imgH="419100" progId="Equation.DSMT4">
                  <p:embed/>
                </p:oleObj>
              </mc:Choice>
              <mc:Fallback>
                <p:oleObj name="Equation" r:id="rId6" imgW="1092200" imgH="419100" progId="Equation.DSMT4">
                  <p:embed/>
                  <p:pic>
                    <p:nvPicPr>
                      <p:cNvPr id="0" name=""/>
                      <p:cNvPicPr/>
                      <p:nvPr/>
                    </p:nvPicPr>
                    <p:blipFill>
                      <a:blip r:embed="rId7"/>
                      <a:stretch>
                        <a:fillRect/>
                      </a:stretch>
                    </p:blipFill>
                    <p:spPr>
                      <a:xfrm>
                        <a:off x="1846263" y="3505200"/>
                        <a:ext cx="2581275" cy="9906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CE488B9-1477-4845-B275-253D201BCB10}"/>
              </a:ext>
            </a:extLst>
          </p:cNvPr>
          <p:cNvGraphicFramePr>
            <a:graphicFrameLocks noChangeAspect="1"/>
          </p:cNvGraphicFramePr>
          <p:nvPr>
            <p:extLst>
              <p:ext uri="{D42A27DB-BD31-4B8C-83A1-F6EECF244321}">
                <p14:modId xmlns:p14="http://schemas.microsoft.com/office/powerpoint/2010/main" val="495894683"/>
              </p:ext>
            </p:extLst>
          </p:nvPr>
        </p:nvGraphicFramePr>
        <p:xfrm>
          <a:off x="5621338" y="2026366"/>
          <a:ext cx="330200" cy="450850"/>
        </p:xfrm>
        <a:graphic>
          <a:graphicData uri="http://schemas.openxmlformats.org/presentationml/2006/ole">
            <mc:AlternateContent xmlns:mc="http://schemas.openxmlformats.org/markup-compatibility/2006">
              <mc:Choice xmlns:v="urn:schemas-microsoft-com:vml" Requires="v">
                <p:oleObj spid="_x0000_s142732" name="Equation" r:id="rId8" imgW="139700" imgH="190500" progId="Equation.DSMT4">
                  <p:embed/>
                </p:oleObj>
              </mc:Choice>
              <mc:Fallback>
                <p:oleObj name="Equation" r:id="rId8" imgW="139700" imgH="190500" progId="Equation.DSMT4">
                  <p:embed/>
                  <p:pic>
                    <p:nvPicPr>
                      <p:cNvPr id="8" name="Object 7"/>
                      <p:cNvPicPr/>
                      <p:nvPr/>
                    </p:nvPicPr>
                    <p:blipFill>
                      <a:blip r:embed="rId9"/>
                      <a:stretch>
                        <a:fillRect/>
                      </a:stretch>
                    </p:blipFill>
                    <p:spPr>
                      <a:xfrm>
                        <a:off x="5621338" y="2026366"/>
                        <a:ext cx="330200" cy="450850"/>
                      </a:xfrm>
                      <a:prstGeom prst="rect">
                        <a:avLst/>
                      </a:prstGeom>
                    </p:spPr>
                  </p:pic>
                </p:oleObj>
              </mc:Fallback>
            </mc:AlternateContent>
          </a:graphicData>
        </a:graphic>
      </p:graphicFrame>
    </p:spTree>
    <p:extLst>
      <p:ext uri="{BB962C8B-B14F-4D97-AF65-F5344CB8AC3E}">
        <p14:creationId xmlns:p14="http://schemas.microsoft.com/office/powerpoint/2010/main" val="339859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C7ECB38-BE82-664F-AB63-0F850D0CE85A}"/>
              </a:ext>
            </a:extLst>
          </p:cNvPr>
          <p:cNvSpPr/>
          <p:nvPr/>
        </p:nvSpPr>
        <p:spPr bwMode="auto">
          <a:xfrm>
            <a:off x="4901045" y="4724400"/>
            <a:ext cx="2209800" cy="558676"/>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9" name="Rectangle 18"/>
          <p:cNvSpPr/>
          <p:nvPr/>
        </p:nvSpPr>
        <p:spPr bwMode="auto">
          <a:xfrm>
            <a:off x="3429000" y="5715000"/>
            <a:ext cx="2590800" cy="10668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8" name="Rectangle 17"/>
          <p:cNvSpPr/>
          <p:nvPr/>
        </p:nvSpPr>
        <p:spPr bwMode="auto">
          <a:xfrm>
            <a:off x="4775649" y="3340690"/>
            <a:ext cx="2209800" cy="5860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7" name="Rectangle 16"/>
          <p:cNvSpPr/>
          <p:nvPr/>
        </p:nvSpPr>
        <p:spPr bwMode="auto">
          <a:xfrm>
            <a:off x="2929545" y="1468085"/>
            <a:ext cx="2819400" cy="990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 name="TextBox 1"/>
          <p:cNvSpPr txBox="1"/>
          <p:nvPr/>
        </p:nvSpPr>
        <p:spPr>
          <a:xfrm>
            <a:off x="586148" y="1043185"/>
            <a:ext cx="8458200" cy="830997"/>
          </a:xfrm>
          <a:prstGeom prst="rect">
            <a:avLst/>
          </a:prstGeom>
          <a:noFill/>
        </p:spPr>
        <p:txBody>
          <a:bodyPr wrap="square" rtlCol="0">
            <a:spAutoFit/>
          </a:bodyPr>
          <a:lstStyle/>
          <a:p>
            <a:r>
              <a:rPr lang="en-US" dirty="0"/>
              <a:t>For a Homogeneous Plasma, we want to solve steady state kinetic equation</a:t>
            </a:r>
          </a:p>
        </p:txBody>
      </p:sp>
      <p:graphicFrame>
        <p:nvGraphicFramePr>
          <p:cNvPr id="3" name="Object 2"/>
          <p:cNvGraphicFramePr>
            <a:graphicFrameLocks noChangeAspect="1"/>
          </p:cNvGraphicFramePr>
          <p:nvPr>
            <p:extLst>
              <p:ext uri="{D42A27DB-BD31-4B8C-83A1-F6EECF244321}">
                <p14:modId xmlns:p14="http://schemas.microsoft.com/office/powerpoint/2010/main" val="451680663"/>
              </p:ext>
            </p:extLst>
          </p:nvPr>
        </p:nvGraphicFramePr>
        <p:xfrm>
          <a:off x="3005745" y="1468085"/>
          <a:ext cx="2589068" cy="742950"/>
        </p:xfrm>
        <a:graphic>
          <a:graphicData uri="http://schemas.openxmlformats.org/presentationml/2006/ole">
            <mc:AlternateContent xmlns:mc="http://schemas.openxmlformats.org/markup-compatibility/2006">
              <mc:Choice xmlns:v="urn:schemas-microsoft-com:vml" Requires="v">
                <p:oleObj spid="_x0000_s141949" name="Equation" r:id="rId3" imgW="1460500" imgH="419100" progId="Equation.DSMT4">
                  <p:embed/>
                </p:oleObj>
              </mc:Choice>
              <mc:Fallback>
                <p:oleObj name="Equation" r:id="rId3" imgW="1460500" imgH="419100" progId="Equation.DSMT4">
                  <p:embed/>
                  <p:pic>
                    <p:nvPicPr>
                      <p:cNvPr id="0" name=""/>
                      <p:cNvPicPr/>
                      <p:nvPr/>
                    </p:nvPicPr>
                    <p:blipFill>
                      <a:blip r:embed="rId4"/>
                      <a:stretch>
                        <a:fillRect/>
                      </a:stretch>
                    </p:blipFill>
                    <p:spPr>
                      <a:xfrm>
                        <a:off x="3005745" y="1468085"/>
                        <a:ext cx="2589068" cy="742950"/>
                      </a:xfrm>
                      <a:prstGeom prst="rect">
                        <a:avLst/>
                      </a:prstGeom>
                    </p:spPr>
                  </p:pic>
                </p:oleObj>
              </mc:Fallback>
            </mc:AlternateContent>
          </a:graphicData>
        </a:graphic>
      </p:graphicFrame>
      <p:sp>
        <p:nvSpPr>
          <p:cNvPr id="4" name="TextBox 3"/>
          <p:cNvSpPr txBox="1"/>
          <p:nvPr/>
        </p:nvSpPr>
        <p:spPr>
          <a:xfrm>
            <a:off x="567345" y="2611085"/>
            <a:ext cx="3739726" cy="461665"/>
          </a:xfrm>
          <a:prstGeom prst="rect">
            <a:avLst/>
          </a:prstGeom>
          <a:noFill/>
        </p:spPr>
        <p:txBody>
          <a:bodyPr wrap="none" rtlCol="0">
            <a:spAutoFit/>
          </a:bodyPr>
          <a:lstStyle/>
          <a:p>
            <a:r>
              <a:rPr lang="en-US" dirty="0"/>
              <a:t>Linearized collision operator</a:t>
            </a:r>
          </a:p>
        </p:txBody>
      </p:sp>
      <p:cxnSp>
        <p:nvCxnSpPr>
          <p:cNvPr id="6" name="Straight Arrow Connector 5"/>
          <p:cNvCxnSpPr/>
          <p:nvPr/>
        </p:nvCxnSpPr>
        <p:spPr bwMode="auto">
          <a:xfrm flipV="1">
            <a:off x="4072545" y="2077685"/>
            <a:ext cx="228600" cy="4572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4986945" y="2611085"/>
            <a:ext cx="3997008" cy="461665"/>
          </a:xfrm>
          <a:prstGeom prst="rect">
            <a:avLst/>
          </a:prstGeom>
          <a:noFill/>
        </p:spPr>
        <p:txBody>
          <a:bodyPr wrap="none" rtlCol="0">
            <a:spAutoFit/>
          </a:bodyPr>
          <a:lstStyle/>
          <a:p>
            <a:r>
              <a:rPr lang="en-US" dirty="0"/>
              <a:t>RF induced velocity space flux</a:t>
            </a:r>
          </a:p>
        </p:txBody>
      </p:sp>
      <p:cxnSp>
        <p:nvCxnSpPr>
          <p:cNvPr id="8" name="Straight Arrow Connector 7"/>
          <p:cNvCxnSpPr/>
          <p:nvPr/>
        </p:nvCxnSpPr>
        <p:spPr bwMode="auto">
          <a:xfrm flipH="1" flipV="1">
            <a:off x="5444145" y="2153885"/>
            <a:ext cx="533400" cy="5334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67345" y="3449285"/>
            <a:ext cx="3326552" cy="461665"/>
          </a:xfrm>
          <a:prstGeom prst="rect">
            <a:avLst/>
          </a:prstGeom>
          <a:noFill/>
        </p:spPr>
        <p:txBody>
          <a:bodyPr wrap="none" rtlCol="0">
            <a:spAutoFit/>
          </a:bodyPr>
          <a:lstStyle/>
          <a:p>
            <a:r>
              <a:rPr lang="en-US" dirty="0"/>
              <a:t>Then find parallel current</a:t>
            </a:r>
          </a:p>
        </p:txBody>
      </p:sp>
      <p:graphicFrame>
        <p:nvGraphicFramePr>
          <p:cNvPr id="11" name="Object 10"/>
          <p:cNvGraphicFramePr>
            <a:graphicFrameLocks noChangeAspect="1"/>
          </p:cNvGraphicFramePr>
          <p:nvPr>
            <p:extLst>
              <p:ext uri="{D42A27DB-BD31-4B8C-83A1-F6EECF244321}">
                <p14:modId xmlns:p14="http://schemas.microsoft.com/office/powerpoint/2010/main" val="2438673443"/>
              </p:ext>
            </p:extLst>
          </p:nvPr>
        </p:nvGraphicFramePr>
        <p:xfrm>
          <a:off x="4872645" y="3340690"/>
          <a:ext cx="1824037" cy="517525"/>
        </p:xfrm>
        <a:graphic>
          <a:graphicData uri="http://schemas.openxmlformats.org/presentationml/2006/ole">
            <mc:AlternateContent xmlns:mc="http://schemas.openxmlformats.org/markup-compatibility/2006">
              <mc:Choice xmlns:v="urn:schemas-microsoft-com:vml" Requires="v">
                <p:oleObj spid="_x0000_s141950" name="Equation" r:id="rId5" imgW="1028700" imgH="292100" progId="Equation.DSMT4">
                  <p:embed/>
                </p:oleObj>
              </mc:Choice>
              <mc:Fallback>
                <p:oleObj name="Equation" r:id="rId5" imgW="1028700" imgH="292100" progId="Equation.DSMT4">
                  <p:embed/>
                  <p:pic>
                    <p:nvPicPr>
                      <p:cNvPr id="0" name=""/>
                      <p:cNvPicPr/>
                      <p:nvPr/>
                    </p:nvPicPr>
                    <p:blipFill>
                      <a:blip r:embed="rId6"/>
                      <a:stretch>
                        <a:fillRect/>
                      </a:stretch>
                    </p:blipFill>
                    <p:spPr>
                      <a:xfrm>
                        <a:off x="4872645" y="3340690"/>
                        <a:ext cx="1824037" cy="517525"/>
                      </a:xfrm>
                      <a:prstGeom prst="rect">
                        <a:avLst/>
                      </a:prstGeom>
                    </p:spPr>
                  </p:pic>
                </p:oleObj>
              </mc:Fallback>
            </mc:AlternateContent>
          </a:graphicData>
        </a:graphic>
      </p:graphicFrame>
      <p:sp>
        <p:nvSpPr>
          <p:cNvPr id="12" name="TextBox 11"/>
          <p:cNvSpPr txBox="1"/>
          <p:nvPr/>
        </p:nvSpPr>
        <p:spPr>
          <a:xfrm>
            <a:off x="108690" y="4342347"/>
            <a:ext cx="4476010" cy="1200329"/>
          </a:xfrm>
          <a:prstGeom prst="rect">
            <a:avLst/>
          </a:prstGeom>
          <a:noFill/>
        </p:spPr>
        <p:txBody>
          <a:bodyPr wrap="square" rtlCol="0">
            <a:spAutoFit/>
          </a:bodyPr>
          <a:lstStyle/>
          <a:p>
            <a:r>
              <a:rPr lang="en-US" dirty="0"/>
              <a:t>Adjoint problem: Spitzer-Harm</a:t>
            </a:r>
          </a:p>
          <a:p>
            <a:r>
              <a:rPr lang="en-US" dirty="0"/>
              <a:t>Distribution function driven by a DC electric field.</a:t>
            </a:r>
          </a:p>
        </p:txBody>
      </p:sp>
      <p:graphicFrame>
        <p:nvGraphicFramePr>
          <p:cNvPr id="13" name="Object 12"/>
          <p:cNvGraphicFramePr>
            <a:graphicFrameLocks noChangeAspect="1"/>
          </p:cNvGraphicFramePr>
          <p:nvPr>
            <p:extLst>
              <p:ext uri="{D42A27DB-BD31-4B8C-83A1-F6EECF244321}">
                <p14:modId xmlns:p14="http://schemas.microsoft.com/office/powerpoint/2010/main" val="820726440"/>
              </p:ext>
            </p:extLst>
          </p:nvPr>
        </p:nvGraphicFramePr>
        <p:xfrm>
          <a:off x="5105400" y="4800600"/>
          <a:ext cx="1689100" cy="473075"/>
        </p:xfrm>
        <a:graphic>
          <a:graphicData uri="http://schemas.openxmlformats.org/presentationml/2006/ole">
            <mc:AlternateContent xmlns:mc="http://schemas.openxmlformats.org/markup-compatibility/2006">
              <mc:Choice xmlns:v="urn:schemas-microsoft-com:vml" Requires="v">
                <p:oleObj spid="_x0000_s141951" name="Equation" r:id="rId7" imgW="952500" imgH="266700" progId="Equation.DSMT4">
                  <p:embed/>
                </p:oleObj>
              </mc:Choice>
              <mc:Fallback>
                <p:oleObj name="Equation" r:id="rId7" imgW="952500" imgH="266700" progId="Equation.DSMT4">
                  <p:embed/>
                  <p:pic>
                    <p:nvPicPr>
                      <p:cNvPr id="0" name=""/>
                      <p:cNvPicPr/>
                      <p:nvPr/>
                    </p:nvPicPr>
                    <p:blipFill>
                      <a:blip r:embed="rId8"/>
                      <a:stretch>
                        <a:fillRect/>
                      </a:stretch>
                    </p:blipFill>
                    <p:spPr>
                      <a:xfrm>
                        <a:off x="5105400" y="4800600"/>
                        <a:ext cx="1689100" cy="47307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421739992"/>
              </p:ext>
            </p:extLst>
          </p:nvPr>
        </p:nvGraphicFramePr>
        <p:xfrm>
          <a:off x="3429000" y="5829300"/>
          <a:ext cx="2500312" cy="876300"/>
        </p:xfrm>
        <a:graphic>
          <a:graphicData uri="http://schemas.openxmlformats.org/presentationml/2006/ole">
            <mc:AlternateContent xmlns:mc="http://schemas.openxmlformats.org/markup-compatibility/2006">
              <mc:Choice xmlns:v="urn:schemas-microsoft-com:vml" Requires="v">
                <p:oleObj spid="_x0000_s141952" name="Equation" r:id="rId9" imgW="1409700" imgH="495300" progId="Equation.DSMT4">
                  <p:embed/>
                </p:oleObj>
              </mc:Choice>
              <mc:Fallback>
                <p:oleObj name="Equation" r:id="rId9" imgW="1409700" imgH="495300" progId="Equation.DSMT4">
                  <p:embed/>
                  <p:pic>
                    <p:nvPicPr>
                      <p:cNvPr id="0" name=""/>
                      <p:cNvPicPr/>
                      <p:nvPr/>
                    </p:nvPicPr>
                    <p:blipFill>
                      <a:blip r:embed="rId10"/>
                      <a:stretch>
                        <a:fillRect/>
                      </a:stretch>
                    </p:blipFill>
                    <p:spPr>
                      <a:xfrm>
                        <a:off x="3429000" y="5829300"/>
                        <a:ext cx="2500312" cy="876300"/>
                      </a:xfrm>
                      <a:prstGeom prst="rect">
                        <a:avLst/>
                      </a:prstGeom>
                    </p:spPr>
                  </p:pic>
                </p:oleObj>
              </mc:Fallback>
            </mc:AlternateContent>
          </a:graphicData>
        </a:graphic>
      </p:graphicFrame>
      <p:sp>
        <p:nvSpPr>
          <p:cNvPr id="15" name="TextBox 14"/>
          <p:cNvSpPr txBox="1"/>
          <p:nvPr/>
        </p:nvSpPr>
        <p:spPr>
          <a:xfrm>
            <a:off x="1066800" y="5943600"/>
            <a:ext cx="2082621" cy="461665"/>
          </a:xfrm>
          <a:prstGeom prst="rect">
            <a:avLst/>
          </a:prstGeom>
          <a:noFill/>
        </p:spPr>
        <p:txBody>
          <a:bodyPr wrap="none" rtlCol="0">
            <a:spAutoFit/>
          </a:bodyPr>
          <a:lstStyle/>
          <a:p>
            <a:r>
              <a:rPr lang="en-US" dirty="0"/>
              <a:t>Parallel current</a:t>
            </a:r>
          </a:p>
        </p:txBody>
      </p:sp>
      <p:sp>
        <p:nvSpPr>
          <p:cNvPr id="16" name="TextBox 15"/>
          <p:cNvSpPr txBox="1"/>
          <p:nvPr/>
        </p:nvSpPr>
        <p:spPr>
          <a:xfrm>
            <a:off x="593570" y="372177"/>
            <a:ext cx="7888634" cy="584775"/>
          </a:xfrm>
          <a:prstGeom prst="rect">
            <a:avLst/>
          </a:prstGeom>
          <a:noFill/>
        </p:spPr>
        <p:txBody>
          <a:bodyPr wrap="none" rtlCol="0">
            <a:spAutoFit/>
          </a:bodyPr>
          <a:lstStyle/>
          <a:p>
            <a:pPr>
              <a:defRPr/>
            </a:pPr>
            <a:r>
              <a:rPr lang="en-US" sz="3200" b="1" dirty="0"/>
              <a:t>Adjoint Approach: </a:t>
            </a:r>
            <a:r>
              <a:rPr lang="en-US" dirty="0"/>
              <a:t>TMA and KR Chu, </a:t>
            </a:r>
            <a:r>
              <a:rPr lang="en-US" dirty="0" err="1"/>
              <a:t>PoF</a:t>
            </a:r>
            <a:r>
              <a:rPr lang="en-US" dirty="0"/>
              <a:t> 25, (1982)</a:t>
            </a:r>
          </a:p>
        </p:txBody>
      </p:sp>
      <p:sp>
        <p:nvSpPr>
          <p:cNvPr id="5" name="TextBox 4"/>
          <p:cNvSpPr txBox="1"/>
          <p:nvPr/>
        </p:nvSpPr>
        <p:spPr>
          <a:xfrm>
            <a:off x="6827609" y="1628479"/>
            <a:ext cx="1690912" cy="461665"/>
          </a:xfrm>
          <a:prstGeom prst="rect">
            <a:avLst/>
          </a:prstGeom>
          <a:noFill/>
        </p:spPr>
        <p:txBody>
          <a:bodyPr wrap="none" rtlCol="0">
            <a:spAutoFit/>
          </a:bodyPr>
          <a:lstStyle/>
          <a:p>
            <a:r>
              <a:rPr lang="en-US" b="1" dirty="0"/>
              <a:t>Problem #1</a:t>
            </a:r>
          </a:p>
        </p:txBody>
      </p:sp>
      <p:sp>
        <p:nvSpPr>
          <p:cNvPr id="20" name="TextBox 19"/>
          <p:cNvSpPr txBox="1"/>
          <p:nvPr/>
        </p:nvSpPr>
        <p:spPr>
          <a:xfrm>
            <a:off x="7000293" y="4192677"/>
            <a:ext cx="1690912" cy="461665"/>
          </a:xfrm>
          <a:prstGeom prst="rect">
            <a:avLst/>
          </a:prstGeom>
          <a:noFill/>
        </p:spPr>
        <p:txBody>
          <a:bodyPr wrap="none" rtlCol="0">
            <a:spAutoFit/>
          </a:bodyPr>
          <a:lstStyle/>
          <a:p>
            <a:r>
              <a:rPr lang="en-US" b="1" dirty="0"/>
              <a:t>Problem #2</a:t>
            </a:r>
          </a:p>
        </p:txBody>
      </p:sp>
      <p:cxnSp>
        <p:nvCxnSpPr>
          <p:cNvPr id="22" name="Straight Connector 21">
            <a:extLst>
              <a:ext uri="{FF2B5EF4-FFF2-40B4-BE49-F238E27FC236}">
                <a16:creationId xmlns:a16="http://schemas.microsoft.com/office/drawing/2014/main" id="{FA85E9DB-7D05-2B4F-B252-6C0377032B1B}"/>
              </a:ext>
            </a:extLst>
          </p:cNvPr>
          <p:cNvCxnSpPr/>
          <p:nvPr/>
        </p:nvCxnSpPr>
        <p:spPr bwMode="auto">
          <a:xfrm flipV="1">
            <a:off x="76200" y="4104312"/>
            <a:ext cx="8686800" cy="9401"/>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034156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457200" y="228600"/>
            <a:ext cx="7772400" cy="1143000"/>
          </a:xfrm>
        </p:spPr>
        <p:txBody>
          <a:bodyPr/>
          <a:lstStyle/>
          <a:p>
            <a:pPr eaLnBrk="1" hangingPunct="1">
              <a:defRPr/>
            </a:pPr>
            <a:r>
              <a:rPr lang="en-US" sz="3600" dirty="0">
                <a:cs typeface="+mj-cs"/>
              </a:rPr>
              <a:t>Toroidal Geometry Makes a Difference</a:t>
            </a:r>
            <a:br>
              <a:rPr lang="en-US" sz="3600" dirty="0">
                <a:cs typeface="+mj-cs"/>
              </a:rPr>
            </a:br>
            <a:endParaRPr lang="en-US" sz="2000" dirty="0">
              <a:cs typeface="+mj-cs"/>
            </a:endParaRPr>
          </a:p>
        </p:txBody>
      </p:sp>
      <p:pic>
        <p:nvPicPr>
          <p:cNvPr id="276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00375"/>
            <a:ext cx="7210425" cy="388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Rectangle 23"/>
          <p:cNvSpPr/>
          <p:nvPr/>
        </p:nvSpPr>
        <p:spPr bwMode="auto">
          <a:xfrm>
            <a:off x="38100" y="1752600"/>
            <a:ext cx="2819400" cy="14478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4341" name="AutoShape 5"/>
          <p:cNvSpPr>
            <a:spLocks noChangeArrowheads="1"/>
          </p:cNvSpPr>
          <p:nvPr/>
        </p:nvSpPr>
        <p:spPr bwMode="auto">
          <a:xfrm>
            <a:off x="6934200" y="5181600"/>
            <a:ext cx="457200" cy="304800"/>
          </a:xfrm>
          <a:prstGeom prst="rightArrow">
            <a:avLst>
              <a:gd name="adj1" fmla="val 50000"/>
              <a:gd name="adj2" fmla="val 37500"/>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342" name="AutoShape 6"/>
          <p:cNvSpPr>
            <a:spLocks noChangeArrowheads="1"/>
          </p:cNvSpPr>
          <p:nvPr/>
        </p:nvSpPr>
        <p:spPr bwMode="auto">
          <a:xfrm>
            <a:off x="6324600" y="4114800"/>
            <a:ext cx="228600" cy="533400"/>
          </a:xfrm>
          <a:prstGeom prst="upArrow">
            <a:avLst>
              <a:gd name="adj1" fmla="val 50000"/>
              <a:gd name="adj2" fmla="val 58333"/>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343" name="Text Box 7"/>
          <p:cNvSpPr txBox="1">
            <a:spLocks noChangeArrowheads="1"/>
          </p:cNvSpPr>
          <p:nvPr/>
        </p:nvSpPr>
        <p:spPr bwMode="auto">
          <a:xfrm>
            <a:off x="6080125" y="2803525"/>
            <a:ext cx="11318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Outside</a:t>
            </a:r>
          </a:p>
        </p:txBody>
      </p:sp>
      <p:sp>
        <p:nvSpPr>
          <p:cNvPr id="14344" name="Text Box 8"/>
          <p:cNvSpPr txBox="1">
            <a:spLocks noChangeArrowheads="1"/>
          </p:cNvSpPr>
          <p:nvPr/>
        </p:nvSpPr>
        <p:spPr bwMode="auto">
          <a:xfrm>
            <a:off x="3048000" y="2819400"/>
            <a:ext cx="9286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Inside</a:t>
            </a:r>
          </a:p>
        </p:txBody>
      </p:sp>
      <p:sp>
        <p:nvSpPr>
          <p:cNvPr id="14345" name="AutoShape 9"/>
          <p:cNvSpPr>
            <a:spLocks noChangeArrowheads="1"/>
          </p:cNvSpPr>
          <p:nvPr/>
        </p:nvSpPr>
        <p:spPr bwMode="auto">
          <a:xfrm>
            <a:off x="3581400" y="5257800"/>
            <a:ext cx="457200" cy="304800"/>
          </a:xfrm>
          <a:prstGeom prst="rightArrow">
            <a:avLst>
              <a:gd name="adj1" fmla="val 50000"/>
              <a:gd name="adj2" fmla="val 37500"/>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346" name="AutoShape 10"/>
          <p:cNvSpPr>
            <a:spLocks noChangeArrowheads="1"/>
          </p:cNvSpPr>
          <p:nvPr/>
        </p:nvSpPr>
        <p:spPr bwMode="auto">
          <a:xfrm>
            <a:off x="2971800" y="4191000"/>
            <a:ext cx="228600" cy="533400"/>
          </a:xfrm>
          <a:prstGeom prst="upArrow">
            <a:avLst>
              <a:gd name="adj1" fmla="val 50000"/>
              <a:gd name="adj2" fmla="val 58333"/>
            </a:avLst>
          </a:prstGeom>
          <a:solidFill>
            <a:srgbClr val="FF0000"/>
          </a:solidFill>
          <a:ln w="9525">
            <a:solidFill>
              <a:srgbClr val="FF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2" name="Group 1"/>
          <p:cNvGrpSpPr/>
          <p:nvPr/>
        </p:nvGrpSpPr>
        <p:grpSpPr>
          <a:xfrm>
            <a:off x="3505200" y="1524000"/>
            <a:ext cx="2590800" cy="1371600"/>
            <a:chOff x="533400" y="1600200"/>
            <a:chExt cx="2590800" cy="1371600"/>
          </a:xfrm>
        </p:grpSpPr>
        <p:grpSp>
          <p:nvGrpSpPr>
            <p:cNvPr id="13" name="Group 12"/>
            <p:cNvGrpSpPr/>
            <p:nvPr/>
          </p:nvGrpSpPr>
          <p:grpSpPr>
            <a:xfrm>
              <a:off x="533400" y="1600200"/>
              <a:ext cx="2590800" cy="1143000"/>
              <a:chOff x="914400" y="4495800"/>
              <a:chExt cx="2590800" cy="1143000"/>
            </a:xfrm>
          </p:grpSpPr>
          <p:sp>
            <p:nvSpPr>
              <p:cNvPr id="18" name="Oval 17"/>
              <p:cNvSpPr/>
              <p:nvPr/>
            </p:nvSpPr>
            <p:spPr bwMode="auto">
              <a:xfrm>
                <a:off x="990600" y="4495800"/>
                <a:ext cx="2362200" cy="8382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9" name="Oval 18"/>
              <p:cNvSpPr/>
              <p:nvPr/>
            </p:nvSpPr>
            <p:spPr bwMode="auto">
              <a:xfrm>
                <a:off x="914400" y="46482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0" name="Oval 19"/>
              <p:cNvSpPr/>
              <p:nvPr/>
            </p:nvSpPr>
            <p:spPr bwMode="auto">
              <a:xfrm>
                <a:off x="2590800" y="47244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sp>
          <p:nvSpPr>
            <p:cNvPr id="14" name="Curved Up Arrow 13"/>
            <p:cNvSpPr/>
            <p:nvPr/>
          </p:nvSpPr>
          <p:spPr bwMode="auto">
            <a:xfrm rot="16200000">
              <a:off x="2324100" y="2400300"/>
              <a:ext cx="838200" cy="304800"/>
            </a:xfrm>
            <a:prstGeom prst="curvedUp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5" name="Curved Down Arrow 14"/>
            <p:cNvSpPr/>
            <p:nvPr/>
          </p:nvSpPr>
          <p:spPr bwMode="auto">
            <a:xfrm>
              <a:off x="2362200" y="1981200"/>
              <a:ext cx="685800" cy="381000"/>
            </a:xfrm>
            <a:prstGeom prst="curvedDown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cxnSp>
        <p:nvCxnSpPr>
          <p:cNvPr id="4" name="Straight Arrow Connector 3"/>
          <p:cNvCxnSpPr/>
          <p:nvPr/>
        </p:nvCxnSpPr>
        <p:spPr bwMode="auto">
          <a:xfrm flipV="1">
            <a:off x="4267200" y="2286000"/>
            <a:ext cx="1143000" cy="6858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a:stCxn id="14343" idx="0"/>
          </p:cNvCxnSpPr>
          <p:nvPr/>
        </p:nvCxnSpPr>
        <p:spPr bwMode="auto">
          <a:xfrm flipH="1" flipV="1">
            <a:off x="5943600" y="2286000"/>
            <a:ext cx="702469" cy="517525"/>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aphicFrame>
        <p:nvGraphicFramePr>
          <p:cNvPr id="21" name="Object 20"/>
          <p:cNvGraphicFramePr>
            <a:graphicFrameLocks noChangeAspect="1"/>
          </p:cNvGraphicFramePr>
          <p:nvPr>
            <p:extLst>
              <p:ext uri="{D42A27DB-BD31-4B8C-83A1-F6EECF244321}">
                <p14:modId xmlns:p14="http://schemas.microsoft.com/office/powerpoint/2010/main" val="2863964736"/>
              </p:ext>
            </p:extLst>
          </p:nvPr>
        </p:nvGraphicFramePr>
        <p:xfrm>
          <a:off x="7239000" y="2286000"/>
          <a:ext cx="1622425" cy="390525"/>
        </p:xfrm>
        <a:graphic>
          <a:graphicData uri="http://schemas.openxmlformats.org/presentationml/2006/ole">
            <mc:AlternateContent xmlns:mc="http://schemas.openxmlformats.org/markup-compatibility/2006">
              <mc:Choice xmlns:v="urn:schemas-microsoft-com:vml" Requires="v">
                <p:oleObj spid="_x0000_s64055" name="Equation" r:id="rId4" imgW="685800" imgH="165100" progId="Equation.DSMT4">
                  <p:embed/>
                </p:oleObj>
              </mc:Choice>
              <mc:Fallback>
                <p:oleObj name="Equation" r:id="rId4" imgW="685800" imgH="165100" progId="Equation.DSMT4">
                  <p:embed/>
                  <p:pic>
                    <p:nvPicPr>
                      <p:cNvPr id="0" name=""/>
                      <p:cNvPicPr/>
                      <p:nvPr/>
                    </p:nvPicPr>
                    <p:blipFill>
                      <a:blip r:embed="rId5"/>
                      <a:stretch>
                        <a:fillRect/>
                      </a:stretch>
                    </p:blipFill>
                    <p:spPr>
                      <a:xfrm>
                        <a:off x="7239000" y="2286000"/>
                        <a:ext cx="1622425" cy="39052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490591494"/>
              </p:ext>
            </p:extLst>
          </p:nvPr>
        </p:nvGraphicFramePr>
        <p:xfrm>
          <a:off x="111125" y="2304682"/>
          <a:ext cx="2403475" cy="865556"/>
        </p:xfrm>
        <a:graphic>
          <a:graphicData uri="http://schemas.openxmlformats.org/presentationml/2006/ole">
            <mc:AlternateContent xmlns:mc="http://schemas.openxmlformats.org/markup-compatibility/2006">
              <mc:Choice xmlns:v="urn:schemas-microsoft-com:vml" Requires="v">
                <p:oleObj spid="_x0000_s64056" name="Equation" r:id="rId6" imgW="1270000" imgH="457200" progId="Equation.DSMT4">
                  <p:embed/>
                </p:oleObj>
              </mc:Choice>
              <mc:Fallback>
                <p:oleObj name="Equation" r:id="rId6" imgW="1270000" imgH="457200" progId="Equation.DSMT4">
                  <p:embed/>
                  <p:pic>
                    <p:nvPicPr>
                      <p:cNvPr id="0" name=""/>
                      <p:cNvPicPr/>
                      <p:nvPr/>
                    </p:nvPicPr>
                    <p:blipFill>
                      <a:blip r:embed="rId7"/>
                      <a:stretch>
                        <a:fillRect/>
                      </a:stretch>
                    </p:blipFill>
                    <p:spPr>
                      <a:xfrm>
                        <a:off x="111125" y="2304682"/>
                        <a:ext cx="2403475" cy="865556"/>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984242561"/>
              </p:ext>
            </p:extLst>
          </p:nvPr>
        </p:nvGraphicFramePr>
        <p:xfrm>
          <a:off x="152400" y="1752600"/>
          <a:ext cx="2566988" cy="473075"/>
        </p:xfrm>
        <a:graphic>
          <a:graphicData uri="http://schemas.openxmlformats.org/presentationml/2006/ole">
            <mc:AlternateContent xmlns:mc="http://schemas.openxmlformats.org/markup-compatibility/2006">
              <mc:Choice xmlns:v="urn:schemas-microsoft-com:vml" Requires="v">
                <p:oleObj spid="_x0000_s64057" name="Equation" r:id="rId8" imgW="1447800" imgH="266700" progId="Equation.DSMT4">
                  <p:embed/>
                </p:oleObj>
              </mc:Choice>
              <mc:Fallback>
                <p:oleObj name="Equation" r:id="rId8" imgW="1447800" imgH="266700" progId="Equation.DSMT4">
                  <p:embed/>
                  <p:pic>
                    <p:nvPicPr>
                      <p:cNvPr id="0" name=""/>
                      <p:cNvPicPr/>
                      <p:nvPr/>
                    </p:nvPicPr>
                    <p:blipFill>
                      <a:blip r:embed="rId9"/>
                      <a:stretch>
                        <a:fillRect/>
                      </a:stretch>
                    </p:blipFill>
                    <p:spPr>
                      <a:xfrm>
                        <a:off x="152400" y="1752600"/>
                        <a:ext cx="2566988" cy="473075"/>
                      </a:xfrm>
                      <a:prstGeom prst="rect">
                        <a:avLst/>
                      </a:prstGeom>
                    </p:spPr>
                  </p:pic>
                </p:oleObj>
              </mc:Fallback>
            </mc:AlternateContent>
          </a:graphicData>
        </a:graphic>
      </p:graphicFrame>
      <p:sp>
        <p:nvSpPr>
          <p:cNvPr id="3" name="TextBox 2"/>
          <p:cNvSpPr txBox="1"/>
          <p:nvPr/>
        </p:nvSpPr>
        <p:spPr>
          <a:xfrm>
            <a:off x="457200" y="1295400"/>
            <a:ext cx="1196061" cy="400110"/>
          </a:xfrm>
          <a:prstGeom prst="rect">
            <a:avLst/>
          </a:prstGeom>
          <a:noFill/>
        </p:spPr>
        <p:txBody>
          <a:bodyPr wrap="none" rtlCol="0">
            <a:spAutoFit/>
          </a:bodyPr>
          <a:lstStyle/>
          <a:p>
            <a:r>
              <a:rPr lang="en-US" sz="2000" dirty="0"/>
              <a:t>streaming</a:t>
            </a:r>
          </a:p>
        </p:txBody>
      </p:sp>
      <p:sp>
        <p:nvSpPr>
          <p:cNvPr id="5" name="TextBox 4">
            <a:extLst>
              <a:ext uri="{FF2B5EF4-FFF2-40B4-BE49-F238E27FC236}">
                <a16:creationId xmlns:a16="http://schemas.microsoft.com/office/drawing/2014/main" id="{CEBFCF6F-8B37-724F-82D2-0FFFB850F949}"/>
              </a:ext>
            </a:extLst>
          </p:cNvPr>
          <p:cNvSpPr txBox="1"/>
          <p:nvPr/>
        </p:nvSpPr>
        <p:spPr>
          <a:xfrm>
            <a:off x="5410200" y="3529369"/>
            <a:ext cx="1266825" cy="830997"/>
          </a:xfrm>
          <a:prstGeom prst="rect">
            <a:avLst/>
          </a:prstGeom>
          <a:noFill/>
        </p:spPr>
        <p:txBody>
          <a:bodyPr wrap="square" rtlCol="0">
            <a:spAutoFit/>
          </a:bodyPr>
          <a:lstStyle/>
          <a:p>
            <a:r>
              <a:rPr lang="en-US" sz="1600" dirty="0"/>
              <a:t>Magnetically trapped particles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10600" cy="1143000"/>
          </a:xfrm>
        </p:spPr>
        <p:txBody>
          <a:bodyPr/>
          <a:lstStyle/>
          <a:p>
            <a:r>
              <a:rPr lang="en-US" dirty="0"/>
              <a:t>Recent Adjoint Approaches</a:t>
            </a:r>
          </a:p>
        </p:txBody>
      </p:sp>
      <p:sp>
        <p:nvSpPr>
          <p:cNvPr id="3" name="TextBox 2"/>
          <p:cNvSpPr txBox="1"/>
          <p:nvPr/>
        </p:nvSpPr>
        <p:spPr>
          <a:xfrm>
            <a:off x="537011" y="1371600"/>
            <a:ext cx="8069977" cy="4308872"/>
          </a:xfrm>
          <a:prstGeom prst="rect">
            <a:avLst/>
          </a:prstGeom>
          <a:noFill/>
        </p:spPr>
        <p:txBody>
          <a:bodyPr wrap="square" rtlCol="0">
            <a:spAutoFit/>
          </a:bodyPr>
          <a:lstStyle/>
          <a:p>
            <a:pPr marL="342900" indent="-342900">
              <a:spcAft>
                <a:spcPts val="1200"/>
              </a:spcAft>
              <a:buFont typeface="Arial"/>
              <a:buChar char="•"/>
              <a:defRPr/>
            </a:pPr>
            <a:r>
              <a:rPr lang="en-US" u="sng" dirty="0"/>
              <a:t>Beam optics sensitivity function, </a:t>
            </a:r>
            <a:r>
              <a:rPr lang="en-US" sz="2000" dirty="0"/>
              <a:t>TMA, D. </a:t>
            </a:r>
            <a:r>
              <a:rPr lang="en-US" sz="2000" dirty="0" err="1"/>
              <a:t>Chernin</a:t>
            </a:r>
            <a:r>
              <a:rPr lang="en-US" sz="2000" dirty="0"/>
              <a:t>, J. </a:t>
            </a:r>
            <a:r>
              <a:rPr lang="en-US" sz="2000" dirty="0" err="1"/>
              <a:t>Petillo</a:t>
            </a:r>
            <a:r>
              <a:rPr lang="en-US" sz="2000" dirty="0"/>
              <a:t>, Phys. Plasmas 26, 013109 (2019); </a:t>
            </a:r>
            <a:r>
              <a:rPr lang="en-US" sz="2000" dirty="0" err="1"/>
              <a:t>doi</a:t>
            </a:r>
            <a:r>
              <a:rPr lang="en-US" sz="2000" dirty="0"/>
              <a:t>: 10.1063/1.5079629</a:t>
            </a:r>
          </a:p>
          <a:p>
            <a:pPr marL="342900" indent="-342900">
              <a:spcAft>
                <a:spcPts val="1200"/>
              </a:spcAft>
              <a:buFont typeface="Arial"/>
              <a:buChar char="•"/>
              <a:defRPr/>
            </a:pPr>
            <a:r>
              <a:rPr lang="en-US" u="sng" dirty="0"/>
              <a:t>Stellarator Optimization and Sensitivity</a:t>
            </a:r>
            <a:r>
              <a:rPr lang="en-US" dirty="0"/>
              <a:t>, </a:t>
            </a:r>
            <a:r>
              <a:rPr lang="en-US" sz="2000" dirty="0"/>
              <a:t>E. Paul, M. </a:t>
            </a:r>
            <a:r>
              <a:rPr lang="en-US" sz="2000" dirty="0" err="1"/>
              <a:t>Landreman</a:t>
            </a:r>
            <a:r>
              <a:rPr lang="en-US" sz="2000" dirty="0"/>
              <a:t>, TMA, </a:t>
            </a:r>
            <a:r>
              <a:rPr lang="en-US" sz="2000" i="1" dirty="0"/>
              <a:t>J. Plasma Phys. </a:t>
            </a:r>
            <a:r>
              <a:rPr lang="en-US" sz="2000" dirty="0"/>
              <a:t>(2019), v</a:t>
            </a:r>
            <a:r>
              <a:rPr lang="en-US" sz="2000" i="1" dirty="0"/>
              <a:t>ol</a:t>
            </a:r>
            <a:r>
              <a:rPr lang="en-US" sz="2000" dirty="0"/>
              <a:t>. 85, 905850207, </a:t>
            </a:r>
            <a:r>
              <a:rPr lang="en-US" sz="2000" i="1" dirty="0"/>
              <a:t>J. Plasma Phys. </a:t>
            </a:r>
            <a:r>
              <a:rPr lang="en-US" sz="2000" dirty="0"/>
              <a:t>(2021), v</a:t>
            </a:r>
            <a:r>
              <a:rPr lang="en-US" sz="2000" i="1" dirty="0"/>
              <a:t>ol</a:t>
            </a:r>
            <a:r>
              <a:rPr lang="en-US" sz="2000" dirty="0"/>
              <a:t>. 87, 905870214 </a:t>
            </a:r>
          </a:p>
          <a:p>
            <a:pPr marL="342900" indent="-342900">
              <a:spcAft>
                <a:spcPts val="1200"/>
              </a:spcAft>
              <a:buFont typeface="Arial"/>
              <a:buChar char="•"/>
              <a:defRPr/>
            </a:pPr>
            <a:r>
              <a:rPr lang="en-US" dirty="0"/>
              <a:t> </a:t>
            </a:r>
            <a:r>
              <a:rPr lang="en-US" u="sng" dirty="0"/>
              <a:t>Optimization of Flat to Round Transformers in Particle Accelerators</a:t>
            </a:r>
            <a:r>
              <a:rPr lang="en-US" dirty="0"/>
              <a:t>, </a:t>
            </a:r>
            <a:r>
              <a:rPr lang="en-US" sz="2000" dirty="0"/>
              <a:t>L. </a:t>
            </a:r>
            <a:r>
              <a:rPr lang="en-US" sz="2000" dirty="0" err="1"/>
              <a:t>Dovlatyan</a:t>
            </a:r>
            <a:r>
              <a:rPr lang="en-US" sz="2000" dirty="0"/>
              <a:t>, B. Beaudoin, S. Bernal, I. Haber, D. Sutter and TMA, arXiv:2102.07016 </a:t>
            </a:r>
          </a:p>
          <a:p>
            <a:pPr marL="342900" indent="-342900">
              <a:spcAft>
                <a:spcPts val="1200"/>
              </a:spcAft>
              <a:buFont typeface="Arial"/>
              <a:buChar char="•"/>
              <a:defRPr/>
            </a:pPr>
            <a:r>
              <a:rPr lang="en-US" u="sng" dirty="0"/>
              <a:t>Adjoint Equations for Beam-Wave Interaction and Optimization of TWT Design</a:t>
            </a:r>
            <a:r>
              <a:rPr lang="en-US" dirty="0"/>
              <a:t>,  </a:t>
            </a:r>
            <a:r>
              <a:rPr lang="en-US" sz="2000" dirty="0"/>
              <a:t>A. </a:t>
            </a:r>
            <a:r>
              <a:rPr lang="en-US" sz="2000" dirty="0" err="1"/>
              <a:t>Vlasov</a:t>
            </a:r>
            <a:r>
              <a:rPr lang="en-US" sz="2000" dirty="0"/>
              <a:t>, TMA, D. </a:t>
            </a:r>
            <a:r>
              <a:rPr lang="en-US" sz="2000" dirty="0" err="1"/>
              <a:t>Chernin</a:t>
            </a:r>
            <a:r>
              <a:rPr lang="en-US" sz="2000" dirty="0"/>
              <a:t> and I. </a:t>
            </a:r>
            <a:r>
              <a:rPr lang="en-US" sz="2000" dirty="0" err="1"/>
              <a:t>Chernyavskiy</a:t>
            </a:r>
            <a:r>
              <a:rPr lang="en-US" sz="2000" dirty="0"/>
              <a:t>, to be published, IEEE Trans. Plasma Sci.</a:t>
            </a:r>
          </a:p>
        </p:txBody>
      </p:sp>
      <p:sp>
        <p:nvSpPr>
          <p:cNvPr id="4" name="TextBox 3">
            <a:extLst>
              <a:ext uri="{FF2B5EF4-FFF2-40B4-BE49-F238E27FC236}">
                <a16:creationId xmlns:a16="http://schemas.microsoft.com/office/drawing/2014/main" id="{57427B61-45FC-9C42-AA68-B52A23786C8A}"/>
              </a:ext>
            </a:extLst>
          </p:cNvPr>
          <p:cNvSpPr txBox="1"/>
          <p:nvPr/>
        </p:nvSpPr>
        <p:spPr>
          <a:xfrm>
            <a:off x="1096100" y="6157839"/>
            <a:ext cx="6875600" cy="461665"/>
          </a:xfrm>
          <a:prstGeom prst="rect">
            <a:avLst/>
          </a:prstGeom>
          <a:noFill/>
        </p:spPr>
        <p:txBody>
          <a:bodyPr wrap="none" rtlCol="0">
            <a:spAutoFit/>
          </a:bodyPr>
          <a:lstStyle/>
          <a:p>
            <a:r>
              <a:rPr lang="en-US" dirty="0"/>
              <a:t>Give a child a hammer and everything becomes a nail.</a:t>
            </a:r>
          </a:p>
        </p:txBody>
      </p:sp>
    </p:spTree>
    <p:extLst>
      <p:ext uri="{BB962C8B-B14F-4D97-AF65-F5344CB8AC3E}">
        <p14:creationId xmlns:p14="http://schemas.microsoft.com/office/powerpoint/2010/main" val="1389841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a:cs typeface="+mj-cs"/>
              </a:rPr>
              <a:t>Global Beam Sensitivity Function for Electron Guns</a:t>
            </a:r>
          </a:p>
        </p:txBody>
      </p:sp>
      <p:sp>
        <p:nvSpPr>
          <p:cNvPr id="5123" name="Text Box 3"/>
          <p:cNvSpPr txBox="1">
            <a:spLocks noChangeArrowheads="1"/>
          </p:cNvSpPr>
          <p:nvPr/>
        </p:nvSpPr>
        <p:spPr bwMode="auto">
          <a:xfrm>
            <a:off x="990600" y="2209800"/>
            <a:ext cx="7391400" cy="4108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b="1" dirty="0">
                <a:cs typeface="+mn-cs"/>
              </a:rPr>
              <a:t>Goal </a:t>
            </a:r>
            <a:endParaRPr lang="en-US" dirty="0">
              <a:cs typeface="+mn-cs"/>
            </a:endParaRPr>
          </a:p>
          <a:p>
            <a:pPr>
              <a:defRPr/>
            </a:pPr>
            <a:r>
              <a:rPr lang="en-US" dirty="0">
                <a:cs typeface="+mn-cs"/>
              </a:rPr>
              <a:t>Derive and Calculate a function that gives the variation of </a:t>
            </a:r>
            <a:r>
              <a:rPr lang="en-US" u="sng" dirty="0">
                <a:cs typeface="+mn-cs"/>
              </a:rPr>
              <a:t>specific beam parameters</a:t>
            </a:r>
            <a:r>
              <a:rPr lang="en-US" dirty="0">
                <a:cs typeface="+mn-cs"/>
              </a:rPr>
              <a:t> to </a:t>
            </a:r>
          </a:p>
          <a:p>
            <a:pPr>
              <a:defRPr/>
            </a:pPr>
            <a:r>
              <a:rPr lang="en-US" dirty="0">
                <a:cs typeface="+mn-cs"/>
              </a:rPr>
              <a:t>	- variations in </a:t>
            </a:r>
            <a:r>
              <a:rPr lang="en-US" u="sng" dirty="0">
                <a:cs typeface="+mn-cs"/>
              </a:rPr>
              <a:t>electrode potential/position</a:t>
            </a:r>
            <a:endParaRPr lang="en-US" dirty="0">
              <a:cs typeface="+mn-cs"/>
            </a:endParaRPr>
          </a:p>
          <a:p>
            <a:pPr>
              <a:defRPr/>
            </a:pPr>
            <a:r>
              <a:rPr lang="en-US" dirty="0">
                <a:cs typeface="+mn-cs"/>
              </a:rPr>
              <a:t>	- variations in </a:t>
            </a:r>
            <a:r>
              <a:rPr lang="en-US" u="sng" dirty="0">
                <a:cs typeface="+mn-cs"/>
              </a:rPr>
              <a:t>magnet current/position</a:t>
            </a:r>
          </a:p>
          <a:p>
            <a:pPr>
              <a:defRPr/>
            </a:pPr>
            <a:endParaRPr lang="en-US" u="sng" dirty="0">
              <a:cs typeface="+mn-cs"/>
            </a:endParaRPr>
          </a:p>
          <a:p>
            <a:pPr>
              <a:defRPr/>
            </a:pPr>
            <a:r>
              <a:rPr lang="en-US" dirty="0">
                <a:cs typeface="+mn-cs"/>
              </a:rPr>
              <a:t>Can be used to</a:t>
            </a:r>
          </a:p>
          <a:p>
            <a:pPr>
              <a:defRPr/>
            </a:pPr>
            <a:r>
              <a:rPr lang="en-US" dirty="0">
                <a:cs typeface="+mn-cs"/>
              </a:rPr>
              <a:t>	- establish manufacturing tolerances</a:t>
            </a:r>
          </a:p>
          <a:p>
            <a:pPr>
              <a:defRPr/>
            </a:pPr>
            <a:r>
              <a:rPr lang="en-US" dirty="0">
                <a:cs typeface="+mn-cs"/>
              </a:rPr>
              <a:t>	- optimize gun designs</a:t>
            </a:r>
          </a:p>
          <a:p>
            <a:pPr>
              <a:defRPr/>
            </a:pPr>
            <a:endParaRPr lang="en-US" dirty="0">
              <a:cs typeface="+mn-cs"/>
            </a:endParaRPr>
          </a:p>
          <a:p>
            <a:pPr>
              <a:defRPr/>
            </a:pPr>
            <a:r>
              <a:rPr lang="en-US" dirty="0">
                <a:cs typeface="+mn-cs"/>
              </a:rPr>
              <a:t>Should be embedded in gun code (e.g. Michelle)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800" y="381000"/>
            <a:ext cx="8534400" cy="1143000"/>
          </a:xfrm>
        </p:spPr>
        <p:txBody>
          <a:bodyPr/>
          <a:lstStyle/>
          <a:p>
            <a:pPr eaLnBrk="1" hangingPunct="1">
              <a:defRPr/>
            </a:pPr>
            <a:r>
              <a:rPr lang="en-US" dirty="0">
                <a:cs typeface="+mj-cs"/>
              </a:rPr>
              <a:t>Example</a:t>
            </a:r>
            <a:br>
              <a:rPr lang="en-US" dirty="0">
                <a:cs typeface="+mj-cs"/>
              </a:rPr>
            </a:br>
            <a:r>
              <a:rPr lang="en-US" sz="3200" dirty="0">
                <a:solidFill>
                  <a:schemeClr val="tx1"/>
                </a:solidFill>
                <a:cs typeface="+mj-cs"/>
              </a:rPr>
              <a:t>Jackson, Classical Electrodynamics</a:t>
            </a:r>
            <a:br>
              <a:rPr lang="en-US" sz="3200" dirty="0">
                <a:solidFill>
                  <a:schemeClr val="tx1"/>
                </a:solidFill>
                <a:cs typeface="+mj-cs"/>
              </a:rPr>
            </a:br>
            <a:r>
              <a:rPr lang="en-US" sz="3200" dirty="0">
                <a:solidFill>
                  <a:schemeClr val="tx1"/>
                </a:solidFill>
                <a:cs typeface="+mj-cs"/>
              </a:rPr>
              <a:t>Problems 1.12 and 1.13</a:t>
            </a:r>
            <a:endParaRPr lang="en-US" sz="2400" dirty="0">
              <a:solidFill>
                <a:schemeClr val="tx1"/>
              </a:solidFill>
              <a:cs typeface="+mj-cs"/>
            </a:endParaRPr>
          </a:p>
        </p:txBody>
      </p:sp>
      <p:sp>
        <p:nvSpPr>
          <p:cNvPr id="3095" name="Text Box 23"/>
          <p:cNvSpPr txBox="1">
            <a:spLocks noChangeArrowheads="1"/>
          </p:cNvSpPr>
          <p:nvPr/>
        </p:nvSpPr>
        <p:spPr bwMode="auto">
          <a:xfrm>
            <a:off x="411163" y="1905000"/>
            <a:ext cx="8321675"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cs typeface="+mn-cs"/>
              </a:rPr>
              <a:t>A charge q is placed at an arbitrary point, </a:t>
            </a:r>
            <a:r>
              <a:rPr lang="en-US" b="1">
                <a:cs typeface="+mn-cs"/>
              </a:rPr>
              <a:t>x</a:t>
            </a:r>
            <a:r>
              <a:rPr lang="en-US" baseline="-25000">
                <a:cs typeface="+mn-cs"/>
              </a:rPr>
              <a:t>o</a:t>
            </a:r>
            <a:r>
              <a:rPr lang="en-US">
                <a:cs typeface="+mn-cs"/>
              </a:rPr>
              <a:t>, relative to two grounded, conducting electrodes.</a:t>
            </a:r>
          </a:p>
        </p:txBody>
      </p:sp>
      <p:sp>
        <p:nvSpPr>
          <p:cNvPr id="3097" name="Text Box 25"/>
          <p:cNvSpPr txBox="1">
            <a:spLocks noChangeArrowheads="1"/>
          </p:cNvSpPr>
          <p:nvPr/>
        </p:nvSpPr>
        <p:spPr bwMode="auto">
          <a:xfrm>
            <a:off x="838200" y="5105400"/>
            <a:ext cx="8077200" cy="12618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dirty="0">
                <a:cs typeface="+mn-cs"/>
              </a:rPr>
              <a:t>What is the charge q</a:t>
            </a:r>
            <a:r>
              <a:rPr lang="en-US" baseline="-25000" dirty="0">
                <a:cs typeface="+mn-cs"/>
              </a:rPr>
              <a:t>1 </a:t>
            </a:r>
            <a:r>
              <a:rPr lang="en-US" dirty="0">
                <a:cs typeface="+mn-cs"/>
              </a:rPr>
              <a:t>on the surface of electrode 1?</a:t>
            </a:r>
          </a:p>
          <a:p>
            <a:pPr>
              <a:defRPr/>
            </a:pPr>
            <a:endParaRPr lang="en-US" dirty="0">
              <a:cs typeface="+mn-cs"/>
            </a:endParaRPr>
          </a:p>
          <a:p>
            <a:pPr algn="ctr">
              <a:defRPr/>
            </a:pPr>
            <a:r>
              <a:rPr lang="en-US" sz="2800" u="sng" dirty="0">
                <a:cs typeface="+mn-cs"/>
              </a:rPr>
              <a:t>Repeat for different </a:t>
            </a:r>
            <a:r>
              <a:rPr lang="en-US" sz="2800" b="1" u="sng" dirty="0">
                <a:cs typeface="+mn-cs"/>
              </a:rPr>
              <a:t>x</a:t>
            </a:r>
            <a:r>
              <a:rPr lang="en-US" sz="2800" b="1" u="sng" baseline="-25000" dirty="0">
                <a:cs typeface="+mn-cs"/>
              </a:rPr>
              <a:t>0</a:t>
            </a:r>
          </a:p>
        </p:txBody>
      </p:sp>
      <p:grpSp>
        <p:nvGrpSpPr>
          <p:cNvPr id="20" name="Group 19"/>
          <p:cNvGrpSpPr/>
          <p:nvPr/>
        </p:nvGrpSpPr>
        <p:grpSpPr>
          <a:xfrm>
            <a:off x="1600200" y="2705100"/>
            <a:ext cx="5867400" cy="2019300"/>
            <a:chOff x="1600200" y="2705100"/>
            <a:chExt cx="5867400" cy="2019300"/>
          </a:xfrm>
        </p:grpSpPr>
        <p:sp>
          <p:nvSpPr>
            <p:cNvPr id="3077" name="Text Box 5"/>
            <p:cNvSpPr txBox="1">
              <a:spLocks noChangeArrowheads="1"/>
            </p:cNvSpPr>
            <p:nvPr/>
          </p:nvSpPr>
          <p:spPr bwMode="auto">
            <a:xfrm>
              <a:off x="4572000" y="3048000"/>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q</a:t>
              </a:r>
            </a:p>
          </p:txBody>
        </p:sp>
        <p:sp>
          <p:nvSpPr>
            <p:cNvPr id="3078" name="Text Box 6"/>
            <p:cNvSpPr txBox="1">
              <a:spLocks noChangeArrowheads="1"/>
            </p:cNvSpPr>
            <p:nvPr/>
          </p:nvSpPr>
          <p:spPr bwMode="auto">
            <a:xfrm>
              <a:off x="4267200" y="3429000"/>
              <a:ext cx="438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a:cs typeface="+mn-cs"/>
                </a:rPr>
                <a:t>x</a:t>
              </a:r>
              <a:r>
                <a:rPr lang="en-US" baseline="-25000" dirty="0">
                  <a:cs typeface="+mn-cs"/>
                </a:rPr>
                <a:t>0</a:t>
              </a:r>
              <a:endParaRPr lang="en-US" dirty="0">
                <a:cs typeface="+mn-cs"/>
              </a:endParaRPr>
            </a:p>
          </p:txBody>
        </p:sp>
        <p:sp>
          <p:nvSpPr>
            <p:cNvPr id="3080" name="Oval 8"/>
            <p:cNvSpPr>
              <a:spLocks noChangeArrowheads="1"/>
            </p:cNvSpPr>
            <p:nvPr/>
          </p:nvSpPr>
          <p:spPr bwMode="auto">
            <a:xfrm>
              <a:off x="2209800" y="2971800"/>
              <a:ext cx="1524000" cy="14478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cs typeface="+mn-cs"/>
              </a:endParaRPr>
            </a:p>
          </p:txBody>
        </p:sp>
        <p:sp>
          <p:nvSpPr>
            <p:cNvPr id="3081" name="Oval 9"/>
            <p:cNvSpPr>
              <a:spLocks noChangeArrowheads="1"/>
            </p:cNvSpPr>
            <p:nvPr/>
          </p:nvSpPr>
          <p:spPr bwMode="auto">
            <a:xfrm>
              <a:off x="5943600" y="2705100"/>
              <a:ext cx="1524000" cy="14478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3" name="Text Box 11"/>
            <p:cNvSpPr txBox="1">
              <a:spLocks noChangeArrowheads="1"/>
            </p:cNvSpPr>
            <p:nvPr/>
          </p:nvSpPr>
          <p:spPr bwMode="auto">
            <a:xfrm>
              <a:off x="3276600" y="3505200"/>
              <a:ext cx="438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q</a:t>
              </a:r>
              <a:r>
                <a:rPr lang="en-US" baseline="-25000">
                  <a:cs typeface="+mn-cs"/>
                </a:rPr>
                <a:t>1</a:t>
              </a:r>
              <a:endParaRPr lang="en-US">
                <a:cs typeface="+mn-cs"/>
              </a:endParaRPr>
            </a:p>
          </p:txBody>
        </p:sp>
        <p:grpSp>
          <p:nvGrpSpPr>
            <p:cNvPr id="15368" name="Group 17"/>
            <p:cNvGrpSpPr>
              <a:grpSpLocks/>
            </p:cNvGrpSpPr>
            <p:nvPr/>
          </p:nvGrpSpPr>
          <p:grpSpPr bwMode="auto">
            <a:xfrm>
              <a:off x="1600200" y="3581400"/>
              <a:ext cx="609600" cy="990600"/>
              <a:chOff x="1008" y="2256"/>
              <a:chExt cx="384" cy="624"/>
            </a:xfrm>
          </p:grpSpPr>
          <p:sp>
            <p:nvSpPr>
              <p:cNvPr id="3084" name="Line 12"/>
              <p:cNvSpPr>
                <a:spLocks noChangeShapeType="1"/>
              </p:cNvSpPr>
              <p:nvPr/>
            </p:nvSpPr>
            <p:spPr bwMode="auto">
              <a:xfrm flipH="1">
                <a:off x="1152" y="2256"/>
                <a:ext cx="24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5" name="Line 13"/>
              <p:cNvSpPr>
                <a:spLocks noChangeShapeType="1"/>
              </p:cNvSpPr>
              <p:nvPr/>
            </p:nvSpPr>
            <p:spPr bwMode="auto">
              <a:xfrm>
                <a:off x="1152" y="2256"/>
                <a:ext cx="0" cy="38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6" name="Line 14"/>
              <p:cNvSpPr>
                <a:spLocks noChangeShapeType="1"/>
              </p:cNvSpPr>
              <p:nvPr/>
            </p:nvSpPr>
            <p:spPr bwMode="auto">
              <a:xfrm flipH="1">
                <a:off x="1008" y="2640"/>
                <a:ext cx="24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8" name="AutoShape 16"/>
              <p:cNvSpPr>
                <a:spLocks noChangeArrowheads="1"/>
              </p:cNvSpPr>
              <p:nvPr/>
            </p:nvSpPr>
            <p:spPr bwMode="auto">
              <a:xfrm flipV="1">
                <a:off x="1056" y="2640"/>
                <a:ext cx="192" cy="240"/>
              </a:xfrm>
              <a:prstGeom prst="triangle">
                <a:avLst>
                  <a:gd name="adj" fmla="val 4323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15369" name="Group 18"/>
            <p:cNvGrpSpPr>
              <a:grpSpLocks/>
            </p:cNvGrpSpPr>
            <p:nvPr/>
          </p:nvGrpSpPr>
          <p:grpSpPr bwMode="auto">
            <a:xfrm>
              <a:off x="5410200" y="3733800"/>
              <a:ext cx="609600" cy="990600"/>
              <a:chOff x="1008" y="2256"/>
              <a:chExt cx="384" cy="624"/>
            </a:xfrm>
          </p:grpSpPr>
          <p:sp>
            <p:nvSpPr>
              <p:cNvPr id="3091" name="Line 19"/>
              <p:cNvSpPr>
                <a:spLocks noChangeShapeType="1"/>
              </p:cNvSpPr>
              <p:nvPr/>
            </p:nvSpPr>
            <p:spPr bwMode="auto">
              <a:xfrm flipH="1">
                <a:off x="1152" y="2256"/>
                <a:ext cx="24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2" name="Line 20"/>
              <p:cNvSpPr>
                <a:spLocks noChangeShapeType="1"/>
              </p:cNvSpPr>
              <p:nvPr/>
            </p:nvSpPr>
            <p:spPr bwMode="auto">
              <a:xfrm>
                <a:off x="1152" y="2256"/>
                <a:ext cx="0" cy="384"/>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3" name="Line 21"/>
              <p:cNvSpPr>
                <a:spLocks noChangeShapeType="1"/>
              </p:cNvSpPr>
              <p:nvPr/>
            </p:nvSpPr>
            <p:spPr bwMode="auto">
              <a:xfrm flipH="1">
                <a:off x="1008" y="2640"/>
                <a:ext cx="24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4" name="AutoShape 22"/>
              <p:cNvSpPr>
                <a:spLocks noChangeArrowheads="1"/>
              </p:cNvSpPr>
              <p:nvPr/>
            </p:nvSpPr>
            <p:spPr bwMode="auto">
              <a:xfrm flipV="1">
                <a:off x="1056" y="2640"/>
                <a:ext cx="192" cy="240"/>
              </a:xfrm>
              <a:prstGeom prst="triangle">
                <a:avLst>
                  <a:gd name="adj" fmla="val 4323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3096" name="Text Box 24"/>
            <p:cNvSpPr txBox="1">
              <a:spLocks noChangeArrowheads="1"/>
            </p:cNvSpPr>
            <p:nvPr/>
          </p:nvSpPr>
          <p:spPr bwMode="auto">
            <a:xfrm>
              <a:off x="6038850" y="3200400"/>
              <a:ext cx="438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q</a:t>
              </a:r>
              <a:r>
                <a:rPr lang="en-US" baseline="-25000">
                  <a:cs typeface="+mn-cs"/>
                </a:rPr>
                <a:t>2</a:t>
              </a:r>
              <a:endParaRPr lang="en-US">
                <a:cs typeface="+mn-cs"/>
              </a:endParaRPr>
            </a:p>
          </p:txBody>
        </p:sp>
        <p:sp>
          <p:nvSpPr>
            <p:cNvPr id="2" name="Oval 1"/>
            <p:cNvSpPr/>
            <p:nvPr/>
          </p:nvSpPr>
          <p:spPr bwMode="auto">
            <a:xfrm>
              <a:off x="4419600" y="3124200"/>
              <a:ext cx="228600" cy="228600"/>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2" name="Freeform 11"/>
            <p:cNvSpPr/>
            <p:nvPr/>
          </p:nvSpPr>
          <p:spPr>
            <a:xfrm>
              <a:off x="3543300" y="2971800"/>
              <a:ext cx="901700" cy="1778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2" name="Freeform 31"/>
            <p:cNvSpPr/>
            <p:nvPr/>
          </p:nvSpPr>
          <p:spPr>
            <a:xfrm>
              <a:off x="4648200" y="2971800"/>
              <a:ext cx="1295400" cy="1524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3" name="Freeform 32"/>
            <p:cNvSpPr/>
            <p:nvPr/>
          </p:nvSpPr>
          <p:spPr>
            <a:xfrm rot="613740" flipV="1">
              <a:off x="4648200" y="3505200"/>
              <a:ext cx="1295400" cy="2286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cxnSp>
          <p:nvCxnSpPr>
            <p:cNvPr id="14" name="Straight Arrow Connector 13"/>
            <p:cNvCxnSpPr/>
            <p:nvPr/>
          </p:nvCxnSpPr>
          <p:spPr bwMode="auto">
            <a:xfrm>
              <a:off x="5562600" y="3048000"/>
              <a:ext cx="15240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a:off x="5257800" y="3733800"/>
              <a:ext cx="15240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Arrow Connector 38"/>
            <p:cNvCxnSpPr>
              <a:stCxn id="12" idx="1"/>
            </p:cNvCxnSpPr>
            <p:nvPr/>
          </p:nvCxnSpPr>
          <p:spPr bwMode="auto">
            <a:xfrm flipH="1" flipV="1">
              <a:off x="3810000" y="2971800"/>
              <a:ext cx="165100" cy="136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3" name="TextBox 2">
            <a:extLst>
              <a:ext uri="{FF2B5EF4-FFF2-40B4-BE49-F238E27FC236}">
                <a16:creationId xmlns:a16="http://schemas.microsoft.com/office/drawing/2014/main" id="{955BEEB5-F9D4-0F4E-8C86-B0999ED019DF}"/>
              </a:ext>
            </a:extLst>
          </p:cNvPr>
          <p:cNvSpPr txBox="1"/>
          <p:nvPr/>
        </p:nvSpPr>
        <p:spPr>
          <a:xfrm>
            <a:off x="3482657" y="4290368"/>
            <a:ext cx="492443" cy="461665"/>
          </a:xfrm>
          <a:prstGeom prst="rect">
            <a:avLst/>
          </a:prstGeom>
          <a:noFill/>
        </p:spPr>
        <p:txBody>
          <a:bodyPr wrap="none" rtlCol="0">
            <a:spAutoFit/>
          </a:bodyPr>
          <a:lstStyle/>
          <a:p>
            <a:r>
              <a:rPr lang="en-US" dirty="0"/>
              <a:t>B</a:t>
            </a:r>
            <a:r>
              <a:rPr lang="en-US" baseline="-25000" dirty="0"/>
              <a:t>1</a:t>
            </a:r>
          </a:p>
        </p:txBody>
      </p:sp>
      <p:sp>
        <p:nvSpPr>
          <p:cNvPr id="30" name="TextBox 29">
            <a:extLst>
              <a:ext uri="{FF2B5EF4-FFF2-40B4-BE49-F238E27FC236}">
                <a16:creationId xmlns:a16="http://schemas.microsoft.com/office/drawing/2014/main" id="{8772BC2D-CB07-A749-8176-445187648B39}"/>
              </a:ext>
            </a:extLst>
          </p:cNvPr>
          <p:cNvSpPr txBox="1"/>
          <p:nvPr/>
        </p:nvSpPr>
        <p:spPr>
          <a:xfrm>
            <a:off x="6194354" y="4166418"/>
            <a:ext cx="492443" cy="461665"/>
          </a:xfrm>
          <a:prstGeom prst="rect">
            <a:avLst/>
          </a:prstGeom>
          <a:noFill/>
        </p:spPr>
        <p:txBody>
          <a:bodyPr wrap="none" rtlCol="0">
            <a:spAutoFit/>
          </a:bodyPr>
          <a:lstStyle/>
          <a:p>
            <a:r>
              <a:rPr lang="en-US" dirty="0"/>
              <a:t>B</a:t>
            </a:r>
            <a:r>
              <a:rPr lang="en-US" baseline="-25000" dirty="0"/>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1"/>
          <p:cNvGrpSpPr>
            <a:grpSpLocks/>
          </p:cNvGrpSpPr>
          <p:nvPr/>
        </p:nvGrpSpPr>
        <p:grpSpPr bwMode="auto">
          <a:xfrm>
            <a:off x="4114800" y="1066800"/>
            <a:ext cx="3560763" cy="4152900"/>
            <a:chOff x="2209800" y="625455"/>
            <a:chExt cx="3560162" cy="4153580"/>
          </a:xfrm>
        </p:grpSpPr>
        <p:grpSp>
          <p:nvGrpSpPr>
            <p:cNvPr id="29701" name="Group 4"/>
            <p:cNvGrpSpPr>
              <a:grpSpLocks/>
            </p:cNvGrpSpPr>
            <p:nvPr/>
          </p:nvGrpSpPr>
          <p:grpSpPr bwMode="auto">
            <a:xfrm>
              <a:off x="2267937" y="738167"/>
              <a:ext cx="3502025" cy="2479675"/>
              <a:chOff x="102" y="902"/>
              <a:chExt cx="2410" cy="1714"/>
            </a:xfrm>
          </p:grpSpPr>
          <p:pic>
            <p:nvPicPr>
              <p:cNvPr id="29708" name="Picture 5" descr="View2"/>
              <p:cNvPicPr>
                <a:picLocks noChangeAspect="1" noChangeArrowheads="1"/>
              </p:cNvPicPr>
              <p:nvPr/>
            </p:nvPicPr>
            <p:blipFill>
              <a:blip r:embed="rId2">
                <a:extLst>
                  <a:ext uri="{28A0092B-C50C-407E-A947-70E740481C1C}">
                    <a14:useLocalDpi xmlns:a14="http://schemas.microsoft.com/office/drawing/2010/main" val="0"/>
                  </a:ext>
                </a:extLst>
              </a:blip>
              <a:srcRect l="13510" t="24210" r="14125"/>
              <a:stretch>
                <a:fillRect/>
              </a:stretch>
            </p:blipFill>
            <p:spPr bwMode="auto">
              <a:xfrm>
                <a:off x="102" y="902"/>
                <a:ext cx="1857" cy="1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1999" y="1912"/>
                <a:ext cx="513" cy="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Emitter</a:t>
                </a:r>
              </a:p>
            </p:txBody>
          </p:sp>
          <p:sp>
            <p:nvSpPr>
              <p:cNvPr id="12" name="Text Box 7"/>
              <p:cNvSpPr txBox="1">
                <a:spLocks noChangeArrowheads="1"/>
              </p:cNvSpPr>
              <p:nvPr/>
            </p:nvSpPr>
            <p:spPr bwMode="auto">
              <a:xfrm>
                <a:off x="1597" y="2089"/>
                <a:ext cx="640" cy="3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Focus </a:t>
                </a:r>
              </a:p>
              <a:p>
                <a:pPr eaLnBrk="1" hangingPunct="1">
                  <a:defRPr/>
                </a:pPr>
                <a:r>
                  <a:rPr lang="en-US" sz="1400" dirty="0"/>
                  <a:t>Electrode</a:t>
                </a:r>
              </a:p>
            </p:txBody>
          </p:sp>
          <p:sp>
            <p:nvSpPr>
              <p:cNvPr id="13" name="Text Box 8"/>
              <p:cNvSpPr txBox="1">
                <a:spLocks noChangeArrowheads="1"/>
              </p:cNvSpPr>
              <p:nvPr/>
            </p:nvSpPr>
            <p:spPr bwMode="auto">
              <a:xfrm>
                <a:off x="191" y="2232"/>
                <a:ext cx="532" cy="2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Ground</a:t>
                </a:r>
              </a:p>
            </p:txBody>
          </p:sp>
          <p:sp>
            <p:nvSpPr>
              <p:cNvPr id="14" name="Line 9"/>
              <p:cNvSpPr>
                <a:spLocks noChangeShapeType="1"/>
              </p:cNvSpPr>
              <p:nvPr/>
            </p:nvSpPr>
            <p:spPr bwMode="auto">
              <a:xfrm flipV="1">
                <a:off x="665" y="2289"/>
                <a:ext cx="194" cy="5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15" name="Line 10"/>
              <p:cNvSpPr>
                <a:spLocks noChangeShapeType="1"/>
              </p:cNvSpPr>
              <p:nvPr/>
            </p:nvSpPr>
            <p:spPr bwMode="auto">
              <a:xfrm flipH="1" flipV="1">
                <a:off x="1692" y="1788"/>
                <a:ext cx="321" cy="195"/>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16" name="Line 11"/>
              <p:cNvSpPr>
                <a:spLocks noChangeShapeType="1"/>
              </p:cNvSpPr>
              <p:nvPr/>
            </p:nvSpPr>
            <p:spPr bwMode="auto">
              <a:xfrm flipH="1" flipV="1">
                <a:off x="1594" y="1984"/>
                <a:ext cx="120" cy="13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17" name="Line 12"/>
              <p:cNvSpPr>
                <a:spLocks noChangeShapeType="1"/>
              </p:cNvSpPr>
              <p:nvPr/>
            </p:nvSpPr>
            <p:spPr bwMode="auto">
              <a:xfrm>
                <a:off x="1810" y="1057"/>
                <a:ext cx="50" cy="753"/>
              </a:xfrm>
              <a:prstGeom prst="line">
                <a:avLst/>
              </a:prstGeom>
              <a:noFill/>
              <a:ln w="1905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18" name="Text Box 13"/>
              <p:cNvSpPr txBox="1">
                <a:spLocks noChangeArrowheads="1"/>
              </p:cNvSpPr>
              <p:nvPr/>
            </p:nvSpPr>
            <p:spPr bwMode="auto">
              <a:xfrm>
                <a:off x="1839" y="1360"/>
                <a:ext cx="391" cy="21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1 cm</a:t>
                </a:r>
              </a:p>
            </p:txBody>
          </p:sp>
        </p:grpSp>
        <p:sp>
          <p:nvSpPr>
            <p:cNvPr id="4" name="Text Box 26"/>
            <p:cNvSpPr txBox="1">
              <a:spLocks noChangeArrowheads="1"/>
            </p:cNvSpPr>
            <p:nvPr/>
          </p:nvSpPr>
          <p:spPr bwMode="auto">
            <a:xfrm>
              <a:off x="3763701" y="625455"/>
              <a:ext cx="579339" cy="304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 HV</a:t>
              </a:r>
            </a:p>
          </p:txBody>
        </p:sp>
        <p:grpSp>
          <p:nvGrpSpPr>
            <p:cNvPr id="29703" name="Group 4"/>
            <p:cNvGrpSpPr>
              <a:grpSpLocks/>
            </p:cNvGrpSpPr>
            <p:nvPr/>
          </p:nvGrpSpPr>
          <p:grpSpPr bwMode="auto">
            <a:xfrm>
              <a:off x="2209800" y="3296310"/>
              <a:ext cx="3509963" cy="1482725"/>
              <a:chOff x="3476625" y="1712913"/>
              <a:chExt cx="3509963" cy="1482725"/>
            </a:xfrm>
          </p:grpSpPr>
          <p:pic>
            <p:nvPicPr>
              <p:cNvPr id="29704" name="Picture 15" descr="28-3_gun_cold_side"/>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20335" b="17787"/>
              <a:stretch>
                <a:fillRect/>
              </a:stretch>
            </p:blipFill>
            <p:spPr bwMode="auto">
              <a:xfrm>
                <a:off x="3476625" y="1712913"/>
                <a:ext cx="3509963" cy="148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Line 17"/>
              <p:cNvSpPr>
                <a:spLocks noChangeShapeType="1"/>
              </p:cNvSpPr>
              <p:nvPr/>
            </p:nvSpPr>
            <p:spPr bwMode="auto">
              <a:xfrm>
                <a:off x="6047941" y="2558947"/>
                <a:ext cx="315860"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8" name="Text Box 18"/>
              <p:cNvSpPr txBox="1">
                <a:spLocks noChangeArrowheads="1"/>
              </p:cNvSpPr>
              <p:nvPr/>
            </p:nvSpPr>
            <p:spPr bwMode="auto">
              <a:xfrm>
                <a:off x="5690814" y="2581175"/>
                <a:ext cx="960275" cy="517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defRPr/>
                </a:pPr>
                <a:r>
                  <a:rPr lang="en-US" sz="1400" dirty="0"/>
                  <a:t>Matching</a:t>
                </a:r>
              </a:p>
              <a:p>
                <a:pPr algn="ctr" eaLnBrk="1" hangingPunct="1">
                  <a:defRPr/>
                </a:pPr>
                <a:r>
                  <a:rPr lang="en-US" sz="1400" dirty="0"/>
                  <a:t>Section</a:t>
                </a:r>
              </a:p>
            </p:txBody>
          </p:sp>
          <p:sp>
            <p:nvSpPr>
              <p:cNvPr id="9" name="Line 19"/>
              <p:cNvSpPr>
                <a:spLocks noChangeShapeType="1"/>
              </p:cNvSpPr>
              <p:nvPr/>
            </p:nvSpPr>
            <p:spPr bwMode="auto">
              <a:xfrm>
                <a:off x="6319358" y="2354125"/>
                <a:ext cx="607909" cy="0"/>
              </a:xfrm>
              <a:prstGeom prst="line">
                <a:avLst/>
              </a:prstGeom>
              <a:noFill/>
              <a:ln w="9525">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p>
            </p:txBody>
          </p:sp>
        </p:grpSp>
      </p:grpSp>
      <p:sp>
        <p:nvSpPr>
          <p:cNvPr id="29698" name="TextBox 1"/>
          <p:cNvSpPr txBox="1">
            <a:spLocks noChangeArrowheads="1"/>
          </p:cNvSpPr>
          <p:nvPr/>
        </p:nvSpPr>
        <p:spPr bwMode="auto">
          <a:xfrm>
            <a:off x="990600" y="1828800"/>
            <a:ext cx="3421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Solid Model of Electrodes</a:t>
            </a:r>
          </a:p>
        </p:txBody>
      </p:sp>
      <p:sp>
        <p:nvSpPr>
          <p:cNvPr id="29699" name="TextBox 2"/>
          <p:cNvSpPr txBox="1">
            <a:spLocks noChangeArrowheads="1"/>
          </p:cNvSpPr>
          <p:nvPr/>
        </p:nvSpPr>
        <p:spPr bwMode="auto">
          <a:xfrm>
            <a:off x="533400" y="228600"/>
            <a:ext cx="8382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1" dirty="0"/>
              <a:t>Thermionic Cathode Electron Gun</a:t>
            </a:r>
            <a:endParaRPr lang="en-US" dirty="0"/>
          </a:p>
          <a:p>
            <a:endParaRPr lang="en-US" dirty="0"/>
          </a:p>
        </p:txBody>
      </p:sp>
      <p:sp>
        <p:nvSpPr>
          <p:cNvPr id="29700" name="TextBox 4"/>
          <p:cNvSpPr txBox="1">
            <a:spLocks noChangeArrowheads="1"/>
          </p:cNvSpPr>
          <p:nvPr/>
        </p:nvSpPr>
        <p:spPr bwMode="auto">
          <a:xfrm>
            <a:off x="381000" y="4114800"/>
            <a:ext cx="3808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Cut away view of trajectories</a:t>
            </a:r>
          </a:p>
        </p:txBody>
      </p:sp>
      <p:sp>
        <p:nvSpPr>
          <p:cNvPr id="2" name="TextBox 1">
            <a:extLst>
              <a:ext uri="{FF2B5EF4-FFF2-40B4-BE49-F238E27FC236}">
                <a16:creationId xmlns:a16="http://schemas.microsoft.com/office/drawing/2014/main" id="{0B0FC4C4-3B04-8140-B62C-848A68918DA2}"/>
              </a:ext>
            </a:extLst>
          </p:cNvPr>
          <p:cNvSpPr txBox="1"/>
          <p:nvPr/>
        </p:nvSpPr>
        <p:spPr>
          <a:xfrm>
            <a:off x="3084623" y="4758035"/>
            <a:ext cx="870751" cy="338554"/>
          </a:xfrm>
          <a:prstGeom prst="rect">
            <a:avLst/>
          </a:prstGeom>
          <a:noFill/>
        </p:spPr>
        <p:txBody>
          <a:bodyPr wrap="none" rtlCol="0">
            <a:spAutoFit/>
          </a:bodyPr>
          <a:lstStyle/>
          <a:p>
            <a:r>
              <a:rPr lang="en-US" sz="1600" b="1" dirty="0"/>
              <a:t>Emitter</a:t>
            </a:r>
          </a:p>
        </p:txBody>
      </p:sp>
      <p:sp>
        <p:nvSpPr>
          <p:cNvPr id="23" name="TextBox 22">
            <a:extLst>
              <a:ext uri="{FF2B5EF4-FFF2-40B4-BE49-F238E27FC236}">
                <a16:creationId xmlns:a16="http://schemas.microsoft.com/office/drawing/2014/main" id="{739CAA56-09C7-EC46-8288-3C5746C25317}"/>
              </a:ext>
            </a:extLst>
          </p:cNvPr>
          <p:cNvSpPr txBox="1"/>
          <p:nvPr/>
        </p:nvSpPr>
        <p:spPr>
          <a:xfrm>
            <a:off x="3902041" y="5383654"/>
            <a:ext cx="1025858" cy="584775"/>
          </a:xfrm>
          <a:prstGeom prst="rect">
            <a:avLst/>
          </a:prstGeom>
          <a:noFill/>
        </p:spPr>
        <p:txBody>
          <a:bodyPr wrap="none" rtlCol="0">
            <a:spAutoFit/>
          </a:bodyPr>
          <a:lstStyle/>
          <a:p>
            <a:r>
              <a:rPr lang="en-US" sz="1600" b="1" dirty="0"/>
              <a:t>Focus</a:t>
            </a:r>
          </a:p>
          <a:p>
            <a:r>
              <a:rPr lang="en-US" sz="1600" b="1" dirty="0"/>
              <a:t>Electrode</a:t>
            </a:r>
          </a:p>
        </p:txBody>
      </p:sp>
      <p:sp>
        <p:nvSpPr>
          <p:cNvPr id="24" name="TextBox 23">
            <a:extLst>
              <a:ext uri="{FF2B5EF4-FFF2-40B4-BE49-F238E27FC236}">
                <a16:creationId xmlns:a16="http://schemas.microsoft.com/office/drawing/2014/main" id="{6525D17A-4391-E24E-B8F6-7AEA3153E7EA}"/>
              </a:ext>
            </a:extLst>
          </p:cNvPr>
          <p:cNvSpPr txBox="1"/>
          <p:nvPr/>
        </p:nvSpPr>
        <p:spPr>
          <a:xfrm>
            <a:off x="5613051" y="5383654"/>
            <a:ext cx="753732" cy="338554"/>
          </a:xfrm>
          <a:prstGeom prst="rect">
            <a:avLst/>
          </a:prstGeom>
          <a:noFill/>
        </p:spPr>
        <p:txBody>
          <a:bodyPr wrap="none" rtlCol="0">
            <a:spAutoFit/>
          </a:bodyPr>
          <a:lstStyle/>
          <a:p>
            <a:r>
              <a:rPr lang="en-US" sz="1600" b="1" dirty="0"/>
              <a:t>Anode</a:t>
            </a:r>
          </a:p>
        </p:txBody>
      </p:sp>
      <p:cxnSp>
        <p:nvCxnSpPr>
          <p:cNvPr id="5" name="Straight Arrow Connector 4">
            <a:extLst>
              <a:ext uri="{FF2B5EF4-FFF2-40B4-BE49-F238E27FC236}">
                <a16:creationId xmlns:a16="http://schemas.microsoft.com/office/drawing/2014/main" id="{30FD7043-645F-6F49-9FE2-4958885022B5}"/>
              </a:ext>
            </a:extLst>
          </p:cNvPr>
          <p:cNvCxnSpPr/>
          <p:nvPr/>
        </p:nvCxnSpPr>
        <p:spPr bwMode="auto">
          <a:xfrm flipV="1">
            <a:off x="3919854" y="4762366"/>
            <a:ext cx="346923" cy="16927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Arrow Connector 26">
            <a:extLst>
              <a:ext uri="{FF2B5EF4-FFF2-40B4-BE49-F238E27FC236}">
                <a16:creationId xmlns:a16="http://schemas.microsoft.com/office/drawing/2014/main" id="{6DE59AF5-F2E6-034A-85FC-5633C111FA00}"/>
              </a:ext>
            </a:extLst>
          </p:cNvPr>
          <p:cNvCxnSpPr/>
          <p:nvPr/>
        </p:nvCxnSpPr>
        <p:spPr bwMode="auto">
          <a:xfrm flipV="1">
            <a:off x="4602579" y="5337488"/>
            <a:ext cx="346923" cy="16927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Arrow Connector 27">
            <a:extLst>
              <a:ext uri="{FF2B5EF4-FFF2-40B4-BE49-F238E27FC236}">
                <a16:creationId xmlns:a16="http://schemas.microsoft.com/office/drawing/2014/main" id="{ED10CAE9-FA51-1042-9685-2582A3249E29}"/>
              </a:ext>
            </a:extLst>
          </p:cNvPr>
          <p:cNvCxnSpPr>
            <a:cxnSpLocks/>
          </p:cNvCxnSpPr>
          <p:nvPr/>
        </p:nvCxnSpPr>
        <p:spPr bwMode="auto">
          <a:xfrm flipH="1" flipV="1">
            <a:off x="5668963" y="5086643"/>
            <a:ext cx="320954" cy="26323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Box 9">
            <a:extLst>
              <a:ext uri="{FF2B5EF4-FFF2-40B4-BE49-F238E27FC236}">
                <a16:creationId xmlns:a16="http://schemas.microsoft.com/office/drawing/2014/main" id="{C75A8635-BBCE-C246-AD4D-4FAF4FACF398}"/>
              </a:ext>
            </a:extLst>
          </p:cNvPr>
          <p:cNvSpPr txBox="1"/>
          <p:nvPr/>
        </p:nvSpPr>
        <p:spPr>
          <a:xfrm>
            <a:off x="1143000" y="6248400"/>
            <a:ext cx="4144083" cy="461665"/>
          </a:xfrm>
          <a:prstGeom prst="rect">
            <a:avLst/>
          </a:prstGeom>
          <a:noFill/>
        </p:spPr>
        <p:txBody>
          <a:bodyPr wrap="none" rtlCol="0">
            <a:spAutoFit/>
          </a:bodyPr>
          <a:lstStyle/>
          <a:p>
            <a:r>
              <a:rPr lang="en-US" dirty="0"/>
              <a:t>What shape to make electrodes?</a:t>
            </a:r>
          </a:p>
        </p:txBody>
      </p:sp>
      <p:sp>
        <p:nvSpPr>
          <p:cNvPr id="29" name="TextBox 4">
            <a:extLst>
              <a:ext uri="{FF2B5EF4-FFF2-40B4-BE49-F238E27FC236}">
                <a16:creationId xmlns:a16="http://schemas.microsoft.com/office/drawing/2014/main" id="{5B03315E-E211-F144-9E99-6E878772A199}"/>
              </a:ext>
            </a:extLst>
          </p:cNvPr>
          <p:cNvSpPr txBox="1">
            <a:spLocks noChangeArrowheads="1"/>
          </p:cNvSpPr>
          <p:nvPr/>
        </p:nvSpPr>
        <p:spPr bwMode="auto">
          <a:xfrm>
            <a:off x="6202798" y="3748037"/>
            <a:ext cx="27126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Beam is compressed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2"/>
          <p:cNvSpPr txBox="1">
            <a:spLocks noChangeArrowheads="1"/>
          </p:cNvSpPr>
          <p:nvPr/>
        </p:nvSpPr>
        <p:spPr bwMode="auto">
          <a:xfrm>
            <a:off x="1373187" y="1660701"/>
            <a:ext cx="6124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Code (Michelle) solves the following equations:</a:t>
            </a:r>
          </a:p>
        </p:txBody>
      </p:sp>
      <p:grpSp>
        <p:nvGrpSpPr>
          <p:cNvPr id="30722" name="Group 6"/>
          <p:cNvGrpSpPr>
            <a:grpSpLocks/>
          </p:cNvGrpSpPr>
          <p:nvPr/>
        </p:nvGrpSpPr>
        <p:grpSpPr bwMode="auto">
          <a:xfrm>
            <a:off x="0" y="152400"/>
            <a:ext cx="4524375" cy="1295400"/>
            <a:chOff x="746125" y="2667000"/>
            <a:chExt cx="4524375" cy="1295400"/>
          </a:xfrm>
        </p:grpSpPr>
        <p:sp>
          <p:nvSpPr>
            <p:cNvPr id="4" name="Freeform 3"/>
            <p:cNvSpPr>
              <a:spLocks/>
            </p:cNvSpPr>
            <p:nvPr/>
          </p:nvSpPr>
          <p:spPr bwMode="auto">
            <a:xfrm>
              <a:off x="1295400" y="2667000"/>
              <a:ext cx="3975100" cy="774700"/>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 name="Freeform 4"/>
            <p:cNvSpPr>
              <a:spLocks/>
            </p:cNvSpPr>
            <p:nvPr/>
          </p:nvSpPr>
          <p:spPr bwMode="auto">
            <a:xfrm>
              <a:off x="1219200" y="3276600"/>
              <a:ext cx="3962400" cy="685800"/>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 name="Text Box 9"/>
            <p:cNvSpPr txBox="1">
              <a:spLocks noChangeArrowheads="1"/>
            </p:cNvSpPr>
            <p:nvPr/>
          </p:nvSpPr>
          <p:spPr bwMode="auto">
            <a:xfrm>
              <a:off x="746125" y="3108325"/>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K</a:t>
              </a:r>
            </a:p>
          </p:txBody>
        </p:sp>
      </p:grpSp>
      <p:sp>
        <p:nvSpPr>
          <p:cNvPr id="30723" name="TextBox 7"/>
          <p:cNvSpPr txBox="1">
            <a:spLocks noChangeArrowheads="1"/>
          </p:cNvSpPr>
          <p:nvPr/>
        </p:nvSpPr>
        <p:spPr bwMode="auto">
          <a:xfrm>
            <a:off x="1447800" y="152400"/>
            <a:ext cx="406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A</a:t>
            </a:r>
          </a:p>
        </p:txBody>
      </p:sp>
      <p:graphicFrame>
        <p:nvGraphicFramePr>
          <p:cNvPr id="30724" name="Object 8"/>
          <p:cNvGraphicFramePr>
            <a:graphicFrameLocks noChangeAspect="1"/>
          </p:cNvGraphicFramePr>
          <p:nvPr>
            <p:extLst>
              <p:ext uri="{D42A27DB-BD31-4B8C-83A1-F6EECF244321}">
                <p14:modId xmlns:p14="http://schemas.microsoft.com/office/powerpoint/2010/main" val="3709027363"/>
              </p:ext>
            </p:extLst>
          </p:nvPr>
        </p:nvGraphicFramePr>
        <p:xfrm>
          <a:off x="2573673" y="2763838"/>
          <a:ext cx="2819400" cy="850900"/>
        </p:xfrm>
        <a:graphic>
          <a:graphicData uri="http://schemas.openxmlformats.org/presentationml/2006/ole">
            <mc:AlternateContent xmlns:mc="http://schemas.openxmlformats.org/markup-compatibility/2006">
              <mc:Choice xmlns:v="urn:schemas-microsoft-com:vml" Requires="v">
                <p:oleObj spid="_x0000_s74334" name="Equation" r:id="rId4" imgW="1371600" imgH="381000" progId="Equation.3">
                  <p:embed/>
                </p:oleObj>
              </mc:Choice>
              <mc:Fallback>
                <p:oleObj name="Equation" r:id="rId4" imgW="1371600" imgH="381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673" y="2763838"/>
                        <a:ext cx="2819400"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0725" name="TextBox 9"/>
          <p:cNvSpPr txBox="1">
            <a:spLocks noChangeArrowheads="1"/>
          </p:cNvSpPr>
          <p:nvPr/>
        </p:nvSpPr>
        <p:spPr bwMode="auto">
          <a:xfrm>
            <a:off x="1738011" y="2251980"/>
            <a:ext cx="53419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Equations of motion for N particles j=1,N</a:t>
            </a:r>
          </a:p>
        </p:txBody>
      </p:sp>
      <p:sp>
        <p:nvSpPr>
          <p:cNvPr id="30726" name="TextBox 10"/>
          <p:cNvSpPr txBox="1">
            <a:spLocks noChangeArrowheads="1"/>
          </p:cNvSpPr>
          <p:nvPr/>
        </p:nvSpPr>
        <p:spPr bwMode="auto">
          <a:xfrm>
            <a:off x="2345073" y="3602038"/>
            <a:ext cx="38623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Accumulates a charge density</a:t>
            </a:r>
          </a:p>
        </p:txBody>
      </p:sp>
      <p:graphicFrame>
        <p:nvGraphicFramePr>
          <p:cNvPr id="30727" name="Object 11"/>
          <p:cNvGraphicFramePr>
            <a:graphicFrameLocks noChangeAspect="1"/>
          </p:cNvGraphicFramePr>
          <p:nvPr>
            <p:extLst>
              <p:ext uri="{D42A27DB-BD31-4B8C-83A1-F6EECF244321}">
                <p14:modId xmlns:p14="http://schemas.microsoft.com/office/powerpoint/2010/main" val="1497146561"/>
              </p:ext>
            </p:extLst>
          </p:nvPr>
        </p:nvGraphicFramePr>
        <p:xfrm>
          <a:off x="2573673" y="4211638"/>
          <a:ext cx="2835275" cy="838200"/>
        </p:xfrm>
        <a:graphic>
          <a:graphicData uri="http://schemas.openxmlformats.org/presentationml/2006/ole">
            <mc:AlternateContent xmlns:mc="http://schemas.openxmlformats.org/markup-compatibility/2006">
              <mc:Choice xmlns:v="urn:schemas-microsoft-com:vml" Requires="v">
                <p:oleObj spid="_x0000_s74335" name="Equation" r:id="rId6" imgW="1460500" imgH="431800" progId="Equation.3">
                  <p:embed/>
                </p:oleObj>
              </mc:Choice>
              <mc:Fallback>
                <p:oleObj name="Equation" r:id="rId6" imgW="14605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3673" y="4211638"/>
                        <a:ext cx="2835275"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0728" name="TextBox 12"/>
          <p:cNvSpPr txBox="1">
            <a:spLocks noChangeArrowheads="1"/>
          </p:cNvSpPr>
          <p:nvPr/>
        </p:nvSpPr>
        <p:spPr bwMode="auto">
          <a:xfrm>
            <a:off x="2454275" y="5088461"/>
            <a:ext cx="63818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Solves Poisson Equation                                         </a:t>
            </a:r>
          </a:p>
        </p:txBody>
      </p:sp>
      <p:graphicFrame>
        <p:nvGraphicFramePr>
          <p:cNvPr id="30729" name="Object 13"/>
          <p:cNvGraphicFramePr>
            <a:graphicFrameLocks noChangeAspect="1"/>
          </p:cNvGraphicFramePr>
          <p:nvPr>
            <p:extLst>
              <p:ext uri="{D42A27DB-BD31-4B8C-83A1-F6EECF244321}">
                <p14:modId xmlns:p14="http://schemas.microsoft.com/office/powerpoint/2010/main" val="890970785"/>
              </p:ext>
            </p:extLst>
          </p:nvPr>
        </p:nvGraphicFramePr>
        <p:xfrm>
          <a:off x="2681623" y="5797551"/>
          <a:ext cx="2519363" cy="766762"/>
        </p:xfrm>
        <a:graphic>
          <a:graphicData uri="http://schemas.openxmlformats.org/presentationml/2006/ole">
            <mc:AlternateContent xmlns:mc="http://schemas.openxmlformats.org/markup-compatibility/2006">
              <mc:Choice xmlns:v="urn:schemas-microsoft-com:vml" Requires="v">
                <p:oleObj spid="_x0000_s74336" name="Equation" r:id="rId8" imgW="876300" imgH="266700" progId="Equation.DSMT4">
                  <p:embed/>
                </p:oleObj>
              </mc:Choice>
              <mc:Fallback>
                <p:oleObj name="Equation" r:id="rId8" imgW="876300" imgH="266700" progId="Equation.DSMT4">
                  <p:embed/>
                  <p:pic>
                    <p:nvPicPr>
                      <p:cNvPr id="0" name=""/>
                      <p:cNvPicPr>
                        <a:picLocks noChangeAspect="1" noChangeArrowheads="1"/>
                      </p:cNvPicPr>
                      <p:nvPr/>
                    </p:nvPicPr>
                    <p:blipFill>
                      <a:blip r:embed="rId9"/>
                      <a:srcRect/>
                      <a:stretch>
                        <a:fillRect/>
                      </a:stretch>
                    </p:blipFill>
                    <p:spPr bwMode="auto">
                      <a:xfrm>
                        <a:off x="2681623" y="5797551"/>
                        <a:ext cx="2519363" cy="76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0730" name="TextBox 1"/>
          <p:cNvSpPr txBox="1">
            <a:spLocks noChangeArrowheads="1"/>
          </p:cNvSpPr>
          <p:nvPr/>
        </p:nvSpPr>
        <p:spPr bwMode="auto">
          <a:xfrm>
            <a:off x="7010400" y="3501710"/>
            <a:ext cx="222265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Iterates until converged</a:t>
            </a:r>
          </a:p>
        </p:txBody>
      </p:sp>
      <p:sp>
        <p:nvSpPr>
          <p:cNvPr id="30731" name="Down Arrow 6"/>
          <p:cNvSpPr>
            <a:spLocks noChangeArrowheads="1"/>
          </p:cNvSpPr>
          <p:nvPr/>
        </p:nvSpPr>
        <p:spPr bwMode="auto">
          <a:xfrm>
            <a:off x="1887873" y="3614738"/>
            <a:ext cx="304800" cy="2197100"/>
          </a:xfrm>
          <a:prstGeom prst="downArrow">
            <a:avLst>
              <a:gd name="adj1" fmla="val 50000"/>
              <a:gd name="adj2" fmla="val 50016"/>
            </a:avLst>
          </a:prstGeom>
          <a:solidFill>
            <a:srgbClr val="0000FF"/>
          </a:solidFill>
          <a:ln w="9525">
            <a:solidFill>
              <a:schemeClr val="tx1"/>
            </a:solidFill>
            <a:round/>
            <a:headEnd/>
            <a:tailEnd/>
          </a:ln>
        </p:spPr>
        <p:txBody>
          <a:bodyPr/>
          <a:lstStyle/>
          <a:p>
            <a:r>
              <a:rPr lang="en-US" dirty="0"/>
              <a:t>                  </a:t>
            </a:r>
          </a:p>
        </p:txBody>
      </p:sp>
      <p:sp>
        <p:nvSpPr>
          <p:cNvPr id="21" name="Down Arrow 6"/>
          <p:cNvSpPr>
            <a:spLocks noChangeArrowheads="1"/>
          </p:cNvSpPr>
          <p:nvPr/>
        </p:nvSpPr>
        <p:spPr bwMode="auto">
          <a:xfrm rot="16200000" flipV="1">
            <a:off x="5964573" y="2649538"/>
            <a:ext cx="304800" cy="1143000"/>
          </a:xfrm>
          <a:prstGeom prst="downArrow">
            <a:avLst>
              <a:gd name="adj1" fmla="val 50000"/>
              <a:gd name="adj2" fmla="val 50016"/>
            </a:avLst>
          </a:prstGeom>
          <a:solidFill>
            <a:srgbClr val="0000FF"/>
          </a:solidFill>
          <a:ln w="9525">
            <a:solidFill>
              <a:schemeClr val="tx1"/>
            </a:solidFill>
            <a:round/>
            <a:headEnd/>
            <a:tailEnd/>
          </a:ln>
        </p:spPr>
        <p:txBody>
          <a:bodyPr/>
          <a:lstStyle/>
          <a:p>
            <a:r>
              <a:rPr lang="en-US" dirty="0"/>
              <a:t>                                                                                                                                                                                                                                                                                                                                                 </a:t>
            </a:r>
          </a:p>
        </p:txBody>
      </p:sp>
      <p:sp>
        <p:nvSpPr>
          <p:cNvPr id="22" name="Down Arrow 6"/>
          <p:cNvSpPr>
            <a:spLocks noChangeArrowheads="1"/>
          </p:cNvSpPr>
          <p:nvPr/>
        </p:nvSpPr>
        <p:spPr bwMode="auto">
          <a:xfrm flipH="1" flipV="1">
            <a:off x="6459873" y="3297238"/>
            <a:ext cx="304800" cy="2895600"/>
          </a:xfrm>
          <a:prstGeom prst="downArrow">
            <a:avLst>
              <a:gd name="adj1" fmla="val 50000"/>
              <a:gd name="adj2" fmla="val 50016"/>
            </a:avLst>
          </a:prstGeom>
          <a:solidFill>
            <a:srgbClr val="0000FF"/>
          </a:solidFill>
          <a:ln w="9525">
            <a:solidFill>
              <a:schemeClr val="tx1"/>
            </a:solidFill>
            <a:round/>
            <a:headEnd/>
            <a:tailEnd/>
          </a:ln>
        </p:spPr>
        <p:txBody>
          <a:bodyPr/>
          <a:lstStyle/>
          <a:p>
            <a:r>
              <a:rPr lang="en-US" dirty="0"/>
              <a:t>                                                                                                          </a:t>
            </a:r>
          </a:p>
        </p:txBody>
      </p:sp>
      <p:sp>
        <p:nvSpPr>
          <p:cNvPr id="23" name="Down Arrow 6"/>
          <p:cNvSpPr>
            <a:spLocks noChangeArrowheads="1"/>
          </p:cNvSpPr>
          <p:nvPr/>
        </p:nvSpPr>
        <p:spPr bwMode="auto">
          <a:xfrm rot="5400000" flipV="1">
            <a:off x="5735973" y="5468938"/>
            <a:ext cx="381000" cy="1219200"/>
          </a:xfrm>
          <a:prstGeom prst="downArrow">
            <a:avLst>
              <a:gd name="adj1" fmla="val 50000"/>
              <a:gd name="adj2" fmla="val 50016"/>
            </a:avLst>
          </a:prstGeom>
          <a:solidFill>
            <a:srgbClr val="0000FF"/>
          </a:solidFill>
          <a:ln w="9525">
            <a:solidFill>
              <a:schemeClr val="tx1"/>
            </a:solidFill>
            <a:round/>
            <a:headEnd/>
            <a:tailEnd/>
          </a:ln>
        </p:spPr>
        <p:txBody>
          <a:bodyPr/>
          <a:lstStyle/>
          <a:p>
            <a:r>
              <a:rPr lang="en-US" dirty="0"/>
              <a:t>                                                                                                                                                                                                                                                                           </a:t>
            </a:r>
          </a:p>
        </p:txBody>
      </p:sp>
      <p:sp>
        <p:nvSpPr>
          <p:cNvPr id="19" name="TextBox 2">
            <a:extLst>
              <a:ext uri="{FF2B5EF4-FFF2-40B4-BE49-F238E27FC236}">
                <a16:creationId xmlns:a16="http://schemas.microsoft.com/office/drawing/2014/main" id="{EA0C7599-CF32-9C45-8EF0-B95B10C4F6A0}"/>
              </a:ext>
            </a:extLst>
          </p:cNvPr>
          <p:cNvSpPr txBox="1">
            <a:spLocks noChangeArrowheads="1"/>
          </p:cNvSpPr>
          <p:nvPr/>
        </p:nvSpPr>
        <p:spPr bwMode="auto">
          <a:xfrm>
            <a:off x="4876800" y="219968"/>
            <a:ext cx="4206873"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dirty="0"/>
              <a:t>Michelle:</a:t>
            </a:r>
            <a:r>
              <a:rPr lang="en-US" sz="2000" dirty="0"/>
              <a:t> </a:t>
            </a:r>
            <a:r>
              <a:rPr lang="en-US" sz="2000" dirty="0" err="1"/>
              <a:t>Petillo</a:t>
            </a:r>
            <a:r>
              <a:rPr lang="en-US" sz="2000" dirty="0"/>
              <a:t>, J; </a:t>
            </a:r>
            <a:r>
              <a:rPr lang="en-US" sz="2000" dirty="0" err="1"/>
              <a:t>Eppley</a:t>
            </a:r>
            <a:r>
              <a:rPr lang="en-US" sz="2000" dirty="0"/>
              <a:t>, K; </a:t>
            </a:r>
            <a:r>
              <a:rPr lang="en-US" sz="2000" dirty="0" err="1"/>
              <a:t>Panagos</a:t>
            </a:r>
            <a:r>
              <a:rPr lang="en-US" sz="2000" dirty="0"/>
              <a:t>, D; et al., IEEE TPS 30, 1238-1264 (2002).</a:t>
            </a:r>
          </a:p>
          <a:p>
            <a:endParaRPr lang="en-US" dirty="0"/>
          </a:p>
        </p:txBody>
      </p:sp>
      <p:sp>
        <p:nvSpPr>
          <p:cNvPr id="20" name="TextBox 1">
            <a:extLst>
              <a:ext uri="{FF2B5EF4-FFF2-40B4-BE49-F238E27FC236}">
                <a16:creationId xmlns:a16="http://schemas.microsoft.com/office/drawing/2014/main" id="{188BA819-50A2-044C-872C-2E58E74BCDE3}"/>
              </a:ext>
            </a:extLst>
          </p:cNvPr>
          <p:cNvSpPr txBox="1">
            <a:spLocks noChangeArrowheads="1"/>
          </p:cNvSpPr>
          <p:nvPr/>
        </p:nvSpPr>
        <p:spPr bwMode="auto">
          <a:xfrm>
            <a:off x="159879" y="3373438"/>
            <a:ext cx="165179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Start with vacuum fields</a:t>
            </a:r>
          </a:p>
        </p:txBody>
      </p:sp>
      <p:sp>
        <p:nvSpPr>
          <p:cNvPr id="26" name="Down Arrow 6">
            <a:extLst>
              <a:ext uri="{FF2B5EF4-FFF2-40B4-BE49-F238E27FC236}">
                <a16:creationId xmlns:a16="http://schemas.microsoft.com/office/drawing/2014/main" id="{EB2CEC07-4622-4B48-BA55-F60A50AFCF5A}"/>
              </a:ext>
            </a:extLst>
          </p:cNvPr>
          <p:cNvSpPr>
            <a:spLocks noChangeArrowheads="1"/>
          </p:cNvSpPr>
          <p:nvPr/>
        </p:nvSpPr>
        <p:spPr bwMode="auto">
          <a:xfrm rot="5400000" flipV="1">
            <a:off x="1437711" y="2509823"/>
            <a:ext cx="381000" cy="1219200"/>
          </a:xfrm>
          <a:prstGeom prst="downArrow">
            <a:avLst>
              <a:gd name="adj1" fmla="val 50000"/>
              <a:gd name="adj2" fmla="val 50016"/>
            </a:avLst>
          </a:prstGeom>
          <a:solidFill>
            <a:srgbClr val="0000FF"/>
          </a:solidFill>
          <a:ln w="9525">
            <a:solidFill>
              <a:schemeClr val="tx1"/>
            </a:solidFill>
            <a:round/>
            <a:headEnd/>
            <a:tailEnd/>
          </a:ln>
        </p:spPr>
        <p:txBody>
          <a:bodyPr/>
          <a:lstStyle/>
          <a:p>
            <a:r>
              <a:rPr lang="en-US" dirty="0"/>
              <a:t>                                                                                                                                                                                                                                                                           </a:t>
            </a:r>
          </a:p>
        </p:txBody>
      </p:sp>
    </p:spTree>
    <p:extLst>
      <p:ext uri="{BB962C8B-B14F-4D97-AF65-F5344CB8AC3E}">
        <p14:creationId xmlns:p14="http://schemas.microsoft.com/office/powerpoint/2010/main" val="3163828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p:txBody>
          <a:bodyPr/>
          <a:lstStyle/>
          <a:p>
            <a:pPr eaLnBrk="1" hangingPunct="1">
              <a:defRPr/>
            </a:pPr>
            <a:r>
              <a:rPr lang="en-US" dirty="0">
                <a:cs typeface="+mj-cs"/>
              </a:rPr>
              <a:t>Sensitivity Function</a:t>
            </a:r>
          </a:p>
        </p:txBody>
      </p:sp>
      <p:sp>
        <p:nvSpPr>
          <p:cNvPr id="2051" name="Freeform 3"/>
          <p:cNvSpPr>
            <a:spLocks/>
          </p:cNvSpPr>
          <p:nvPr/>
        </p:nvSpPr>
        <p:spPr bwMode="auto">
          <a:xfrm>
            <a:off x="1295400" y="2667000"/>
            <a:ext cx="3975100" cy="774700"/>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2" name="Freeform 4"/>
          <p:cNvSpPr>
            <a:spLocks/>
          </p:cNvSpPr>
          <p:nvPr/>
        </p:nvSpPr>
        <p:spPr bwMode="auto">
          <a:xfrm>
            <a:off x="1219200" y="3276600"/>
            <a:ext cx="3962400" cy="685800"/>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3" name="Freeform 5"/>
          <p:cNvSpPr>
            <a:spLocks/>
          </p:cNvSpPr>
          <p:nvPr/>
        </p:nvSpPr>
        <p:spPr bwMode="auto">
          <a:xfrm>
            <a:off x="1143000" y="2819400"/>
            <a:ext cx="76200" cy="1066800"/>
          </a:xfrm>
          <a:custGeom>
            <a:avLst/>
            <a:gdLst>
              <a:gd name="T0" fmla="*/ 48 w 48"/>
              <a:gd name="T1" fmla="*/ 672 h 672"/>
              <a:gd name="T2" fmla="*/ 48 w 48"/>
              <a:gd name="T3" fmla="*/ 288 h 672"/>
              <a:gd name="T4" fmla="*/ 0 w 48"/>
              <a:gd name="T5" fmla="*/ 0 h 672"/>
            </a:gdLst>
            <a:ahLst/>
            <a:cxnLst>
              <a:cxn ang="0">
                <a:pos x="T0" y="T1"/>
              </a:cxn>
              <a:cxn ang="0">
                <a:pos x="T2" y="T3"/>
              </a:cxn>
              <a:cxn ang="0">
                <a:pos x="T4" y="T5"/>
              </a:cxn>
            </a:cxnLst>
            <a:rect l="0" t="0" r="r" b="b"/>
            <a:pathLst>
              <a:path w="48" h="672">
                <a:moveTo>
                  <a:pt x="48" y="672"/>
                </a:moveTo>
                <a:lnTo>
                  <a:pt x="48" y="288"/>
                </a:lnTo>
                <a:lnTo>
                  <a:pt x="0" y="0"/>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6" name="Line 8"/>
          <p:cNvSpPr>
            <a:spLocks noChangeShapeType="1"/>
          </p:cNvSpPr>
          <p:nvPr/>
        </p:nvSpPr>
        <p:spPr bwMode="auto">
          <a:xfrm>
            <a:off x="762000" y="3962400"/>
            <a:ext cx="472440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7" name="Text Box 9"/>
          <p:cNvSpPr txBox="1">
            <a:spLocks noChangeArrowheads="1"/>
          </p:cNvSpPr>
          <p:nvPr/>
        </p:nvSpPr>
        <p:spPr bwMode="auto">
          <a:xfrm>
            <a:off x="746125" y="3108325"/>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K</a:t>
            </a:r>
          </a:p>
        </p:txBody>
      </p:sp>
      <p:sp>
        <p:nvSpPr>
          <p:cNvPr id="2058" name="Text Box 10"/>
          <p:cNvSpPr txBox="1">
            <a:spLocks noChangeArrowheads="1"/>
          </p:cNvSpPr>
          <p:nvPr/>
        </p:nvSpPr>
        <p:spPr bwMode="auto">
          <a:xfrm>
            <a:off x="1660525" y="2346325"/>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A</a:t>
            </a:r>
          </a:p>
        </p:txBody>
      </p:sp>
      <p:sp>
        <p:nvSpPr>
          <p:cNvPr id="2059" name="Text Box 11"/>
          <p:cNvSpPr txBox="1">
            <a:spLocks noChangeArrowheads="1"/>
          </p:cNvSpPr>
          <p:nvPr/>
        </p:nvSpPr>
        <p:spPr bwMode="auto">
          <a:xfrm>
            <a:off x="228600" y="3733800"/>
            <a:ext cx="43497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sym typeface="Euclid Symbol" charset="0"/>
              </a:rPr>
              <a:t>C</a:t>
            </a:r>
            <a:endParaRPr lang="en-US">
              <a:cs typeface="+mn-cs"/>
            </a:endParaRPr>
          </a:p>
        </p:txBody>
      </p:sp>
      <p:sp>
        <p:nvSpPr>
          <p:cNvPr id="2060" name="Text Box 12"/>
          <p:cNvSpPr txBox="1">
            <a:spLocks noChangeArrowheads="1"/>
          </p:cNvSpPr>
          <p:nvPr/>
        </p:nvSpPr>
        <p:spPr bwMode="auto">
          <a:xfrm>
            <a:off x="2819400" y="1905000"/>
            <a:ext cx="6043613" cy="1187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u="sng">
                <a:cs typeface="+mn-cs"/>
              </a:rPr>
              <a:t>Basic question:</a:t>
            </a:r>
            <a:r>
              <a:rPr lang="en-US">
                <a:cs typeface="+mn-cs"/>
              </a:rPr>
              <a:t> How do small changes in position or potential of anode affect the properties of the beam leaving the gun? </a:t>
            </a:r>
          </a:p>
        </p:txBody>
      </p:sp>
      <p:sp>
        <p:nvSpPr>
          <p:cNvPr id="2061" name="Line 13"/>
          <p:cNvSpPr>
            <a:spLocks noChangeShapeType="1"/>
          </p:cNvSpPr>
          <p:nvPr/>
        </p:nvSpPr>
        <p:spPr bwMode="auto">
          <a:xfrm flipH="1">
            <a:off x="2438400" y="2590800"/>
            <a:ext cx="304800" cy="6096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62" name="Text Box 14"/>
          <p:cNvSpPr txBox="1">
            <a:spLocks noChangeArrowheads="1"/>
          </p:cNvSpPr>
          <p:nvPr/>
        </p:nvSpPr>
        <p:spPr bwMode="auto">
          <a:xfrm>
            <a:off x="5546725" y="3489325"/>
            <a:ext cx="23304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Beam leaves here</a:t>
            </a:r>
          </a:p>
        </p:txBody>
      </p:sp>
      <p:sp>
        <p:nvSpPr>
          <p:cNvPr id="2063" name="Line 15"/>
          <p:cNvSpPr>
            <a:spLocks noChangeShapeType="1"/>
          </p:cNvSpPr>
          <p:nvPr/>
        </p:nvSpPr>
        <p:spPr bwMode="auto">
          <a:xfrm flipH="1">
            <a:off x="5257800" y="3733800"/>
            <a:ext cx="228600" cy="762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64" name="Text Box 16"/>
          <p:cNvSpPr txBox="1">
            <a:spLocks noChangeArrowheads="1"/>
          </p:cNvSpPr>
          <p:nvPr/>
        </p:nvSpPr>
        <p:spPr bwMode="auto">
          <a:xfrm>
            <a:off x="1028700" y="4419600"/>
            <a:ext cx="7086600"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u="sng">
                <a:cs typeface="+mn-cs"/>
              </a:rPr>
              <a:t>Conventional approach</a:t>
            </a:r>
            <a:r>
              <a:rPr lang="en-US">
                <a:cs typeface="+mn-cs"/>
              </a:rPr>
              <a:t>:  trial and error.  Do many simulations with different anode potentials or positions select the best based on some metric measured at the exit.</a:t>
            </a:r>
          </a:p>
        </p:txBody>
      </p:sp>
    </p:spTree>
    <p:extLst>
      <p:ext uri="{BB962C8B-B14F-4D97-AF65-F5344CB8AC3E}">
        <p14:creationId xmlns:p14="http://schemas.microsoft.com/office/powerpoint/2010/main" val="360006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685800" y="228600"/>
            <a:ext cx="7772400" cy="1143000"/>
          </a:xfrm>
        </p:spPr>
        <p:txBody>
          <a:bodyPr/>
          <a:lstStyle/>
          <a:p>
            <a:pPr eaLnBrk="1" hangingPunct="1">
              <a:defRPr/>
            </a:pPr>
            <a:r>
              <a:rPr lang="en-US" dirty="0">
                <a:cs typeface="+mj-cs"/>
              </a:rPr>
              <a:t>It will be shown …</a:t>
            </a:r>
          </a:p>
        </p:txBody>
      </p:sp>
      <p:grpSp>
        <p:nvGrpSpPr>
          <p:cNvPr id="36866" name="Group 12"/>
          <p:cNvGrpSpPr>
            <a:grpSpLocks/>
          </p:cNvGrpSpPr>
          <p:nvPr/>
        </p:nvGrpSpPr>
        <p:grpSpPr bwMode="auto">
          <a:xfrm>
            <a:off x="457200" y="1371600"/>
            <a:ext cx="5257800" cy="1844675"/>
            <a:chOff x="144" y="1478"/>
            <a:chExt cx="3312" cy="1162"/>
          </a:xfrm>
        </p:grpSpPr>
        <p:sp>
          <p:nvSpPr>
            <p:cNvPr id="3075" name="Freeform 3"/>
            <p:cNvSpPr>
              <a:spLocks/>
            </p:cNvSpPr>
            <p:nvPr/>
          </p:nvSpPr>
          <p:spPr bwMode="auto">
            <a:xfrm>
              <a:off x="816" y="1680"/>
              <a:ext cx="2504" cy="488"/>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76" name="Freeform 4"/>
            <p:cNvSpPr>
              <a:spLocks/>
            </p:cNvSpPr>
            <p:nvPr/>
          </p:nvSpPr>
          <p:spPr bwMode="auto">
            <a:xfrm>
              <a:off x="768" y="2064"/>
              <a:ext cx="2496" cy="432"/>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77" name="Freeform 5"/>
            <p:cNvSpPr>
              <a:spLocks/>
            </p:cNvSpPr>
            <p:nvPr/>
          </p:nvSpPr>
          <p:spPr bwMode="auto">
            <a:xfrm>
              <a:off x="720" y="1776"/>
              <a:ext cx="48" cy="672"/>
            </a:xfrm>
            <a:custGeom>
              <a:avLst/>
              <a:gdLst>
                <a:gd name="T0" fmla="*/ 48 w 48"/>
                <a:gd name="T1" fmla="*/ 672 h 672"/>
                <a:gd name="T2" fmla="*/ 48 w 48"/>
                <a:gd name="T3" fmla="*/ 288 h 672"/>
                <a:gd name="T4" fmla="*/ 0 w 48"/>
                <a:gd name="T5" fmla="*/ 0 h 672"/>
              </a:gdLst>
              <a:ahLst/>
              <a:cxnLst>
                <a:cxn ang="0">
                  <a:pos x="T0" y="T1"/>
                </a:cxn>
                <a:cxn ang="0">
                  <a:pos x="T2" y="T3"/>
                </a:cxn>
                <a:cxn ang="0">
                  <a:pos x="T4" y="T5"/>
                </a:cxn>
              </a:cxnLst>
              <a:rect l="0" t="0" r="r" b="b"/>
              <a:pathLst>
                <a:path w="48" h="672">
                  <a:moveTo>
                    <a:pt x="48" y="672"/>
                  </a:moveTo>
                  <a:lnTo>
                    <a:pt x="48" y="288"/>
                  </a:lnTo>
                  <a:lnTo>
                    <a:pt x="0" y="0"/>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78" name="Line 6"/>
            <p:cNvSpPr>
              <a:spLocks noChangeShapeType="1"/>
            </p:cNvSpPr>
            <p:nvPr/>
          </p:nvSpPr>
          <p:spPr bwMode="auto">
            <a:xfrm>
              <a:off x="480" y="2496"/>
              <a:ext cx="2976"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79" name="Text Box 7"/>
            <p:cNvSpPr txBox="1">
              <a:spLocks noChangeArrowheads="1"/>
            </p:cNvSpPr>
            <p:nvPr/>
          </p:nvSpPr>
          <p:spPr bwMode="auto">
            <a:xfrm>
              <a:off x="470" y="1958"/>
              <a:ext cx="25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K</a:t>
              </a:r>
            </a:p>
          </p:txBody>
        </p:sp>
        <p:sp>
          <p:nvSpPr>
            <p:cNvPr id="3080" name="Text Box 8"/>
            <p:cNvSpPr txBox="1">
              <a:spLocks noChangeArrowheads="1"/>
            </p:cNvSpPr>
            <p:nvPr/>
          </p:nvSpPr>
          <p:spPr bwMode="auto">
            <a:xfrm>
              <a:off x="1046" y="1478"/>
              <a:ext cx="25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A</a:t>
              </a:r>
            </a:p>
          </p:txBody>
        </p:sp>
        <p:sp>
          <p:nvSpPr>
            <p:cNvPr id="3081" name="Text Box 9"/>
            <p:cNvSpPr txBox="1">
              <a:spLocks noChangeArrowheads="1"/>
            </p:cNvSpPr>
            <p:nvPr/>
          </p:nvSpPr>
          <p:spPr bwMode="auto">
            <a:xfrm>
              <a:off x="144" y="2352"/>
              <a:ext cx="27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sym typeface="Euclid Symbol" charset="0"/>
                </a:rPr>
                <a:t>C</a:t>
              </a:r>
              <a:endParaRPr lang="en-US">
                <a:cs typeface="+mn-cs"/>
              </a:endParaRPr>
            </a:p>
          </p:txBody>
        </p:sp>
        <p:sp>
          <p:nvSpPr>
            <p:cNvPr id="3082" name="Line 10"/>
            <p:cNvSpPr>
              <a:spLocks noChangeShapeType="1"/>
            </p:cNvSpPr>
            <p:nvPr/>
          </p:nvSpPr>
          <p:spPr bwMode="auto">
            <a:xfrm flipH="1">
              <a:off x="1536" y="1632"/>
              <a:ext cx="192" cy="384"/>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3" name="Line 11"/>
            <p:cNvSpPr>
              <a:spLocks noChangeShapeType="1"/>
            </p:cNvSpPr>
            <p:nvPr/>
          </p:nvSpPr>
          <p:spPr bwMode="auto">
            <a:xfrm flipH="1">
              <a:off x="3312" y="2352"/>
              <a:ext cx="144" cy="48"/>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36867" name="Group 13"/>
          <p:cNvGrpSpPr>
            <a:grpSpLocks/>
          </p:cNvGrpSpPr>
          <p:nvPr/>
        </p:nvGrpSpPr>
        <p:grpSpPr bwMode="auto">
          <a:xfrm>
            <a:off x="0" y="3657600"/>
            <a:ext cx="5257800" cy="1844675"/>
            <a:chOff x="144" y="1478"/>
            <a:chExt cx="3312" cy="1162"/>
          </a:xfrm>
        </p:grpSpPr>
        <p:sp>
          <p:nvSpPr>
            <p:cNvPr id="3086" name="Freeform 14"/>
            <p:cNvSpPr>
              <a:spLocks/>
            </p:cNvSpPr>
            <p:nvPr/>
          </p:nvSpPr>
          <p:spPr bwMode="auto">
            <a:xfrm>
              <a:off x="816" y="1680"/>
              <a:ext cx="2504" cy="488"/>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7" name="Freeform 15"/>
            <p:cNvSpPr>
              <a:spLocks/>
            </p:cNvSpPr>
            <p:nvPr/>
          </p:nvSpPr>
          <p:spPr bwMode="auto">
            <a:xfrm>
              <a:off x="768" y="2064"/>
              <a:ext cx="2496" cy="432"/>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8" name="Freeform 16"/>
            <p:cNvSpPr>
              <a:spLocks/>
            </p:cNvSpPr>
            <p:nvPr/>
          </p:nvSpPr>
          <p:spPr bwMode="auto">
            <a:xfrm>
              <a:off x="720" y="1776"/>
              <a:ext cx="48" cy="672"/>
            </a:xfrm>
            <a:custGeom>
              <a:avLst/>
              <a:gdLst>
                <a:gd name="T0" fmla="*/ 48 w 48"/>
                <a:gd name="T1" fmla="*/ 672 h 672"/>
                <a:gd name="T2" fmla="*/ 48 w 48"/>
                <a:gd name="T3" fmla="*/ 288 h 672"/>
                <a:gd name="T4" fmla="*/ 0 w 48"/>
                <a:gd name="T5" fmla="*/ 0 h 672"/>
              </a:gdLst>
              <a:ahLst/>
              <a:cxnLst>
                <a:cxn ang="0">
                  <a:pos x="T0" y="T1"/>
                </a:cxn>
                <a:cxn ang="0">
                  <a:pos x="T2" y="T3"/>
                </a:cxn>
                <a:cxn ang="0">
                  <a:pos x="T4" y="T5"/>
                </a:cxn>
              </a:cxnLst>
              <a:rect l="0" t="0" r="r" b="b"/>
              <a:pathLst>
                <a:path w="48" h="672">
                  <a:moveTo>
                    <a:pt x="48" y="672"/>
                  </a:moveTo>
                  <a:lnTo>
                    <a:pt x="48" y="288"/>
                  </a:lnTo>
                  <a:lnTo>
                    <a:pt x="0" y="0"/>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9" name="Line 17"/>
            <p:cNvSpPr>
              <a:spLocks noChangeShapeType="1"/>
            </p:cNvSpPr>
            <p:nvPr/>
          </p:nvSpPr>
          <p:spPr bwMode="auto">
            <a:xfrm>
              <a:off x="480" y="2496"/>
              <a:ext cx="2976"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0" name="Text Box 18"/>
            <p:cNvSpPr txBox="1">
              <a:spLocks noChangeArrowheads="1"/>
            </p:cNvSpPr>
            <p:nvPr/>
          </p:nvSpPr>
          <p:spPr bwMode="auto">
            <a:xfrm>
              <a:off x="470" y="1958"/>
              <a:ext cx="25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K</a:t>
              </a:r>
            </a:p>
          </p:txBody>
        </p:sp>
        <p:sp>
          <p:nvSpPr>
            <p:cNvPr id="3091" name="Text Box 19"/>
            <p:cNvSpPr txBox="1">
              <a:spLocks noChangeArrowheads="1"/>
            </p:cNvSpPr>
            <p:nvPr/>
          </p:nvSpPr>
          <p:spPr bwMode="auto">
            <a:xfrm>
              <a:off x="1046" y="1478"/>
              <a:ext cx="25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A</a:t>
              </a:r>
            </a:p>
          </p:txBody>
        </p:sp>
        <p:sp>
          <p:nvSpPr>
            <p:cNvPr id="3092" name="Text Box 20"/>
            <p:cNvSpPr txBox="1">
              <a:spLocks noChangeArrowheads="1"/>
            </p:cNvSpPr>
            <p:nvPr/>
          </p:nvSpPr>
          <p:spPr bwMode="auto">
            <a:xfrm>
              <a:off x="144" y="2352"/>
              <a:ext cx="27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sym typeface="Euclid Symbol" charset="0"/>
                </a:rPr>
                <a:t>C</a:t>
              </a:r>
              <a:endParaRPr lang="en-US">
                <a:cs typeface="+mn-cs"/>
              </a:endParaRPr>
            </a:p>
          </p:txBody>
        </p:sp>
        <p:sp>
          <p:nvSpPr>
            <p:cNvPr id="3093" name="Line 21"/>
            <p:cNvSpPr>
              <a:spLocks noChangeShapeType="1"/>
            </p:cNvSpPr>
            <p:nvPr/>
          </p:nvSpPr>
          <p:spPr bwMode="auto">
            <a:xfrm flipH="1">
              <a:off x="1536" y="1632"/>
              <a:ext cx="192" cy="384"/>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4" name="Line 22"/>
            <p:cNvSpPr>
              <a:spLocks noChangeShapeType="1"/>
            </p:cNvSpPr>
            <p:nvPr/>
          </p:nvSpPr>
          <p:spPr bwMode="auto">
            <a:xfrm flipH="1">
              <a:off x="3312" y="2352"/>
              <a:ext cx="144" cy="48"/>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3095" name="Text Box 23"/>
          <p:cNvSpPr txBox="1">
            <a:spLocks noChangeArrowheads="1"/>
          </p:cNvSpPr>
          <p:nvPr/>
        </p:nvSpPr>
        <p:spPr bwMode="auto">
          <a:xfrm>
            <a:off x="365125" y="1050925"/>
            <a:ext cx="169091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Problem #1</a:t>
            </a:r>
          </a:p>
        </p:txBody>
      </p:sp>
      <p:sp>
        <p:nvSpPr>
          <p:cNvPr id="3096" name="Text Box 24"/>
          <p:cNvSpPr txBox="1">
            <a:spLocks noChangeArrowheads="1"/>
          </p:cNvSpPr>
          <p:nvPr/>
        </p:nvSpPr>
        <p:spPr bwMode="auto">
          <a:xfrm>
            <a:off x="5799013" y="2220768"/>
            <a:ext cx="2301875"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dirty="0">
                <a:cs typeface="+mn-cs"/>
              </a:rPr>
              <a:t>Leads to change in RMS beam radius</a:t>
            </a:r>
          </a:p>
        </p:txBody>
      </p:sp>
      <p:graphicFrame>
        <p:nvGraphicFramePr>
          <p:cNvPr id="36870" name="Object 25"/>
          <p:cNvGraphicFramePr>
            <a:graphicFrameLocks noChangeAspect="1"/>
          </p:cNvGraphicFramePr>
          <p:nvPr>
            <p:extLst>
              <p:ext uri="{D42A27DB-BD31-4B8C-83A1-F6EECF244321}">
                <p14:modId xmlns:p14="http://schemas.microsoft.com/office/powerpoint/2010/main" val="883011640"/>
              </p:ext>
            </p:extLst>
          </p:nvPr>
        </p:nvGraphicFramePr>
        <p:xfrm>
          <a:off x="2886735" y="1207333"/>
          <a:ext cx="2074202" cy="358697"/>
        </p:xfrm>
        <a:graphic>
          <a:graphicData uri="http://schemas.openxmlformats.org/presentationml/2006/ole">
            <mc:AlternateContent xmlns:mc="http://schemas.openxmlformats.org/markup-compatibility/2006">
              <mc:Choice xmlns:v="urn:schemas-microsoft-com:vml" Requires="v">
                <p:oleObj spid="_x0000_s320594" name="Equation" r:id="rId3" imgW="1219200" imgH="203200" progId="Equation.DSMT4">
                  <p:embed/>
                </p:oleObj>
              </mc:Choice>
              <mc:Fallback>
                <p:oleObj name="Equation" r:id="rId3" imgW="1219200" imgH="203200" progId="Equation.DSMT4">
                  <p:embed/>
                  <p:pic>
                    <p:nvPicPr>
                      <p:cNvPr id="0" name="Object 25"/>
                      <p:cNvPicPr>
                        <a:picLocks noChangeAspect="1" noChangeArrowheads="1"/>
                      </p:cNvPicPr>
                      <p:nvPr/>
                    </p:nvPicPr>
                    <p:blipFill>
                      <a:blip r:embed="rId4"/>
                      <a:srcRect/>
                      <a:stretch>
                        <a:fillRect/>
                      </a:stretch>
                    </p:blipFill>
                    <p:spPr bwMode="auto">
                      <a:xfrm>
                        <a:off x="2886735" y="1207333"/>
                        <a:ext cx="2074202" cy="3586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98" name="Text Box 26"/>
          <p:cNvSpPr txBox="1">
            <a:spLocks noChangeArrowheads="1"/>
          </p:cNvSpPr>
          <p:nvPr/>
        </p:nvSpPr>
        <p:spPr bwMode="auto">
          <a:xfrm>
            <a:off x="5292725" y="1166078"/>
            <a:ext cx="3089275"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dirty="0">
                <a:cs typeface="+mn-cs"/>
              </a:rPr>
              <a:t>Wall displacement changes potential on unperturbed surface. </a:t>
            </a:r>
          </a:p>
        </p:txBody>
      </p:sp>
      <p:sp>
        <p:nvSpPr>
          <p:cNvPr id="3099" name="Text Box 27"/>
          <p:cNvSpPr txBox="1">
            <a:spLocks noChangeArrowheads="1"/>
          </p:cNvSpPr>
          <p:nvPr/>
        </p:nvSpPr>
        <p:spPr bwMode="auto">
          <a:xfrm>
            <a:off x="228600" y="3200400"/>
            <a:ext cx="169091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Problem #2</a:t>
            </a:r>
          </a:p>
        </p:txBody>
      </p:sp>
      <p:sp>
        <p:nvSpPr>
          <p:cNvPr id="3101" name="Line 29"/>
          <p:cNvSpPr>
            <a:spLocks noChangeShapeType="1"/>
          </p:cNvSpPr>
          <p:nvPr/>
        </p:nvSpPr>
        <p:spPr bwMode="auto">
          <a:xfrm>
            <a:off x="2743200" y="2819400"/>
            <a:ext cx="762000" cy="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102" name="Text Box 30"/>
          <p:cNvSpPr txBox="1">
            <a:spLocks noChangeArrowheads="1"/>
          </p:cNvSpPr>
          <p:nvPr/>
        </p:nvSpPr>
        <p:spPr bwMode="auto">
          <a:xfrm>
            <a:off x="5582581" y="4565789"/>
            <a:ext cx="2971800"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dirty="0">
                <a:cs typeface="+mn-cs"/>
              </a:rPr>
              <a:t>Reverse and perturb electron coordinates </a:t>
            </a:r>
          </a:p>
        </p:txBody>
      </p:sp>
      <p:sp>
        <p:nvSpPr>
          <p:cNvPr id="3103" name="Line 31"/>
          <p:cNvSpPr>
            <a:spLocks noChangeShapeType="1"/>
          </p:cNvSpPr>
          <p:nvPr/>
        </p:nvSpPr>
        <p:spPr bwMode="auto">
          <a:xfrm flipH="1">
            <a:off x="2514600" y="5105400"/>
            <a:ext cx="762000" cy="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36877" name="Object 32"/>
          <p:cNvGraphicFramePr>
            <a:graphicFrameLocks noChangeAspect="1"/>
          </p:cNvGraphicFramePr>
          <p:nvPr>
            <p:extLst>
              <p:ext uri="{D42A27DB-BD31-4B8C-83A1-F6EECF244321}">
                <p14:modId xmlns:p14="http://schemas.microsoft.com/office/powerpoint/2010/main" val="1568989990"/>
              </p:ext>
            </p:extLst>
          </p:nvPr>
        </p:nvGraphicFramePr>
        <p:xfrm>
          <a:off x="2555528" y="3520642"/>
          <a:ext cx="848419" cy="373495"/>
        </p:xfrm>
        <a:graphic>
          <a:graphicData uri="http://schemas.openxmlformats.org/presentationml/2006/ole">
            <mc:AlternateContent xmlns:mc="http://schemas.openxmlformats.org/markup-compatibility/2006">
              <mc:Choice xmlns:v="urn:schemas-microsoft-com:vml" Requires="v">
                <p:oleObj spid="_x0000_s320595" name="Equation" r:id="rId5" imgW="469900" imgH="203200" progId="Equation.DSMT4">
                  <p:embed/>
                </p:oleObj>
              </mc:Choice>
              <mc:Fallback>
                <p:oleObj name="Equation" r:id="rId5" imgW="469900" imgH="203200" progId="Equation.DSMT4">
                  <p:embed/>
                  <p:pic>
                    <p:nvPicPr>
                      <p:cNvPr id="0" name="Object 32"/>
                      <p:cNvPicPr>
                        <a:picLocks noChangeAspect="1" noChangeArrowheads="1"/>
                      </p:cNvPicPr>
                      <p:nvPr/>
                    </p:nvPicPr>
                    <p:blipFill>
                      <a:blip r:embed="rId6"/>
                      <a:srcRect/>
                      <a:stretch>
                        <a:fillRect/>
                      </a:stretch>
                    </p:blipFill>
                    <p:spPr bwMode="auto">
                      <a:xfrm>
                        <a:off x="2555528" y="3520642"/>
                        <a:ext cx="848419" cy="3734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105" name="Text Box 33"/>
          <p:cNvSpPr txBox="1">
            <a:spLocks noChangeArrowheads="1"/>
          </p:cNvSpPr>
          <p:nvPr/>
        </p:nvSpPr>
        <p:spPr bwMode="auto">
          <a:xfrm>
            <a:off x="3649662" y="3565009"/>
            <a:ext cx="3216275"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dirty="0">
                <a:cs typeface="+mn-cs"/>
              </a:rPr>
              <a:t>Calculate and record change in normal E.</a:t>
            </a:r>
          </a:p>
        </p:txBody>
      </p:sp>
      <p:graphicFrame>
        <p:nvGraphicFramePr>
          <p:cNvPr id="36879" name="Object 34"/>
          <p:cNvGraphicFramePr>
            <a:graphicFrameLocks noChangeAspect="1"/>
          </p:cNvGraphicFramePr>
          <p:nvPr>
            <p:extLst>
              <p:ext uri="{D42A27DB-BD31-4B8C-83A1-F6EECF244321}">
                <p14:modId xmlns:p14="http://schemas.microsoft.com/office/powerpoint/2010/main" val="3189015461"/>
              </p:ext>
            </p:extLst>
          </p:nvPr>
        </p:nvGraphicFramePr>
        <p:xfrm>
          <a:off x="515938" y="6034088"/>
          <a:ext cx="460375" cy="341312"/>
        </p:xfrm>
        <a:graphic>
          <a:graphicData uri="http://schemas.openxmlformats.org/presentationml/2006/ole">
            <mc:AlternateContent xmlns:mc="http://schemas.openxmlformats.org/markup-compatibility/2006">
              <mc:Choice xmlns:v="urn:schemas-microsoft-com:vml" Requires="v">
                <p:oleObj spid="_x0000_s320596" name="Equation" r:id="rId7" imgW="279400" imgH="203200" progId="Equation.DSMT4">
                  <p:embed/>
                </p:oleObj>
              </mc:Choice>
              <mc:Fallback>
                <p:oleObj name="Equation" r:id="rId7" imgW="279400" imgH="203200" progId="Equation.DSMT4">
                  <p:embed/>
                  <p:pic>
                    <p:nvPicPr>
                      <p:cNvPr id="0" name="Object 34"/>
                      <p:cNvPicPr>
                        <a:picLocks noChangeAspect="1" noChangeArrowheads="1"/>
                      </p:cNvPicPr>
                      <p:nvPr/>
                    </p:nvPicPr>
                    <p:blipFill>
                      <a:blip r:embed="rId8"/>
                      <a:srcRect/>
                      <a:stretch>
                        <a:fillRect/>
                      </a:stretch>
                    </p:blipFill>
                    <p:spPr bwMode="auto">
                      <a:xfrm>
                        <a:off x="515938" y="6034088"/>
                        <a:ext cx="460375" cy="3413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107" name="Text Box 35"/>
          <p:cNvSpPr txBox="1">
            <a:spLocks noChangeArrowheads="1"/>
          </p:cNvSpPr>
          <p:nvPr/>
        </p:nvSpPr>
        <p:spPr bwMode="auto">
          <a:xfrm>
            <a:off x="1066800" y="5975350"/>
            <a:ext cx="32702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Is the sensitivity function</a:t>
            </a:r>
          </a:p>
        </p:txBody>
      </p:sp>
      <p:sp>
        <p:nvSpPr>
          <p:cNvPr id="3108" name="Text Box 36"/>
          <p:cNvSpPr txBox="1">
            <a:spLocks noChangeArrowheads="1"/>
          </p:cNvSpPr>
          <p:nvPr/>
        </p:nvSpPr>
        <p:spPr bwMode="auto">
          <a:xfrm>
            <a:off x="746125" y="5318125"/>
            <a:ext cx="271741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cs typeface="+mn-cs"/>
              </a:rPr>
              <a:t>Electrons run backwards</a:t>
            </a:r>
          </a:p>
        </p:txBody>
      </p:sp>
      <p:pic>
        <p:nvPicPr>
          <p:cNvPr id="2" name="Picture 1">
            <a:extLst>
              <a:ext uri="{FF2B5EF4-FFF2-40B4-BE49-F238E27FC236}">
                <a16:creationId xmlns:a16="http://schemas.microsoft.com/office/drawing/2014/main" id="{70F984B7-260D-804E-A97C-9F23ACDE64A6}"/>
              </a:ext>
            </a:extLst>
          </p:cNvPr>
          <p:cNvPicPr>
            <a:picLocks noChangeAspect="1"/>
          </p:cNvPicPr>
          <p:nvPr/>
        </p:nvPicPr>
        <p:blipFill>
          <a:blip r:embed="rId9"/>
          <a:stretch>
            <a:fillRect/>
          </a:stretch>
        </p:blipFill>
        <p:spPr>
          <a:xfrm>
            <a:off x="4508500" y="3365500"/>
            <a:ext cx="127000" cy="127000"/>
          </a:xfrm>
          <a:prstGeom prst="rect">
            <a:avLst/>
          </a:prstGeom>
        </p:spPr>
      </p:pic>
      <p:graphicFrame>
        <p:nvGraphicFramePr>
          <p:cNvPr id="37" name="Object 25">
            <a:extLst>
              <a:ext uri="{FF2B5EF4-FFF2-40B4-BE49-F238E27FC236}">
                <a16:creationId xmlns:a16="http://schemas.microsoft.com/office/drawing/2014/main" id="{EB716B0A-42E9-3B42-9A10-855C70850418}"/>
              </a:ext>
            </a:extLst>
          </p:cNvPr>
          <p:cNvGraphicFramePr>
            <a:graphicFrameLocks noChangeAspect="1"/>
          </p:cNvGraphicFramePr>
          <p:nvPr>
            <p:extLst>
              <p:ext uri="{D42A27DB-BD31-4B8C-83A1-F6EECF244321}">
                <p14:modId xmlns:p14="http://schemas.microsoft.com/office/powerpoint/2010/main" val="475311862"/>
              </p:ext>
            </p:extLst>
          </p:nvPr>
        </p:nvGraphicFramePr>
        <p:xfrm>
          <a:off x="7797551" y="2574711"/>
          <a:ext cx="692150" cy="358775"/>
        </p:xfrm>
        <a:graphic>
          <a:graphicData uri="http://schemas.openxmlformats.org/presentationml/2006/ole">
            <mc:AlternateContent xmlns:mc="http://schemas.openxmlformats.org/markup-compatibility/2006">
              <mc:Choice xmlns:v="urn:schemas-microsoft-com:vml" Requires="v">
                <p:oleObj spid="_x0000_s320597" name="Equation" r:id="rId10" imgW="406400" imgH="203200" progId="Equation.DSMT4">
                  <p:embed/>
                </p:oleObj>
              </mc:Choice>
              <mc:Fallback>
                <p:oleObj name="Equation" r:id="rId10" imgW="406400" imgH="203200" progId="Equation.DSMT4">
                  <p:embed/>
                  <p:pic>
                    <p:nvPicPr>
                      <p:cNvPr id="36870" name="Object 25"/>
                      <p:cNvPicPr>
                        <a:picLocks noChangeAspect="1" noChangeArrowheads="1"/>
                      </p:cNvPicPr>
                      <p:nvPr/>
                    </p:nvPicPr>
                    <p:blipFill>
                      <a:blip r:embed="rId11"/>
                      <a:srcRect/>
                      <a:stretch>
                        <a:fillRect/>
                      </a:stretch>
                    </p:blipFill>
                    <p:spPr bwMode="auto">
                      <a:xfrm>
                        <a:off x="7797551" y="2574711"/>
                        <a:ext cx="692150" cy="358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8" name="Object 25">
            <a:extLst>
              <a:ext uri="{FF2B5EF4-FFF2-40B4-BE49-F238E27FC236}">
                <a16:creationId xmlns:a16="http://schemas.microsoft.com/office/drawing/2014/main" id="{EFCF3A3C-AF05-2447-BC1A-4F41E8A0BEF4}"/>
              </a:ext>
            </a:extLst>
          </p:cNvPr>
          <p:cNvGraphicFramePr>
            <a:graphicFrameLocks noChangeAspect="1"/>
          </p:cNvGraphicFramePr>
          <p:nvPr>
            <p:extLst>
              <p:ext uri="{D42A27DB-BD31-4B8C-83A1-F6EECF244321}">
                <p14:modId xmlns:p14="http://schemas.microsoft.com/office/powerpoint/2010/main" val="1057759088"/>
              </p:ext>
            </p:extLst>
          </p:nvPr>
        </p:nvGraphicFramePr>
        <p:xfrm>
          <a:off x="4786313" y="5957888"/>
          <a:ext cx="2941637" cy="673100"/>
        </p:xfrm>
        <a:graphic>
          <a:graphicData uri="http://schemas.openxmlformats.org/presentationml/2006/ole">
            <mc:AlternateContent xmlns:mc="http://schemas.openxmlformats.org/markup-compatibility/2006">
              <mc:Choice xmlns:v="urn:schemas-microsoft-com:vml" Requires="v">
                <p:oleObj spid="_x0000_s320598" name="Equation" r:id="rId12" imgW="1727200" imgH="381000" progId="Equation.DSMT4">
                  <p:embed/>
                </p:oleObj>
              </mc:Choice>
              <mc:Fallback>
                <p:oleObj name="Equation" r:id="rId12" imgW="1727200" imgH="381000" progId="Equation.DSMT4">
                  <p:embed/>
                  <p:pic>
                    <p:nvPicPr>
                      <p:cNvPr id="37" name="Object 25">
                        <a:extLst>
                          <a:ext uri="{FF2B5EF4-FFF2-40B4-BE49-F238E27FC236}">
                            <a16:creationId xmlns:a16="http://schemas.microsoft.com/office/drawing/2014/main" id="{EB716B0A-42E9-3B42-9A10-855C70850418}"/>
                          </a:ext>
                        </a:extLst>
                      </p:cNvPr>
                      <p:cNvPicPr>
                        <a:picLocks noChangeAspect="1" noChangeArrowheads="1"/>
                      </p:cNvPicPr>
                      <p:nvPr/>
                    </p:nvPicPr>
                    <p:blipFill>
                      <a:blip r:embed="rId13"/>
                      <a:srcRect/>
                      <a:stretch>
                        <a:fillRect/>
                      </a:stretch>
                    </p:blipFill>
                    <p:spPr bwMode="auto">
                      <a:xfrm>
                        <a:off x="4786313" y="5957888"/>
                        <a:ext cx="2941637" cy="673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9" name="Text Box 35">
            <a:extLst>
              <a:ext uri="{FF2B5EF4-FFF2-40B4-BE49-F238E27FC236}">
                <a16:creationId xmlns:a16="http://schemas.microsoft.com/office/drawing/2014/main" id="{5455E7D4-5D35-BF40-9CC5-D8B6876BE6DA}"/>
              </a:ext>
            </a:extLst>
          </p:cNvPr>
          <p:cNvSpPr txBox="1">
            <a:spLocks noChangeArrowheads="1"/>
          </p:cNvSpPr>
          <p:nvPr/>
        </p:nvSpPr>
        <p:spPr bwMode="auto">
          <a:xfrm>
            <a:off x="6325136" y="5448879"/>
            <a:ext cx="2194832"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cs typeface="+mn-cs"/>
              </a:rPr>
              <a:t>Sensitivity function</a:t>
            </a:r>
          </a:p>
        </p:txBody>
      </p:sp>
      <p:cxnSp>
        <p:nvCxnSpPr>
          <p:cNvPr id="4" name="Straight Arrow Connector 3">
            <a:extLst>
              <a:ext uri="{FF2B5EF4-FFF2-40B4-BE49-F238E27FC236}">
                <a16:creationId xmlns:a16="http://schemas.microsoft.com/office/drawing/2014/main" id="{E5631221-F5F7-CF48-8A7E-5EDF5BF80815}"/>
              </a:ext>
            </a:extLst>
          </p:cNvPr>
          <p:cNvCxnSpPr/>
          <p:nvPr/>
        </p:nvCxnSpPr>
        <p:spPr bwMode="auto">
          <a:xfrm>
            <a:off x="7054850" y="5848989"/>
            <a:ext cx="107950" cy="185099"/>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990725" y="5724525"/>
            <a:ext cx="3016250" cy="814388"/>
          </a:xfrm>
          <a:prstGeom prst="rect">
            <a:avLst/>
          </a:prstGeom>
          <a:solidFill>
            <a:srgbClr val="0000FF">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85800" y="152400"/>
            <a:ext cx="7772400" cy="1143000"/>
          </a:xfrm>
        </p:spPr>
        <p:txBody>
          <a:bodyPr/>
          <a:lstStyle/>
          <a:p>
            <a:pPr>
              <a:defRPr/>
            </a:pPr>
            <a:r>
              <a:rPr lang="en-US" sz="3200" dirty="0"/>
              <a:t>Hamilton’s Equations </a:t>
            </a:r>
            <a:r>
              <a:rPr lang="en-US" sz="3200" i="1" dirty="0"/>
              <a:t>H(</a:t>
            </a:r>
            <a:r>
              <a:rPr lang="en-US" sz="3200" b="1" i="1" dirty="0" err="1"/>
              <a:t>p</a:t>
            </a:r>
            <a:r>
              <a:rPr lang="en-US" sz="3200" i="1" dirty="0" err="1"/>
              <a:t>,</a:t>
            </a:r>
            <a:r>
              <a:rPr lang="en-US" sz="3200" b="1" i="1" dirty="0" err="1"/>
              <a:t>q</a:t>
            </a:r>
            <a:r>
              <a:rPr lang="en-US" sz="3200" i="1" dirty="0" err="1"/>
              <a:t>,t</a:t>
            </a:r>
            <a:r>
              <a:rPr lang="en-US" sz="3200" i="1" dirty="0"/>
              <a:t>)</a:t>
            </a:r>
            <a:br>
              <a:rPr lang="en-US" sz="3200" i="1" dirty="0"/>
            </a:br>
            <a:r>
              <a:rPr lang="en-US" sz="3200" dirty="0"/>
              <a:t>Conserve </a:t>
            </a:r>
            <a:r>
              <a:rPr lang="en-US" sz="3200" dirty="0" err="1"/>
              <a:t>Symplectic</a:t>
            </a:r>
            <a:r>
              <a:rPr lang="en-US" sz="3200" dirty="0"/>
              <a:t> Area</a:t>
            </a:r>
          </a:p>
        </p:txBody>
      </p:sp>
      <p:sp>
        <p:nvSpPr>
          <p:cNvPr id="9" name="Freeform 4"/>
          <p:cNvSpPr>
            <a:spLocks/>
          </p:cNvSpPr>
          <p:nvPr/>
        </p:nvSpPr>
        <p:spPr bwMode="auto">
          <a:xfrm>
            <a:off x="1223963" y="2033588"/>
            <a:ext cx="3581400" cy="3276600"/>
          </a:xfrm>
          <a:custGeom>
            <a:avLst/>
            <a:gdLst>
              <a:gd name="T0" fmla="*/ 0 w 2160"/>
              <a:gd name="T1" fmla="*/ 2112 h 2112"/>
              <a:gd name="T2" fmla="*/ 384 w 2160"/>
              <a:gd name="T3" fmla="*/ 1296 h 2112"/>
              <a:gd name="T4" fmla="*/ 1488 w 2160"/>
              <a:gd name="T5" fmla="*/ 624 h 2112"/>
              <a:gd name="T6" fmla="*/ 2160 w 2160"/>
              <a:gd name="T7" fmla="*/ 0 h 2112"/>
            </a:gdLst>
            <a:ahLst/>
            <a:cxnLst>
              <a:cxn ang="0">
                <a:pos x="T0" y="T1"/>
              </a:cxn>
              <a:cxn ang="0">
                <a:pos x="T2" y="T3"/>
              </a:cxn>
              <a:cxn ang="0">
                <a:pos x="T4" y="T5"/>
              </a:cxn>
              <a:cxn ang="0">
                <a:pos x="T6" y="T7"/>
              </a:cxn>
            </a:cxnLst>
            <a:rect l="0" t="0" r="r" b="b"/>
            <a:pathLst>
              <a:path w="2160" h="2112">
                <a:moveTo>
                  <a:pt x="0" y="2112"/>
                </a:moveTo>
                <a:cubicBezTo>
                  <a:pt x="68" y="1828"/>
                  <a:pt x="136" y="1544"/>
                  <a:pt x="384" y="1296"/>
                </a:cubicBezTo>
                <a:cubicBezTo>
                  <a:pt x="632" y="1048"/>
                  <a:pt x="1192" y="840"/>
                  <a:pt x="1488" y="624"/>
                </a:cubicBezTo>
                <a:cubicBezTo>
                  <a:pt x="1784" y="408"/>
                  <a:pt x="2048" y="104"/>
                  <a:pt x="2160" y="0"/>
                </a:cubicBezTo>
              </a:path>
            </a:pathLst>
          </a:custGeom>
          <a:noFill/>
          <a:ln w="9525">
            <a:solidFill>
              <a:srgbClr val="0000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42003" name="Object 9"/>
          <p:cNvGraphicFramePr>
            <a:graphicFrameLocks noChangeAspect="1"/>
          </p:cNvGraphicFramePr>
          <p:nvPr>
            <p:extLst>
              <p:ext uri="{D42A27DB-BD31-4B8C-83A1-F6EECF244321}">
                <p14:modId xmlns:p14="http://schemas.microsoft.com/office/powerpoint/2010/main" val="2909304868"/>
              </p:ext>
            </p:extLst>
          </p:nvPr>
        </p:nvGraphicFramePr>
        <p:xfrm>
          <a:off x="3857625" y="2636838"/>
          <a:ext cx="2009775" cy="439738"/>
        </p:xfrm>
        <a:graphic>
          <a:graphicData uri="http://schemas.openxmlformats.org/presentationml/2006/ole">
            <mc:AlternateContent xmlns:mc="http://schemas.openxmlformats.org/markup-compatibility/2006">
              <mc:Choice xmlns:v="urn:schemas-microsoft-com:vml" Requires="v">
                <p:oleObj spid="_x0000_s230770" name="Equation" r:id="rId3" imgW="927100" imgH="203200" progId="Equation.DSMT4">
                  <p:embed/>
                </p:oleObj>
              </mc:Choice>
              <mc:Fallback>
                <p:oleObj name="Equation" r:id="rId3" imgW="927100" imgH="203200" progId="Equation.DSMT4">
                  <p:embed/>
                  <p:pic>
                    <p:nvPicPr>
                      <p:cNvPr id="0" name=""/>
                      <p:cNvPicPr>
                        <a:picLocks noChangeAspect="1" noChangeArrowheads="1"/>
                      </p:cNvPicPr>
                      <p:nvPr/>
                    </p:nvPicPr>
                    <p:blipFill>
                      <a:blip r:embed="rId4"/>
                      <a:srcRect/>
                      <a:stretch>
                        <a:fillRect/>
                      </a:stretch>
                    </p:blipFill>
                    <p:spPr bwMode="auto">
                      <a:xfrm>
                        <a:off x="3857625" y="2636838"/>
                        <a:ext cx="2009775" cy="439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1988" name="Object 15"/>
          <p:cNvGraphicFramePr>
            <a:graphicFrameLocks noChangeAspect="1"/>
          </p:cNvGraphicFramePr>
          <p:nvPr/>
        </p:nvGraphicFramePr>
        <p:xfrm>
          <a:off x="6424613" y="1573213"/>
          <a:ext cx="1195387" cy="1571625"/>
        </p:xfrm>
        <a:graphic>
          <a:graphicData uri="http://schemas.openxmlformats.org/presentationml/2006/ole">
            <mc:AlternateContent xmlns:mc="http://schemas.openxmlformats.org/markup-compatibility/2006">
              <mc:Choice xmlns:v="urn:schemas-microsoft-com:vml" Requires="v">
                <p:oleObj spid="_x0000_s230771" name="Equation" r:id="rId5" imgW="685800" imgH="901700" progId="Equation.DSMT4">
                  <p:embed/>
                </p:oleObj>
              </mc:Choice>
              <mc:Fallback>
                <p:oleObj name="Equation" r:id="rId5" imgW="685800" imgH="901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613" y="1573213"/>
                        <a:ext cx="1195387"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89" name="Object 16"/>
          <p:cNvGraphicFramePr>
            <a:graphicFrameLocks noChangeAspect="1"/>
          </p:cNvGraphicFramePr>
          <p:nvPr>
            <p:extLst>
              <p:ext uri="{D42A27DB-BD31-4B8C-83A1-F6EECF244321}">
                <p14:modId xmlns:p14="http://schemas.microsoft.com/office/powerpoint/2010/main" val="3990318215"/>
              </p:ext>
            </p:extLst>
          </p:nvPr>
        </p:nvGraphicFramePr>
        <p:xfrm>
          <a:off x="2249488" y="3906838"/>
          <a:ext cx="3586162" cy="1571625"/>
        </p:xfrm>
        <a:graphic>
          <a:graphicData uri="http://schemas.openxmlformats.org/presentationml/2006/ole">
            <mc:AlternateContent xmlns:mc="http://schemas.openxmlformats.org/markup-compatibility/2006">
              <mc:Choice xmlns:v="urn:schemas-microsoft-com:vml" Requires="v">
                <p:oleObj spid="_x0000_s230772" name="Equation" r:id="rId7" imgW="2057400" imgH="901700" progId="Equation.DSMT4">
                  <p:embed/>
                </p:oleObj>
              </mc:Choice>
              <mc:Fallback>
                <p:oleObj name="Equation" r:id="rId7" imgW="2057400" imgH="901700" progId="Equation.DSMT4">
                  <p:embed/>
                  <p:pic>
                    <p:nvPicPr>
                      <p:cNvPr id="0" name=""/>
                      <p:cNvPicPr>
                        <a:picLocks noChangeAspect="1" noChangeArrowheads="1"/>
                      </p:cNvPicPr>
                      <p:nvPr/>
                    </p:nvPicPr>
                    <p:blipFill>
                      <a:blip r:embed="rId8"/>
                      <a:srcRect/>
                      <a:stretch>
                        <a:fillRect/>
                      </a:stretch>
                    </p:blipFill>
                    <p:spPr bwMode="auto">
                      <a:xfrm>
                        <a:off x="2249488" y="3906838"/>
                        <a:ext cx="3586162"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614363" y="1385888"/>
            <a:ext cx="4838700" cy="3733800"/>
            <a:chOff x="614363" y="1385888"/>
            <a:chExt cx="4838700" cy="3733800"/>
          </a:xfrm>
        </p:grpSpPr>
        <p:sp>
          <p:nvSpPr>
            <p:cNvPr id="7" name="Freeform 2"/>
            <p:cNvSpPr>
              <a:spLocks/>
            </p:cNvSpPr>
            <p:nvPr/>
          </p:nvSpPr>
          <p:spPr bwMode="auto">
            <a:xfrm>
              <a:off x="614363" y="1462088"/>
              <a:ext cx="3429000" cy="3352800"/>
            </a:xfrm>
            <a:custGeom>
              <a:avLst/>
              <a:gdLst>
                <a:gd name="T0" fmla="*/ 0 w 2160"/>
                <a:gd name="T1" fmla="*/ 2112 h 2112"/>
                <a:gd name="T2" fmla="*/ 384 w 2160"/>
                <a:gd name="T3" fmla="*/ 1296 h 2112"/>
                <a:gd name="T4" fmla="*/ 1488 w 2160"/>
                <a:gd name="T5" fmla="*/ 624 h 2112"/>
                <a:gd name="T6" fmla="*/ 2160 w 2160"/>
                <a:gd name="T7" fmla="*/ 0 h 2112"/>
              </a:gdLst>
              <a:ahLst/>
              <a:cxnLst>
                <a:cxn ang="0">
                  <a:pos x="T0" y="T1"/>
                </a:cxn>
                <a:cxn ang="0">
                  <a:pos x="T2" y="T3"/>
                </a:cxn>
                <a:cxn ang="0">
                  <a:pos x="T4" y="T5"/>
                </a:cxn>
                <a:cxn ang="0">
                  <a:pos x="T6" y="T7"/>
                </a:cxn>
              </a:cxnLst>
              <a:rect l="0" t="0" r="r" b="b"/>
              <a:pathLst>
                <a:path w="2160" h="2112">
                  <a:moveTo>
                    <a:pt x="0" y="2112"/>
                  </a:moveTo>
                  <a:cubicBezTo>
                    <a:pt x="68" y="1828"/>
                    <a:pt x="136" y="1544"/>
                    <a:pt x="384" y="1296"/>
                  </a:cubicBezTo>
                  <a:cubicBezTo>
                    <a:pt x="632" y="1048"/>
                    <a:pt x="1192" y="840"/>
                    <a:pt x="1488" y="624"/>
                  </a:cubicBezTo>
                  <a:cubicBezTo>
                    <a:pt x="1784" y="408"/>
                    <a:pt x="2048" y="104"/>
                    <a:pt x="2160" y="0"/>
                  </a:cubicBezTo>
                </a:path>
              </a:pathLst>
            </a:custGeom>
            <a:noFill/>
            <a:ln w="952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Freeform 3"/>
            <p:cNvSpPr>
              <a:spLocks/>
            </p:cNvSpPr>
            <p:nvPr/>
          </p:nvSpPr>
          <p:spPr bwMode="auto">
            <a:xfrm>
              <a:off x="919163" y="1766888"/>
              <a:ext cx="3429000" cy="3352800"/>
            </a:xfrm>
            <a:custGeom>
              <a:avLst/>
              <a:gdLst>
                <a:gd name="T0" fmla="*/ 0 w 2160"/>
                <a:gd name="T1" fmla="*/ 2112 h 2112"/>
                <a:gd name="T2" fmla="*/ 384 w 2160"/>
                <a:gd name="T3" fmla="*/ 1296 h 2112"/>
                <a:gd name="T4" fmla="*/ 1488 w 2160"/>
                <a:gd name="T5" fmla="*/ 624 h 2112"/>
                <a:gd name="T6" fmla="*/ 2160 w 2160"/>
                <a:gd name="T7" fmla="*/ 0 h 2112"/>
              </a:gdLst>
              <a:ahLst/>
              <a:cxnLst>
                <a:cxn ang="0">
                  <a:pos x="T0" y="T1"/>
                </a:cxn>
                <a:cxn ang="0">
                  <a:pos x="T2" y="T3"/>
                </a:cxn>
                <a:cxn ang="0">
                  <a:pos x="T4" y="T5"/>
                </a:cxn>
                <a:cxn ang="0">
                  <a:pos x="T6" y="T7"/>
                </a:cxn>
              </a:cxnLst>
              <a:rect l="0" t="0" r="r" b="b"/>
              <a:pathLst>
                <a:path w="2160" h="2112">
                  <a:moveTo>
                    <a:pt x="0" y="2112"/>
                  </a:moveTo>
                  <a:cubicBezTo>
                    <a:pt x="68" y="1828"/>
                    <a:pt x="136" y="1544"/>
                    <a:pt x="384" y="1296"/>
                  </a:cubicBezTo>
                  <a:cubicBezTo>
                    <a:pt x="632" y="1048"/>
                    <a:pt x="1192" y="840"/>
                    <a:pt x="1488" y="624"/>
                  </a:cubicBezTo>
                  <a:cubicBezTo>
                    <a:pt x="1784" y="408"/>
                    <a:pt x="2048" y="104"/>
                    <a:pt x="2160" y="0"/>
                  </a:cubicBezTo>
                </a:path>
              </a:pathLst>
            </a:custGeom>
            <a:ln>
              <a:headEnd/>
              <a:tailEnd/>
            </a:ln>
          </p:spPr>
          <p:style>
            <a:lnRef idx="3">
              <a:schemeClr val="dk1"/>
            </a:lnRef>
            <a:fillRef idx="0">
              <a:schemeClr val="dk1"/>
            </a:fillRef>
            <a:effectRef idx="2">
              <a:schemeClr val="dk1"/>
            </a:effectRef>
            <a:fontRef idx="minor">
              <a:schemeClr val="tx1"/>
            </a:fontRef>
          </p:style>
          <p:txBody>
            <a:bodyPr wrap="none" anchor="ctr"/>
            <a:lstStyle/>
            <a:p>
              <a:pPr>
                <a:defRPr/>
              </a:pPr>
              <a:endParaRPr lang="en-US"/>
            </a:p>
          </p:txBody>
        </p:sp>
        <p:sp>
          <p:nvSpPr>
            <p:cNvPr id="10" name="Line 5"/>
            <p:cNvSpPr>
              <a:spLocks noChangeShapeType="1"/>
            </p:cNvSpPr>
            <p:nvPr/>
          </p:nvSpPr>
          <p:spPr bwMode="auto">
            <a:xfrm flipV="1">
              <a:off x="3205163" y="2300288"/>
              <a:ext cx="0" cy="6096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Line 6"/>
            <p:cNvSpPr>
              <a:spLocks noChangeShapeType="1"/>
            </p:cNvSpPr>
            <p:nvPr/>
          </p:nvSpPr>
          <p:spPr bwMode="auto">
            <a:xfrm flipV="1">
              <a:off x="3243263" y="2909888"/>
              <a:ext cx="571500" cy="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42001" name="Object 7"/>
            <p:cNvGraphicFramePr>
              <a:graphicFrameLocks noChangeAspect="1"/>
            </p:cNvGraphicFramePr>
            <p:nvPr>
              <p:extLst>
                <p:ext uri="{D42A27DB-BD31-4B8C-83A1-F6EECF244321}">
                  <p14:modId xmlns:p14="http://schemas.microsoft.com/office/powerpoint/2010/main" val="3305640479"/>
                </p:ext>
              </p:extLst>
            </p:nvPr>
          </p:nvGraphicFramePr>
          <p:xfrm>
            <a:off x="3967163" y="1385888"/>
            <a:ext cx="1485900" cy="412750"/>
          </p:xfrm>
          <a:graphic>
            <a:graphicData uri="http://schemas.openxmlformats.org/presentationml/2006/ole">
              <mc:AlternateContent xmlns:mc="http://schemas.openxmlformats.org/markup-compatibility/2006">
                <mc:Choice xmlns:v="urn:schemas-microsoft-com:vml" Requires="v">
                  <p:oleObj spid="_x0000_s230773" name="Equation" r:id="rId9" imgW="685800" imgH="190500" progId="Equation.DSMT4">
                    <p:embed/>
                  </p:oleObj>
                </mc:Choice>
                <mc:Fallback>
                  <p:oleObj name="Equation" r:id="rId9" imgW="685800" imgH="1905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7163" y="1385888"/>
                          <a:ext cx="1485900" cy="41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 name="Line 8"/>
            <p:cNvSpPr>
              <a:spLocks noChangeShapeType="1"/>
            </p:cNvSpPr>
            <p:nvPr/>
          </p:nvSpPr>
          <p:spPr bwMode="auto">
            <a:xfrm flipV="1">
              <a:off x="3662363" y="1919288"/>
              <a:ext cx="533400" cy="5334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42004" name="Object 10"/>
            <p:cNvGraphicFramePr>
              <a:graphicFrameLocks noChangeAspect="1"/>
            </p:cNvGraphicFramePr>
            <p:nvPr>
              <p:extLst>
                <p:ext uri="{D42A27DB-BD31-4B8C-83A1-F6EECF244321}">
                  <p14:modId xmlns:p14="http://schemas.microsoft.com/office/powerpoint/2010/main" val="2927153215"/>
                </p:ext>
              </p:extLst>
            </p:nvPr>
          </p:nvGraphicFramePr>
          <p:xfrm>
            <a:off x="1184275" y="1919288"/>
            <a:ext cx="2092325" cy="439737"/>
          </p:xfrm>
          <a:graphic>
            <a:graphicData uri="http://schemas.openxmlformats.org/presentationml/2006/ole">
              <mc:AlternateContent xmlns:mc="http://schemas.openxmlformats.org/markup-compatibility/2006">
                <mc:Choice xmlns:v="urn:schemas-microsoft-com:vml" Requires="v">
                  <p:oleObj spid="_x0000_s230774" name="Equation" r:id="rId11" imgW="965200" imgH="203200" progId="Equation.DSMT4">
                    <p:embed/>
                  </p:oleObj>
                </mc:Choice>
                <mc:Fallback>
                  <p:oleObj name="Equation" r:id="rId11" imgW="965200" imgH="203200" progId="Equation.DSMT4">
                    <p:embed/>
                    <p:pic>
                      <p:nvPicPr>
                        <p:cNvPr id="0" name=""/>
                        <p:cNvPicPr>
                          <a:picLocks noChangeAspect="1" noChangeArrowheads="1"/>
                        </p:cNvPicPr>
                        <p:nvPr/>
                      </p:nvPicPr>
                      <p:blipFill>
                        <a:blip r:embed="rId12"/>
                        <a:srcRect/>
                        <a:stretch>
                          <a:fillRect/>
                        </a:stretch>
                      </p:blipFill>
                      <p:spPr bwMode="auto">
                        <a:xfrm>
                          <a:off x="1184275" y="1919288"/>
                          <a:ext cx="2092325" cy="439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990" name="TextBox 17"/>
            <p:cNvSpPr txBox="1">
              <a:spLocks noChangeArrowheads="1"/>
            </p:cNvSpPr>
            <p:nvPr/>
          </p:nvSpPr>
          <p:spPr bwMode="auto">
            <a:xfrm>
              <a:off x="3079750" y="3403600"/>
              <a:ext cx="19272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perturbed orbit #1</a:t>
              </a:r>
            </a:p>
          </p:txBody>
        </p:sp>
      </p:grpSp>
      <p:graphicFrame>
        <p:nvGraphicFramePr>
          <p:cNvPr id="41991" name="Object 18"/>
          <p:cNvGraphicFramePr>
            <a:graphicFrameLocks noChangeAspect="1"/>
          </p:cNvGraphicFramePr>
          <p:nvPr>
            <p:extLst>
              <p:ext uri="{D42A27DB-BD31-4B8C-83A1-F6EECF244321}">
                <p14:modId xmlns:p14="http://schemas.microsoft.com/office/powerpoint/2010/main" val="1597664226"/>
              </p:ext>
            </p:extLst>
          </p:nvPr>
        </p:nvGraphicFramePr>
        <p:xfrm>
          <a:off x="6708775" y="3948113"/>
          <a:ext cx="1260475" cy="1460500"/>
        </p:xfrm>
        <a:graphic>
          <a:graphicData uri="http://schemas.openxmlformats.org/presentationml/2006/ole">
            <mc:AlternateContent xmlns:mc="http://schemas.openxmlformats.org/markup-compatibility/2006">
              <mc:Choice xmlns:v="urn:schemas-microsoft-com:vml" Requires="v">
                <p:oleObj spid="_x0000_s230775" name="Equation" r:id="rId13" imgW="723900" imgH="838200" progId="Equation.DSMT4">
                  <p:embed/>
                </p:oleObj>
              </mc:Choice>
              <mc:Fallback>
                <p:oleObj name="Equation" r:id="rId13" imgW="723900" imgH="838200" progId="Equation.DSMT4">
                  <p:embed/>
                  <p:pic>
                    <p:nvPicPr>
                      <p:cNvPr id="0" name=""/>
                      <p:cNvPicPr>
                        <a:picLocks noChangeAspect="1" noChangeArrowheads="1"/>
                      </p:cNvPicPr>
                      <p:nvPr/>
                    </p:nvPicPr>
                    <p:blipFill>
                      <a:blip r:embed="rId14"/>
                      <a:srcRect/>
                      <a:stretch>
                        <a:fillRect/>
                      </a:stretch>
                    </p:blipFill>
                    <p:spPr bwMode="auto">
                      <a:xfrm>
                        <a:off x="6708775" y="3948113"/>
                        <a:ext cx="1260475"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1992" name="TextBox 19"/>
          <p:cNvSpPr txBox="1">
            <a:spLocks noChangeArrowheads="1"/>
          </p:cNvSpPr>
          <p:nvPr/>
        </p:nvSpPr>
        <p:spPr bwMode="auto">
          <a:xfrm>
            <a:off x="6021388" y="3471863"/>
            <a:ext cx="19272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perturbed orbit #2</a:t>
            </a:r>
          </a:p>
        </p:txBody>
      </p:sp>
      <p:graphicFrame>
        <p:nvGraphicFramePr>
          <p:cNvPr id="41993" name="Object 20"/>
          <p:cNvGraphicFramePr>
            <a:graphicFrameLocks noChangeAspect="1"/>
          </p:cNvGraphicFramePr>
          <p:nvPr>
            <p:extLst>
              <p:ext uri="{D42A27DB-BD31-4B8C-83A1-F6EECF244321}">
                <p14:modId xmlns:p14="http://schemas.microsoft.com/office/powerpoint/2010/main" val="3458975692"/>
              </p:ext>
            </p:extLst>
          </p:nvPr>
        </p:nvGraphicFramePr>
        <p:xfrm>
          <a:off x="2249488" y="5724525"/>
          <a:ext cx="2555875" cy="625475"/>
        </p:xfrm>
        <a:graphic>
          <a:graphicData uri="http://schemas.openxmlformats.org/presentationml/2006/ole">
            <mc:AlternateContent xmlns:mc="http://schemas.openxmlformats.org/markup-compatibility/2006">
              <mc:Choice xmlns:v="urn:schemas-microsoft-com:vml" Requires="v">
                <p:oleObj spid="_x0000_s230776" name="Equation" r:id="rId15" imgW="1714500" imgH="419100" progId="Equation.DSMT4">
                  <p:embed/>
                </p:oleObj>
              </mc:Choice>
              <mc:Fallback>
                <p:oleObj name="Equation" r:id="rId15" imgW="1714500" imgH="419100" progId="Equation.DSMT4">
                  <p:embed/>
                  <p:pic>
                    <p:nvPicPr>
                      <p:cNvPr id="0" name=""/>
                      <p:cNvPicPr>
                        <a:picLocks noChangeAspect="1" noChangeArrowheads="1"/>
                      </p:cNvPicPr>
                      <p:nvPr/>
                    </p:nvPicPr>
                    <p:blipFill>
                      <a:blip r:embed="rId16"/>
                      <a:srcRect/>
                      <a:stretch>
                        <a:fillRect/>
                      </a:stretch>
                    </p:blipFill>
                    <p:spPr bwMode="auto">
                      <a:xfrm>
                        <a:off x="2249488" y="5724525"/>
                        <a:ext cx="2555875"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1994" name="TextBox 21"/>
          <p:cNvSpPr txBox="1">
            <a:spLocks noChangeArrowheads="1"/>
          </p:cNvSpPr>
          <p:nvPr/>
        </p:nvSpPr>
        <p:spPr bwMode="auto">
          <a:xfrm>
            <a:off x="5789613" y="5830888"/>
            <a:ext cx="2897187"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Area conserved for any choice of 1 and 2</a:t>
            </a:r>
          </a:p>
        </p:txBody>
      </p:sp>
      <p:sp>
        <p:nvSpPr>
          <p:cNvPr id="24" name="Rectangle 23"/>
          <p:cNvSpPr/>
          <p:nvPr/>
        </p:nvSpPr>
        <p:spPr>
          <a:xfrm>
            <a:off x="6143625" y="1512888"/>
            <a:ext cx="1635125" cy="1890712"/>
          </a:xfrm>
          <a:prstGeom prst="rect">
            <a:avLst/>
          </a:prstGeom>
          <a:solidFill>
            <a:srgbClr val="0000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65711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981200" y="990600"/>
            <a:ext cx="1066800" cy="2438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aphicFrame>
        <p:nvGraphicFramePr>
          <p:cNvPr id="38913" name="Object 1"/>
          <p:cNvGraphicFramePr>
            <a:graphicFrameLocks noChangeAspect="1"/>
          </p:cNvGraphicFramePr>
          <p:nvPr>
            <p:extLst>
              <p:ext uri="{D42A27DB-BD31-4B8C-83A1-F6EECF244321}">
                <p14:modId xmlns:p14="http://schemas.microsoft.com/office/powerpoint/2010/main" val="1127699753"/>
              </p:ext>
            </p:extLst>
          </p:nvPr>
        </p:nvGraphicFramePr>
        <p:xfrm>
          <a:off x="5867400" y="1828800"/>
          <a:ext cx="1731963" cy="508000"/>
        </p:xfrm>
        <a:graphic>
          <a:graphicData uri="http://schemas.openxmlformats.org/presentationml/2006/ole">
            <mc:AlternateContent xmlns:mc="http://schemas.openxmlformats.org/markup-compatibility/2006">
              <mc:Choice xmlns:v="urn:schemas-microsoft-com:vml" Requires="v">
                <p:oleObj spid="_x0000_s290989" name="Equation" r:id="rId3" imgW="952500" imgH="279400" progId="Equation.DSMT4">
                  <p:embed/>
                </p:oleObj>
              </mc:Choice>
              <mc:Fallback>
                <p:oleObj name="Equation" r:id="rId3" imgW="952500" imgH="279400" progId="Equation.DSMT4">
                  <p:embed/>
                  <p:pic>
                    <p:nvPicPr>
                      <p:cNvPr id="0" name=""/>
                      <p:cNvPicPr>
                        <a:picLocks noChangeAspect="1" noChangeArrowheads="1"/>
                      </p:cNvPicPr>
                      <p:nvPr/>
                    </p:nvPicPr>
                    <p:blipFill>
                      <a:blip r:embed="rId4"/>
                      <a:srcRect/>
                      <a:stretch>
                        <a:fillRect/>
                      </a:stretch>
                    </p:blipFill>
                    <p:spPr bwMode="auto">
                      <a:xfrm>
                        <a:off x="5867400" y="1828800"/>
                        <a:ext cx="1731963"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14" name="Object 2"/>
          <p:cNvGraphicFramePr>
            <a:graphicFrameLocks noChangeAspect="1"/>
          </p:cNvGraphicFramePr>
          <p:nvPr>
            <p:extLst>
              <p:ext uri="{D42A27DB-BD31-4B8C-83A1-F6EECF244321}">
                <p14:modId xmlns:p14="http://schemas.microsoft.com/office/powerpoint/2010/main" val="3783871503"/>
              </p:ext>
            </p:extLst>
          </p:nvPr>
        </p:nvGraphicFramePr>
        <p:xfrm>
          <a:off x="5867400" y="2819400"/>
          <a:ext cx="1731963" cy="508000"/>
        </p:xfrm>
        <a:graphic>
          <a:graphicData uri="http://schemas.openxmlformats.org/presentationml/2006/ole">
            <mc:AlternateContent xmlns:mc="http://schemas.openxmlformats.org/markup-compatibility/2006">
              <mc:Choice xmlns:v="urn:schemas-microsoft-com:vml" Requires="v">
                <p:oleObj spid="_x0000_s290990" name="Equation" r:id="rId5" imgW="952500" imgH="279400" progId="Equation.DSMT4">
                  <p:embed/>
                </p:oleObj>
              </mc:Choice>
              <mc:Fallback>
                <p:oleObj name="Equation" r:id="rId5" imgW="952500" imgH="279400" progId="Equation.DSMT4">
                  <p:embed/>
                  <p:pic>
                    <p:nvPicPr>
                      <p:cNvPr id="0" name=""/>
                      <p:cNvPicPr>
                        <a:picLocks noChangeAspect="1" noChangeArrowheads="1"/>
                      </p:cNvPicPr>
                      <p:nvPr/>
                    </p:nvPicPr>
                    <p:blipFill>
                      <a:blip r:embed="rId6"/>
                      <a:srcRect/>
                      <a:stretch>
                        <a:fillRect/>
                      </a:stretch>
                    </p:blipFill>
                    <p:spPr bwMode="auto">
                      <a:xfrm>
                        <a:off x="5867400" y="2819400"/>
                        <a:ext cx="1731963"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8915" name="TextBox 3"/>
          <p:cNvSpPr txBox="1">
            <a:spLocks noChangeArrowheads="1"/>
          </p:cNvSpPr>
          <p:nvPr/>
        </p:nvSpPr>
        <p:spPr bwMode="auto">
          <a:xfrm>
            <a:off x="228600" y="304800"/>
            <a:ext cx="85344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b="1" dirty="0"/>
              <a:t>Reference Solution + Two Linearized Solutions</a:t>
            </a:r>
          </a:p>
        </p:txBody>
      </p:sp>
      <p:graphicFrame>
        <p:nvGraphicFramePr>
          <p:cNvPr id="38916" name="Object 4"/>
          <p:cNvGraphicFramePr>
            <a:graphicFrameLocks noChangeAspect="1"/>
          </p:cNvGraphicFramePr>
          <p:nvPr>
            <p:extLst>
              <p:ext uri="{D42A27DB-BD31-4B8C-83A1-F6EECF244321}">
                <p14:modId xmlns:p14="http://schemas.microsoft.com/office/powerpoint/2010/main" val="3863756746"/>
              </p:ext>
            </p:extLst>
          </p:nvPr>
        </p:nvGraphicFramePr>
        <p:xfrm>
          <a:off x="609600" y="1066800"/>
          <a:ext cx="4004582" cy="685800"/>
        </p:xfrm>
        <a:graphic>
          <a:graphicData uri="http://schemas.openxmlformats.org/presentationml/2006/ole">
            <mc:AlternateContent xmlns:mc="http://schemas.openxmlformats.org/markup-compatibility/2006">
              <mc:Choice xmlns:v="urn:schemas-microsoft-com:vml" Requires="v">
                <p:oleObj spid="_x0000_s290991" name="Equation" r:id="rId7" imgW="1854200" imgH="317500" progId="Equation.DSMT4">
                  <p:embed/>
                </p:oleObj>
              </mc:Choice>
              <mc:Fallback>
                <p:oleObj name="Equation" r:id="rId7" imgW="1854200" imgH="3175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1066800"/>
                        <a:ext cx="4004582" cy="685800"/>
                      </a:xfrm>
                      <a:prstGeom prst="rect">
                        <a:avLst/>
                      </a:prstGeom>
                      <a:noFill/>
                      <a:ln>
                        <a:noFill/>
                      </a:ln>
                    </p:spPr>
                  </p:pic>
                </p:oleObj>
              </mc:Fallback>
            </mc:AlternateContent>
          </a:graphicData>
        </a:graphic>
      </p:graphicFrame>
      <p:graphicFrame>
        <p:nvGraphicFramePr>
          <p:cNvPr id="38917" name="Object 6"/>
          <p:cNvGraphicFramePr>
            <a:graphicFrameLocks noChangeAspect="1"/>
          </p:cNvGraphicFramePr>
          <p:nvPr>
            <p:extLst>
              <p:ext uri="{D42A27DB-BD31-4B8C-83A1-F6EECF244321}">
                <p14:modId xmlns:p14="http://schemas.microsoft.com/office/powerpoint/2010/main" val="209206994"/>
              </p:ext>
            </p:extLst>
          </p:nvPr>
        </p:nvGraphicFramePr>
        <p:xfrm>
          <a:off x="609600" y="2895600"/>
          <a:ext cx="3810001" cy="559649"/>
        </p:xfrm>
        <a:graphic>
          <a:graphicData uri="http://schemas.openxmlformats.org/presentationml/2006/ole">
            <mc:AlternateContent xmlns:mc="http://schemas.openxmlformats.org/markup-compatibility/2006">
              <mc:Choice xmlns:v="urn:schemas-microsoft-com:vml" Requires="v">
                <p:oleObj spid="_x0000_s290992" name="Equation" r:id="rId9" imgW="1384300" imgH="203200" progId="Equation.DSMT4">
                  <p:embed/>
                </p:oleObj>
              </mc:Choice>
              <mc:Fallback>
                <p:oleObj name="Equation" r:id="rId9" imgW="1384300" imgH="203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2895600"/>
                        <a:ext cx="3810001" cy="559649"/>
                      </a:xfrm>
                      <a:prstGeom prst="rect">
                        <a:avLst/>
                      </a:prstGeom>
                      <a:noFill/>
                      <a:ln>
                        <a:noFill/>
                      </a:ln>
                    </p:spPr>
                  </p:pic>
                </p:oleObj>
              </mc:Fallback>
            </mc:AlternateContent>
          </a:graphicData>
        </a:graphic>
      </p:graphicFrame>
      <p:graphicFrame>
        <p:nvGraphicFramePr>
          <p:cNvPr id="38918" name="Object 7"/>
          <p:cNvGraphicFramePr>
            <a:graphicFrameLocks noChangeAspect="1"/>
          </p:cNvGraphicFramePr>
          <p:nvPr>
            <p:extLst>
              <p:ext uri="{D42A27DB-BD31-4B8C-83A1-F6EECF244321}">
                <p14:modId xmlns:p14="http://schemas.microsoft.com/office/powerpoint/2010/main" val="2730084803"/>
              </p:ext>
            </p:extLst>
          </p:nvPr>
        </p:nvGraphicFramePr>
        <p:xfrm>
          <a:off x="804472" y="1981200"/>
          <a:ext cx="3462728" cy="533400"/>
        </p:xfrm>
        <a:graphic>
          <a:graphicData uri="http://schemas.openxmlformats.org/presentationml/2006/ole">
            <mc:AlternateContent xmlns:mc="http://schemas.openxmlformats.org/markup-compatibility/2006">
              <mc:Choice xmlns:v="urn:schemas-microsoft-com:vml" Requires="v">
                <p:oleObj spid="_x0000_s290993" name="Equation" r:id="rId11" imgW="1320800" imgH="203200" progId="Equation.DSMT4">
                  <p:embed/>
                </p:oleObj>
              </mc:Choice>
              <mc:Fallback>
                <p:oleObj name="Equation" r:id="rId11" imgW="1320800" imgH="2032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4472" y="1981200"/>
                        <a:ext cx="3462728" cy="533400"/>
                      </a:xfrm>
                      <a:prstGeom prst="rect">
                        <a:avLst/>
                      </a:prstGeom>
                      <a:noFill/>
                      <a:ln>
                        <a:noFill/>
                      </a:ln>
                    </p:spPr>
                  </p:pic>
                </p:oleObj>
              </mc:Fallback>
            </mc:AlternateContent>
          </a:graphicData>
        </a:graphic>
      </p:graphicFrame>
      <p:sp>
        <p:nvSpPr>
          <p:cNvPr id="38923" name="TextBox 12"/>
          <p:cNvSpPr txBox="1">
            <a:spLocks noChangeArrowheads="1"/>
          </p:cNvSpPr>
          <p:nvPr/>
        </p:nvSpPr>
        <p:spPr bwMode="auto">
          <a:xfrm>
            <a:off x="5562600" y="1143000"/>
            <a:ext cx="335996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u="sng" dirty="0"/>
              <a:t>Two Linearized Solutions</a:t>
            </a:r>
          </a:p>
        </p:txBody>
      </p:sp>
      <p:sp>
        <p:nvSpPr>
          <p:cNvPr id="38924" name="TextBox 1"/>
          <p:cNvSpPr txBox="1">
            <a:spLocks noChangeArrowheads="1"/>
          </p:cNvSpPr>
          <p:nvPr/>
        </p:nvSpPr>
        <p:spPr bwMode="auto">
          <a:xfrm>
            <a:off x="5791200" y="3733800"/>
            <a:ext cx="3197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subject to different BC’s                                 </a:t>
            </a:r>
          </a:p>
        </p:txBody>
      </p:sp>
      <p:graphicFrame>
        <p:nvGraphicFramePr>
          <p:cNvPr id="38925" name="Object 2"/>
          <p:cNvGraphicFramePr>
            <a:graphicFrameLocks noChangeAspect="1"/>
          </p:cNvGraphicFramePr>
          <p:nvPr>
            <p:extLst>
              <p:ext uri="{D42A27DB-BD31-4B8C-83A1-F6EECF244321}">
                <p14:modId xmlns:p14="http://schemas.microsoft.com/office/powerpoint/2010/main" val="2708621954"/>
              </p:ext>
            </p:extLst>
          </p:nvPr>
        </p:nvGraphicFramePr>
        <p:xfrm>
          <a:off x="622300" y="5194300"/>
          <a:ext cx="8188325" cy="976313"/>
        </p:xfrm>
        <a:graphic>
          <a:graphicData uri="http://schemas.openxmlformats.org/presentationml/2006/ole">
            <mc:AlternateContent xmlns:mc="http://schemas.openxmlformats.org/markup-compatibility/2006">
              <mc:Choice xmlns:v="urn:schemas-microsoft-com:vml" Requires="v">
                <p:oleObj spid="_x0000_s290994" name="Equation" r:id="rId13" imgW="3835400" imgH="457200" progId="Equation.DSMT4">
                  <p:embed/>
                </p:oleObj>
              </mc:Choice>
              <mc:Fallback>
                <p:oleObj name="Equation" r:id="rId13" imgW="3835400" imgH="457200" progId="Equation.DSMT4">
                  <p:embed/>
                  <p:pic>
                    <p:nvPicPr>
                      <p:cNvPr id="0" name=""/>
                      <p:cNvPicPr>
                        <a:picLocks noChangeAspect="1" noChangeArrowheads="1"/>
                      </p:cNvPicPr>
                      <p:nvPr/>
                    </p:nvPicPr>
                    <p:blipFill>
                      <a:blip r:embed="rId14"/>
                      <a:srcRect/>
                      <a:stretch>
                        <a:fillRect/>
                      </a:stretch>
                    </p:blipFill>
                    <p:spPr bwMode="auto">
                      <a:xfrm>
                        <a:off x="622300" y="5194300"/>
                        <a:ext cx="8188325" cy="976313"/>
                      </a:xfrm>
                      <a:prstGeom prst="rect">
                        <a:avLst/>
                      </a:prstGeom>
                      <a:noFill/>
                      <a:ln>
                        <a:noFill/>
                      </a:ln>
                    </p:spPr>
                  </p:pic>
                </p:oleObj>
              </mc:Fallback>
            </mc:AlternateContent>
          </a:graphicData>
        </a:graphic>
      </p:graphicFrame>
      <p:sp>
        <p:nvSpPr>
          <p:cNvPr id="38926" name="TextBox 3"/>
          <p:cNvSpPr txBox="1">
            <a:spLocks noChangeArrowheads="1"/>
          </p:cNvSpPr>
          <p:nvPr/>
        </p:nvSpPr>
        <p:spPr bwMode="auto">
          <a:xfrm>
            <a:off x="762000" y="4495800"/>
            <a:ext cx="1416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Can show</a:t>
            </a:r>
          </a:p>
        </p:txBody>
      </p:sp>
      <p:sp>
        <p:nvSpPr>
          <p:cNvPr id="38927" name="TextBox 4"/>
          <p:cNvSpPr txBox="1">
            <a:spLocks noChangeArrowheads="1"/>
          </p:cNvSpPr>
          <p:nvPr/>
        </p:nvSpPr>
        <p:spPr bwMode="auto">
          <a:xfrm>
            <a:off x="8077200" y="1828800"/>
            <a:ext cx="663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true</a:t>
            </a:r>
          </a:p>
        </p:txBody>
      </p:sp>
      <p:sp>
        <p:nvSpPr>
          <p:cNvPr id="38928" name="TextBox 5"/>
          <p:cNvSpPr txBox="1">
            <a:spLocks noChangeArrowheads="1"/>
          </p:cNvSpPr>
          <p:nvPr/>
        </p:nvSpPr>
        <p:spPr bwMode="auto">
          <a:xfrm>
            <a:off x="7924800" y="2743200"/>
            <a:ext cx="1066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err="1"/>
              <a:t>adjoint</a:t>
            </a:r>
            <a:endParaRPr lang="en-US" dirty="0"/>
          </a:p>
        </p:txBody>
      </p:sp>
      <p:sp>
        <p:nvSpPr>
          <p:cNvPr id="19" name="Rectangle 18"/>
          <p:cNvSpPr/>
          <p:nvPr/>
        </p:nvSpPr>
        <p:spPr bwMode="auto">
          <a:xfrm>
            <a:off x="3200400" y="990600"/>
            <a:ext cx="1371600" cy="2438400"/>
          </a:xfrm>
          <a:prstGeom prst="rect">
            <a:avLst/>
          </a:prstGeom>
          <a:solidFill>
            <a:srgbClr val="FF0000">
              <a:alpha val="2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 name="TextBox 2"/>
          <p:cNvSpPr txBox="1"/>
          <p:nvPr/>
        </p:nvSpPr>
        <p:spPr>
          <a:xfrm>
            <a:off x="381000" y="3733800"/>
            <a:ext cx="2552051" cy="461665"/>
          </a:xfrm>
          <a:prstGeom prst="rect">
            <a:avLst/>
          </a:prstGeom>
          <a:noFill/>
        </p:spPr>
        <p:txBody>
          <a:bodyPr wrap="none" rtlCol="0">
            <a:spAutoFit/>
          </a:bodyPr>
          <a:lstStyle/>
          <a:p>
            <a:r>
              <a:rPr lang="en-US" dirty="0"/>
              <a:t>Reference Solution</a:t>
            </a:r>
          </a:p>
        </p:txBody>
      </p:sp>
      <p:sp>
        <p:nvSpPr>
          <p:cNvPr id="21" name="TextBox 20"/>
          <p:cNvSpPr txBox="1"/>
          <p:nvPr/>
        </p:nvSpPr>
        <p:spPr>
          <a:xfrm>
            <a:off x="3200400" y="3733800"/>
            <a:ext cx="1706116" cy="461665"/>
          </a:xfrm>
          <a:prstGeom prst="rect">
            <a:avLst/>
          </a:prstGeom>
          <a:noFill/>
        </p:spPr>
        <p:txBody>
          <a:bodyPr wrap="none" rtlCol="0">
            <a:spAutoFit/>
          </a:bodyPr>
          <a:lstStyle/>
          <a:p>
            <a:r>
              <a:rPr lang="en-US" dirty="0">
                <a:solidFill>
                  <a:srgbClr val="FF0000"/>
                </a:solidFill>
              </a:rPr>
              <a:t>Perturbation</a:t>
            </a:r>
          </a:p>
        </p:txBody>
      </p:sp>
      <p:sp>
        <p:nvSpPr>
          <p:cNvPr id="18" name="TextBox 3">
            <a:extLst>
              <a:ext uri="{FF2B5EF4-FFF2-40B4-BE49-F238E27FC236}">
                <a16:creationId xmlns:a16="http://schemas.microsoft.com/office/drawing/2014/main" id="{B4738BB9-3B7B-684D-A138-E013E5906A3A}"/>
              </a:ext>
            </a:extLst>
          </p:cNvPr>
          <p:cNvSpPr txBox="1">
            <a:spLocks noChangeArrowheads="1"/>
          </p:cNvSpPr>
          <p:nvPr/>
        </p:nvSpPr>
        <p:spPr bwMode="auto">
          <a:xfrm>
            <a:off x="3471581" y="6249473"/>
            <a:ext cx="367863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Generalized Green Theorem</a:t>
            </a:r>
          </a:p>
        </p:txBody>
      </p:sp>
    </p:spTree>
    <p:extLst>
      <p:ext uri="{BB962C8B-B14F-4D97-AF65-F5344CB8AC3E}">
        <p14:creationId xmlns:p14="http://schemas.microsoft.com/office/powerpoint/2010/main" val="3875188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7" name="Object 1"/>
          <p:cNvGraphicFramePr>
            <a:graphicFrameLocks noChangeAspect="1"/>
          </p:cNvGraphicFramePr>
          <p:nvPr>
            <p:extLst>
              <p:ext uri="{D42A27DB-BD31-4B8C-83A1-F6EECF244321}">
                <p14:modId xmlns:p14="http://schemas.microsoft.com/office/powerpoint/2010/main" val="3434430567"/>
              </p:ext>
            </p:extLst>
          </p:nvPr>
        </p:nvGraphicFramePr>
        <p:xfrm>
          <a:off x="849313" y="546100"/>
          <a:ext cx="7464425" cy="889000"/>
        </p:xfrm>
        <a:graphic>
          <a:graphicData uri="http://schemas.openxmlformats.org/presentationml/2006/ole">
            <mc:AlternateContent xmlns:mc="http://schemas.openxmlformats.org/markup-compatibility/2006">
              <mc:Choice xmlns:v="urn:schemas-microsoft-com:vml" Requires="v">
                <p:oleObj spid="_x0000_s79651" name="Equation" r:id="rId3" imgW="3835400" imgH="457200" progId="Equation.DSMT4">
                  <p:embed/>
                </p:oleObj>
              </mc:Choice>
              <mc:Fallback>
                <p:oleObj name="Equation" r:id="rId3" imgW="3835400" imgH="457200" progId="Equation.DSMT4">
                  <p:embed/>
                  <p:pic>
                    <p:nvPicPr>
                      <p:cNvPr id="0" name=""/>
                      <p:cNvPicPr>
                        <a:picLocks noChangeAspect="1" noChangeArrowheads="1"/>
                      </p:cNvPicPr>
                      <p:nvPr/>
                    </p:nvPicPr>
                    <p:blipFill>
                      <a:blip r:embed="rId4"/>
                      <a:srcRect/>
                      <a:stretch>
                        <a:fillRect/>
                      </a:stretch>
                    </p:blipFill>
                    <p:spPr bwMode="auto">
                      <a:xfrm>
                        <a:off x="849313" y="546100"/>
                        <a:ext cx="7464425" cy="889000"/>
                      </a:xfrm>
                      <a:prstGeom prst="rect">
                        <a:avLst/>
                      </a:prstGeom>
                      <a:noFill/>
                      <a:ln>
                        <a:noFill/>
                      </a:ln>
                    </p:spPr>
                  </p:pic>
                </p:oleObj>
              </mc:Fallback>
            </mc:AlternateContent>
          </a:graphicData>
        </a:graphic>
      </p:graphicFrame>
      <p:sp>
        <p:nvSpPr>
          <p:cNvPr id="39938" name="TextBox 2"/>
          <p:cNvSpPr txBox="1">
            <a:spLocks noChangeArrowheads="1"/>
          </p:cNvSpPr>
          <p:nvPr/>
        </p:nvSpPr>
        <p:spPr bwMode="auto">
          <a:xfrm>
            <a:off x="609600" y="-25400"/>
            <a:ext cx="38845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Generalized Green’s Theorem</a:t>
            </a:r>
          </a:p>
        </p:txBody>
      </p:sp>
      <p:sp>
        <p:nvSpPr>
          <p:cNvPr id="39939" name="TextBox 3"/>
          <p:cNvSpPr txBox="1">
            <a:spLocks noChangeArrowheads="1"/>
          </p:cNvSpPr>
          <p:nvPr/>
        </p:nvSpPr>
        <p:spPr bwMode="auto">
          <a:xfrm>
            <a:off x="762000" y="1752600"/>
            <a:ext cx="8153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u="sng" dirty="0">
                <a:solidFill>
                  <a:srgbClr val="0080FF"/>
                </a:solidFill>
              </a:rPr>
              <a:t>Problem #1</a:t>
            </a:r>
            <a:r>
              <a:rPr lang="en-US" dirty="0"/>
              <a:t> (true problem) Unperturbed trajectories at cathode, Perturbed potential on boundary.</a:t>
            </a:r>
          </a:p>
        </p:txBody>
      </p:sp>
      <p:graphicFrame>
        <p:nvGraphicFramePr>
          <p:cNvPr id="39940" name="Object 5"/>
          <p:cNvGraphicFramePr>
            <a:graphicFrameLocks noChangeAspect="1"/>
          </p:cNvGraphicFramePr>
          <p:nvPr>
            <p:extLst>
              <p:ext uri="{D42A27DB-BD31-4B8C-83A1-F6EECF244321}">
                <p14:modId xmlns:p14="http://schemas.microsoft.com/office/powerpoint/2010/main" val="3326180682"/>
              </p:ext>
            </p:extLst>
          </p:nvPr>
        </p:nvGraphicFramePr>
        <p:xfrm>
          <a:off x="4967288" y="2459038"/>
          <a:ext cx="3297237" cy="503237"/>
        </p:xfrm>
        <a:graphic>
          <a:graphicData uri="http://schemas.openxmlformats.org/presentationml/2006/ole">
            <mc:AlternateContent xmlns:mc="http://schemas.openxmlformats.org/markup-compatibility/2006">
              <mc:Choice xmlns:v="urn:schemas-microsoft-com:vml" Requires="v">
                <p:oleObj spid="_x0000_s79652" name="Equation" r:id="rId5" imgW="1993900" imgH="304800" progId="Equation.DSMT4">
                  <p:embed/>
                </p:oleObj>
              </mc:Choice>
              <mc:Fallback>
                <p:oleObj name="Equation" r:id="rId5" imgW="1993900" imgH="304800" progId="Equation.DSMT4">
                  <p:embed/>
                  <p:pic>
                    <p:nvPicPr>
                      <p:cNvPr id="0" name=""/>
                      <p:cNvPicPr>
                        <a:picLocks noChangeAspect="1" noChangeArrowheads="1"/>
                      </p:cNvPicPr>
                      <p:nvPr/>
                    </p:nvPicPr>
                    <p:blipFill>
                      <a:blip r:embed="rId6"/>
                      <a:srcRect/>
                      <a:stretch>
                        <a:fillRect/>
                      </a:stretch>
                    </p:blipFill>
                    <p:spPr bwMode="auto">
                      <a:xfrm>
                        <a:off x="4967288" y="2459038"/>
                        <a:ext cx="3297237"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9941" name="TextBox 6"/>
          <p:cNvSpPr txBox="1">
            <a:spLocks noChangeArrowheads="1"/>
          </p:cNvSpPr>
          <p:nvPr/>
        </p:nvSpPr>
        <p:spPr bwMode="auto">
          <a:xfrm>
            <a:off x="685800" y="2895600"/>
            <a:ext cx="8153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u="sng" dirty="0">
                <a:solidFill>
                  <a:srgbClr val="FF0000"/>
                </a:solidFill>
              </a:rPr>
              <a:t>Problem #2</a:t>
            </a:r>
            <a:r>
              <a:rPr lang="en-US" dirty="0">
                <a:solidFill>
                  <a:srgbClr val="FF0000"/>
                </a:solidFill>
              </a:rPr>
              <a:t> </a:t>
            </a:r>
            <a:r>
              <a:rPr lang="en-US" dirty="0"/>
              <a:t>(</a:t>
            </a:r>
            <a:r>
              <a:rPr lang="en-US" dirty="0" err="1"/>
              <a:t>adjoint</a:t>
            </a:r>
            <a:r>
              <a:rPr lang="en-US" dirty="0"/>
              <a:t> problem) Perturbed trajectories at exit, Unperturbed potential on boundary.</a:t>
            </a:r>
          </a:p>
        </p:txBody>
      </p:sp>
      <p:graphicFrame>
        <p:nvGraphicFramePr>
          <p:cNvPr id="39942" name="Object 7"/>
          <p:cNvGraphicFramePr>
            <a:graphicFrameLocks noChangeAspect="1"/>
          </p:cNvGraphicFramePr>
          <p:nvPr>
            <p:extLst>
              <p:ext uri="{D42A27DB-BD31-4B8C-83A1-F6EECF244321}">
                <p14:modId xmlns:p14="http://schemas.microsoft.com/office/powerpoint/2010/main" val="2907997998"/>
              </p:ext>
            </p:extLst>
          </p:nvPr>
        </p:nvGraphicFramePr>
        <p:xfrm>
          <a:off x="4868863" y="3754438"/>
          <a:ext cx="3740150" cy="504825"/>
        </p:xfrm>
        <a:graphic>
          <a:graphicData uri="http://schemas.openxmlformats.org/presentationml/2006/ole">
            <mc:AlternateContent xmlns:mc="http://schemas.openxmlformats.org/markup-compatibility/2006">
              <mc:Choice xmlns:v="urn:schemas-microsoft-com:vml" Requires="v">
                <p:oleObj spid="_x0000_s79653" name="Equation" r:id="rId7" imgW="2260600" imgH="304800" progId="Equation.DSMT4">
                  <p:embed/>
                </p:oleObj>
              </mc:Choice>
              <mc:Fallback>
                <p:oleObj name="Equation" r:id="rId7" imgW="2260600" imgH="304800" progId="Equation.DSMT4">
                  <p:embed/>
                  <p:pic>
                    <p:nvPicPr>
                      <p:cNvPr id="0" name=""/>
                      <p:cNvPicPr>
                        <a:picLocks noChangeAspect="1" noChangeArrowheads="1"/>
                      </p:cNvPicPr>
                      <p:nvPr/>
                    </p:nvPicPr>
                    <p:blipFill>
                      <a:blip r:embed="rId8"/>
                      <a:srcRect/>
                      <a:stretch>
                        <a:fillRect/>
                      </a:stretch>
                    </p:blipFill>
                    <p:spPr bwMode="auto">
                      <a:xfrm>
                        <a:off x="4868863" y="3754438"/>
                        <a:ext cx="374015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43" name="Object 8"/>
          <p:cNvGraphicFramePr>
            <a:graphicFrameLocks noChangeAspect="1"/>
          </p:cNvGraphicFramePr>
          <p:nvPr>
            <p:extLst>
              <p:ext uri="{D42A27DB-BD31-4B8C-83A1-F6EECF244321}">
                <p14:modId xmlns:p14="http://schemas.microsoft.com/office/powerpoint/2010/main" val="1038490329"/>
              </p:ext>
            </p:extLst>
          </p:nvPr>
        </p:nvGraphicFramePr>
        <p:xfrm>
          <a:off x="1003300" y="4584700"/>
          <a:ext cx="6916738" cy="901700"/>
        </p:xfrm>
        <a:graphic>
          <a:graphicData uri="http://schemas.openxmlformats.org/presentationml/2006/ole">
            <mc:AlternateContent xmlns:mc="http://schemas.openxmlformats.org/markup-compatibility/2006">
              <mc:Choice xmlns:v="urn:schemas-microsoft-com:vml" Requires="v">
                <p:oleObj spid="_x0000_s79654" name="Equation" r:id="rId9" imgW="3505200" imgH="457200" progId="Equation.DSMT4">
                  <p:embed/>
                </p:oleObj>
              </mc:Choice>
              <mc:Fallback>
                <p:oleObj name="Equation" r:id="rId9" imgW="3505200" imgH="457200" progId="Equation.DSMT4">
                  <p:embed/>
                  <p:pic>
                    <p:nvPicPr>
                      <p:cNvPr id="0" name=""/>
                      <p:cNvPicPr>
                        <a:picLocks noChangeAspect="1" noChangeArrowheads="1"/>
                      </p:cNvPicPr>
                      <p:nvPr/>
                    </p:nvPicPr>
                    <p:blipFill>
                      <a:blip r:embed="rId10"/>
                      <a:srcRect/>
                      <a:stretch>
                        <a:fillRect/>
                      </a:stretch>
                    </p:blipFill>
                    <p:spPr bwMode="auto">
                      <a:xfrm>
                        <a:off x="1003300" y="4584700"/>
                        <a:ext cx="6916738" cy="901700"/>
                      </a:xfrm>
                      <a:prstGeom prst="rect">
                        <a:avLst/>
                      </a:prstGeom>
                      <a:noFill/>
                      <a:ln>
                        <a:noFill/>
                      </a:ln>
                    </p:spPr>
                  </p:pic>
                </p:oleObj>
              </mc:Fallback>
            </mc:AlternateContent>
          </a:graphicData>
        </a:graphic>
      </p:graphicFrame>
      <p:sp>
        <p:nvSpPr>
          <p:cNvPr id="39944" name="TextBox 9"/>
          <p:cNvSpPr txBox="1">
            <a:spLocks noChangeArrowheads="1"/>
          </p:cNvSpPr>
          <p:nvPr/>
        </p:nvSpPr>
        <p:spPr bwMode="auto">
          <a:xfrm>
            <a:off x="2590800" y="6019800"/>
            <a:ext cx="26733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Sensitivity Function</a:t>
            </a:r>
          </a:p>
        </p:txBody>
      </p:sp>
      <p:cxnSp>
        <p:nvCxnSpPr>
          <p:cNvPr id="12" name="Straight Arrow Connector 11"/>
          <p:cNvCxnSpPr/>
          <p:nvPr/>
        </p:nvCxnSpPr>
        <p:spPr bwMode="auto">
          <a:xfrm flipV="1">
            <a:off x="5486400" y="5334000"/>
            <a:ext cx="1371600" cy="91440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068691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2200" b="1" dirty="0">
                <a:solidFill>
                  <a:srgbClr val="00B050"/>
                </a:solidFill>
              </a:rPr>
              <a:t>Task 1-4: Theoretical Study of Statistical Variations</a:t>
            </a:r>
            <a:br>
              <a:rPr lang="en-US" b="1" dirty="0">
                <a:solidFill>
                  <a:srgbClr val="00B050"/>
                </a:solidFill>
              </a:rPr>
            </a:br>
            <a:r>
              <a:rPr lang="en-US" sz="2200" dirty="0"/>
              <a:t>Successful Test of Adjoint Method !</a:t>
            </a:r>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27</a:t>
            </a:fld>
            <a:endParaRPr lang="en-US"/>
          </a:p>
        </p:txBody>
      </p:sp>
      <p:pic>
        <p:nvPicPr>
          <p:cNvPr id="7" name="Picture 6" descr="image002"/>
          <p:cNvPicPr>
            <a:picLocks noChangeAspect="1" noChangeArrowheads="1"/>
          </p:cNvPicPr>
          <p:nvPr/>
        </p:nvPicPr>
        <p:blipFill rotWithShape="1">
          <a:blip r:embed="rId3">
            <a:extLst>
              <a:ext uri="{28A0092B-C50C-407E-A947-70E740481C1C}">
                <a14:useLocalDpi xmlns:a14="http://schemas.microsoft.com/office/drawing/2010/main" val="0"/>
              </a:ext>
            </a:extLst>
          </a:blip>
          <a:srcRect b="7948"/>
          <a:stretch/>
        </p:blipFill>
        <p:spPr bwMode="auto">
          <a:xfrm>
            <a:off x="5006812" y="1371600"/>
            <a:ext cx="3421718" cy="2647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Arrow Connector 8"/>
          <p:cNvCxnSpPr/>
          <p:nvPr/>
        </p:nvCxnSpPr>
        <p:spPr bwMode="auto">
          <a:xfrm flipV="1">
            <a:off x="8377543" y="2652309"/>
            <a:ext cx="0" cy="91440"/>
          </a:xfrm>
          <a:prstGeom prst="straightConnector1">
            <a:avLst/>
          </a:prstGeom>
          <a:noFill/>
          <a:ln w="22225">
            <a:solidFill>
              <a:schemeClr val="tx1"/>
            </a:solidFill>
            <a:round/>
            <a:headEnd/>
            <a:tailEnd type="triangle"/>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1" name="TextBox 10"/>
              <p:cNvSpPr txBox="1"/>
              <p:nvPr/>
            </p:nvSpPr>
            <p:spPr>
              <a:xfrm>
                <a:off x="8360813" y="2611621"/>
                <a:ext cx="3259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360813" y="2611621"/>
                <a:ext cx="325987" cy="276999"/>
              </a:xfrm>
              <a:prstGeom prst="rect">
                <a:avLst/>
              </a:prstGeom>
              <a:blipFill rotWithShape="0">
                <a:blip r:embed="rId6"/>
                <a:stretch>
                  <a:fillRect l="-15094" r="-5660" b="-10870"/>
                </a:stretch>
              </a:blipFill>
            </p:spPr>
            <p:txBody>
              <a:bodyPr/>
              <a:lstStyle/>
              <a:p>
                <a:r>
                  <a:rPr lang="en-US">
                    <a:noFill/>
                  </a:rPr>
                  <a:t> </a:t>
                </a:r>
              </a:p>
            </p:txBody>
          </p:sp>
        </mc:Fallback>
      </mc:AlternateContent>
      <p:graphicFrame>
        <p:nvGraphicFramePr>
          <p:cNvPr id="12" name="Object 11"/>
          <p:cNvGraphicFramePr>
            <a:graphicFrameLocks noChangeAspect="1"/>
          </p:cNvGraphicFramePr>
          <p:nvPr>
            <p:extLst>
              <p:ext uri="{D42A27DB-BD31-4B8C-83A1-F6EECF244321}">
                <p14:modId xmlns:p14="http://schemas.microsoft.com/office/powerpoint/2010/main" val="1556185937"/>
              </p:ext>
            </p:extLst>
          </p:nvPr>
        </p:nvGraphicFramePr>
        <p:xfrm>
          <a:off x="574675" y="4121150"/>
          <a:ext cx="3209925" cy="939800"/>
        </p:xfrm>
        <a:graphic>
          <a:graphicData uri="http://schemas.openxmlformats.org/presentationml/2006/ole">
            <mc:AlternateContent xmlns:mc="http://schemas.openxmlformats.org/markup-compatibility/2006">
              <mc:Choice xmlns:v="urn:schemas-microsoft-com:vml" Requires="v">
                <p:oleObj spid="_x0000_s81108" name="Equation" r:id="rId7" imgW="1663700" imgH="482600" progId="Equation.DSMT4">
                  <p:embed/>
                </p:oleObj>
              </mc:Choice>
              <mc:Fallback>
                <p:oleObj name="Equation" r:id="rId7" imgW="1663700" imgH="482600" progId="Equation.DSMT4">
                  <p:embed/>
                  <p:pic>
                    <p:nvPicPr>
                      <p:cNvPr id="0" name=""/>
                      <p:cNvPicPr>
                        <a:picLocks noChangeAspect="1" noChangeArrowheads="1"/>
                      </p:cNvPicPr>
                      <p:nvPr/>
                    </p:nvPicPr>
                    <p:blipFill>
                      <a:blip r:embed="rId8"/>
                      <a:srcRect/>
                      <a:stretch>
                        <a:fillRect/>
                      </a:stretch>
                    </p:blipFill>
                    <p:spPr bwMode="auto">
                      <a:xfrm>
                        <a:off x="574675" y="4121150"/>
                        <a:ext cx="3209925" cy="939800"/>
                      </a:xfrm>
                      <a:prstGeom prst="rect">
                        <a:avLst/>
                      </a:prstGeom>
                      <a:noFill/>
                    </p:spPr>
                  </p:pic>
                </p:oleObj>
              </mc:Fallback>
            </mc:AlternateContent>
          </a:graphicData>
        </a:graphic>
      </p:graphicFrame>
      <p:grpSp>
        <p:nvGrpSpPr>
          <p:cNvPr id="16" name="Group 15"/>
          <p:cNvGrpSpPr>
            <a:grpSpLocks noChangeAspect="1"/>
          </p:cNvGrpSpPr>
          <p:nvPr/>
        </p:nvGrpSpPr>
        <p:grpSpPr>
          <a:xfrm rot="16200000">
            <a:off x="1143776" y="761225"/>
            <a:ext cx="2696537" cy="3917288"/>
            <a:chOff x="5422407" y="1365041"/>
            <a:chExt cx="3181755" cy="4622171"/>
          </a:xfrm>
        </p:grpSpPr>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l="20559" t="13967" r="15662" b="15707"/>
            <a:stretch/>
          </p:blipFill>
          <p:spPr>
            <a:xfrm rot="5400000">
              <a:off x="4702199" y="2085249"/>
              <a:ext cx="4622171" cy="3181755"/>
            </a:xfrm>
            <a:prstGeom prst="rect">
              <a:avLst/>
            </a:prstGeom>
          </p:spPr>
        </p:pic>
        <p:sp>
          <p:nvSpPr>
            <p:cNvPr id="18" name="Rectangle 17"/>
            <p:cNvSpPr/>
            <p:nvPr/>
          </p:nvSpPr>
          <p:spPr>
            <a:xfrm>
              <a:off x="6858000" y="2634916"/>
              <a:ext cx="348916" cy="1082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912024" y="990600"/>
            <a:ext cx="3659976" cy="261610"/>
          </a:xfrm>
          <a:prstGeom prst="rect">
            <a:avLst/>
          </a:prstGeom>
          <a:noFill/>
          <a:ln>
            <a:solidFill>
              <a:srgbClr val="002060"/>
            </a:solidFill>
          </a:ln>
        </p:spPr>
        <p:txBody>
          <a:bodyPr wrap="none" rtlCol="0">
            <a:spAutoFit/>
          </a:bodyPr>
          <a:lstStyle/>
          <a:p>
            <a:r>
              <a:rPr lang="en-US" sz="1100" b="1" dirty="0"/>
              <a:t>Vector plot of the ‘sensitivity’ or Green’s function</a:t>
            </a:r>
            <a:endParaRPr lang="en-US" b="1" dirty="0"/>
          </a:p>
        </p:txBody>
      </p:sp>
      <mc:AlternateContent xmlns:mc="http://schemas.openxmlformats.org/markup-compatibility/2006" xmlns:a14="http://schemas.microsoft.com/office/drawing/2010/main">
        <mc:Choice Requires="a14">
          <p:sp>
            <p:nvSpPr>
              <p:cNvPr id="10" name="TextBox 9"/>
              <p:cNvSpPr txBox="1"/>
              <p:nvPr/>
            </p:nvSpPr>
            <p:spPr>
              <a:xfrm>
                <a:off x="2383816" y="1277312"/>
                <a:ext cx="696729" cy="284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acc>
                        <m:accPr>
                          <m:chr m:val="̂"/>
                          <m:ctrlPr>
                            <a:rPr lang="en-US" b="0" i="1" smtClean="0">
                              <a:latin typeface="Cambria Math" panose="02040503050406030204" pitchFamily="18" charset="0"/>
                              <a:ea typeface="Cambria Math" panose="02040503050406030204" pitchFamily="18" charset="0"/>
                            </a:rPr>
                          </m:ctrlPr>
                        </m:accPr>
                        <m:e>
                          <m:r>
                            <m:rPr>
                              <m:sty m:val="p"/>
                            </m:rPr>
                            <a:rPr lang="el-GR" b="0" i="1" smtClean="0">
                              <a:latin typeface="Cambria Math" panose="02040503050406030204" pitchFamily="18" charset="0"/>
                              <a:ea typeface="Cambria Math" panose="02040503050406030204" pitchFamily="18" charset="0"/>
                            </a:rPr>
                            <m:t>Φ</m:t>
                          </m:r>
                        </m:e>
                      </m:acc>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383816" y="1277312"/>
                <a:ext cx="696729" cy="284437"/>
              </a:xfrm>
              <a:prstGeom prst="rect">
                <a:avLst/>
              </a:prstGeom>
              <a:blipFill rotWithShape="0">
                <a:blip r:embed="rId10"/>
                <a:stretch>
                  <a:fillRect t="-17391" r="-56140" b="-13043"/>
                </a:stretch>
              </a:blipFill>
            </p:spPr>
            <p:txBody>
              <a:bodyPr/>
              <a:lstStyle/>
              <a:p>
                <a:r>
                  <a:rPr lang="en-US">
                    <a:noFill/>
                  </a:rPr>
                  <a:t> </a:t>
                </a:r>
              </a:p>
            </p:txBody>
          </p:sp>
        </mc:Fallback>
      </mc:AlternateContent>
      <p:sp>
        <p:nvSpPr>
          <p:cNvPr id="19" name="TextBox 18"/>
          <p:cNvSpPr txBox="1"/>
          <p:nvPr/>
        </p:nvSpPr>
        <p:spPr>
          <a:xfrm>
            <a:off x="5403850" y="990600"/>
            <a:ext cx="2627642" cy="430887"/>
          </a:xfrm>
          <a:prstGeom prst="rect">
            <a:avLst/>
          </a:prstGeom>
          <a:noFill/>
          <a:ln>
            <a:solidFill>
              <a:srgbClr val="002060"/>
            </a:solidFill>
          </a:ln>
        </p:spPr>
        <p:txBody>
          <a:bodyPr wrap="none" rtlCol="0">
            <a:spAutoFit/>
          </a:bodyPr>
          <a:lstStyle/>
          <a:p>
            <a:pPr algn="ctr"/>
            <a:r>
              <a:rPr lang="en-US" sz="1100" b="1" dirty="0"/>
              <a:t>‘Direct’ MICHELLE Simulation with</a:t>
            </a:r>
          </a:p>
          <a:p>
            <a:pPr algn="ctr"/>
            <a:r>
              <a:rPr lang="en-US" sz="1100" b="1" dirty="0"/>
              <a:t>Perturbed Anode Voltages</a:t>
            </a:r>
            <a:endParaRPr lang="en-US" b="1" dirty="0"/>
          </a:p>
        </p:txBody>
      </p:sp>
      <p:sp>
        <p:nvSpPr>
          <p:cNvPr id="6" name="TextBox 5"/>
          <p:cNvSpPr txBox="1"/>
          <p:nvPr/>
        </p:nvSpPr>
        <p:spPr>
          <a:xfrm>
            <a:off x="838200" y="5410200"/>
            <a:ext cx="7554622" cy="461665"/>
          </a:xfrm>
          <a:prstGeom prst="rect">
            <a:avLst/>
          </a:prstGeom>
          <a:noFill/>
        </p:spPr>
        <p:txBody>
          <a:bodyPr wrap="none" rtlCol="0">
            <a:spAutoFit/>
          </a:bodyPr>
          <a:lstStyle/>
          <a:p>
            <a:r>
              <a:rPr lang="en-US" dirty="0"/>
              <a:t>Predicted displacement  / Calculated displacement = 0.9969</a:t>
            </a:r>
          </a:p>
        </p:txBody>
      </p:sp>
      <p:cxnSp>
        <p:nvCxnSpPr>
          <p:cNvPr id="14" name="Straight Arrow Connector 13"/>
          <p:cNvCxnSpPr/>
          <p:nvPr/>
        </p:nvCxnSpPr>
        <p:spPr bwMode="auto">
          <a:xfrm flipH="1" flipV="1">
            <a:off x="2971800" y="4876800"/>
            <a:ext cx="228600" cy="4572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bwMode="auto">
          <a:xfrm flipV="1">
            <a:off x="5638800" y="3124200"/>
            <a:ext cx="2514600" cy="22098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94677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78F0-559B-874C-83B5-54C17219D301}"/>
              </a:ext>
            </a:extLst>
          </p:cNvPr>
          <p:cNvSpPr>
            <a:spLocks noGrp="1"/>
          </p:cNvSpPr>
          <p:nvPr>
            <p:ph type="title"/>
          </p:nvPr>
        </p:nvSpPr>
        <p:spPr>
          <a:xfrm>
            <a:off x="634340" y="177612"/>
            <a:ext cx="7772400" cy="838200"/>
          </a:xfrm>
        </p:spPr>
        <p:txBody>
          <a:bodyPr/>
          <a:lstStyle/>
          <a:p>
            <a:r>
              <a:rPr lang="en-US" dirty="0"/>
              <a:t>Numerical Accuracy </a:t>
            </a:r>
          </a:p>
        </p:txBody>
      </p:sp>
      <p:pic>
        <p:nvPicPr>
          <p:cNvPr id="4" name="Picture 3">
            <a:extLst>
              <a:ext uri="{FF2B5EF4-FFF2-40B4-BE49-F238E27FC236}">
                <a16:creationId xmlns:a16="http://schemas.microsoft.com/office/drawing/2014/main" id="{14C4D17C-1503-5942-BBF5-E1D1594926C5}"/>
              </a:ext>
            </a:extLst>
          </p:cNvPr>
          <p:cNvPicPr>
            <a:picLocks noChangeAspect="1"/>
          </p:cNvPicPr>
          <p:nvPr/>
        </p:nvPicPr>
        <p:blipFill>
          <a:blip r:embed="rId3"/>
          <a:stretch>
            <a:fillRect/>
          </a:stretch>
        </p:blipFill>
        <p:spPr>
          <a:xfrm>
            <a:off x="3500252" y="1143000"/>
            <a:ext cx="5295900" cy="4422949"/>
          </a:xfrm>
          <a:prstGeom prst="rect">
            <a:avLst/>
          </a:prstGeom>
        </p:spPr>
      </p:pic>
      <p:sp>
        <p:nvSpPr>
          <p:cNvPr id="8" name="TextBox 6">
            <a:extLst>
              <a:ext uri="{FF2B5EF4-FFF2-40B4-BE49-F238E27FC236}">
                <a16:creationId xmlns:a16="http://schemas.microsoft.com/office/drawing/2014/main" id="{430DB400-768B-B144-871E-D21EBF024F7B}"/>
              </a:ext>
            </a:extLst>
          </p:cNvPr>
          <p:cNvSpPr txBox="1">
            <a:spLocks noChangeArrowheads="1"/>
          </p:cNvSpPr>
          <p:nvPr/>
        </p:nvSpPr>
        <p:spPr bwMode="auto">
          <a:xfrm>
            <a:off x="287370" y="2825344"/>
            <a:ext cx="281940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u="sng" dirty="0">
                <a:solidFill>
                  <a:srgbClr val="FF0000"/>
                </a:solidFill>
              </a:rPr>
              <a:t>Pro</a:t>
            </a:r>
            <a:r>
              <a:rPr lang="en-US" sz="2000" u="sng" dirty="0">
                <a:solidFill>
                  <a:srgbClr val="FF0000"/>
                </a:solidFill>
              </a:rPr>
              <a:t>blem #2</a:t>
            </a:r>
            <a:r>
              <a:rPr lang="en-US" sz="2000" dirty="0">
                <a:solidFill>
                  <a:srgbClr val="FF0000"/>
                </a:solidFill>
              </a:rPr>
              <a:t> </a:t>
            </a:r>
            <a:r>
              <a:rPr lang="en-US" sz="2000" dirty="0"/>
              <a:t>(</a:t>
            </a:r>
            <a:r>
              <a:rPr lang="en-US" sz="2000" dirty="0" err="1"/>
              <a:t>adjoint</a:t>
            </a:r>
            <a:r>
              <a:rPr lang="en-US" sz="2000" dirty="0"/>
              <a:t> problem) Perturbed trajectories at exit, Unperturbed potential on boundary</a:t>
            </a:r>
            <a:r>
              <a:rPr lang="en-US" dirty="0"/>
              <a:t>.</a:t>
            </a:r>
          </a:p>
        </p:txBody>
      </p:sp>
      <p:graphicFrame>
        <p:nvGraphicFramePr>
          <p:cNvPr id="9" name="Object 7">
            <a:extLst>
              <a:ext uri="{FF2B5EF4-FFF2-40B4-BE49-F238E27FC236}">
                <a16:creationId xmlns:a16="http://schemas.microsoft.com/office/drawing/2014/main" id="{027058CD-AEAC-0647-A1E1-856356994513}"/>
              </a:ext>
            </a:extLst>
          </p:cNvPr>
          <p:cNvGraphicFramePr>
            <a:graphicFrameLocks noChangeAspect="1"/>
          </p:cNvGraphicFramePr>
          <p:nvPr>
            <p:extLst>
              <p:ext uri="{D42A27DB-BD31-4B8C-83A1-F6EECF244321}">
                <p14:modId xmlns:p14="http://schemas.microsoft.com/office/powerpoint/2010/main" val="2130731688"/>
              </p:ext>
            </p:extLst>
          </p:nvPr>
        </p:nvGraphicFramePr>
        <p:xfrm>
          <a:off x="1054539" y="4741536"/>
          <a:ext cx="1681163" cy="503238"/>
        </p:xfrm>
        <a:graphic>
          <a:graphicData uri="http://schemas.openxmlformats.org/presentationml/2006/ole">
            <mc:AlternateContent xmlns:mc="http://schemas.openxmlformats.org/markup-compatibility/2006">
              <mc:Choice xmlns:v="urn:schemas-microsoft-com:vml" Requires="v">
                <p:oleObj spid="_x0000_s229489" name="Equation" r:id="rId4" imgW="1016000" imgH="304800" progId="Equation.DSMT4">
                  <p:embed/>
                </p:oleObj>
              </mc:Choice>
              <mc:Fallback>
                <p:oleObj name="Equation" r:id="rId4" imgW="1016000" imgH="304800" progId="Equation.DSMT4">
                  <p:embed/>
                  <p:pic>
                    <p:nvPicPr>
                      <p:cNvPr id="39942" name="Object 7"/>
                      <p:cNvPicPr>
                        <a:picLocks noChangeAspect="1" noChangeArrowheads="1"/>
                      </p:cNvPicPr>
                      <p:nvPr/>
                    </p:nvPicPr>
                    <p:blipFill>
                      <a:blip r:embed="rId5"/>
                      <a:srcRect/>
                      <a:stretch>
                        <a:fillRect/>
                      </a:stretch>
                    </p:blipFill>
                    <p:spPr bwMode="auto">
                      <a:xfrm>
                        <a:off x="1054539" y="4741536"/>
                        <a:ext cx="1681163"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8">
            <a:extLst>
              <a:ext uri="{FF2B5EF4-FFF2-40B4-BE49-F238E27FC236}">
                <a16:creationId xmlns:a16="http://schemas.microsoft.com/office/drawing/2014/main" id="{894DFDE6-A77D-E34F-B5BA-E626C7B7B82B}"/>
              </a:ext>
            </a:extLst>
          </p:cNvPr>
          <p:cNvGraphicFramePr>
            <a:graphicFrameLocks noChangeAspect="1"/>
          </p:cNvGraphicFramePr>
          <p:nvPr>
            <p:extLst>
              <p:ext uri="{D42A27DB-BD31-4B8C-83A1-F6EECF244321}">
                <p14:modId xmlns:p14="http://schemas.microsoft.com/office/powerpoint/2010/main" val="3831965161"/>
              </p:ext>
            </p:extLst>
          </p:nvPr>
        </p:nvGraphicFramePr>
        <p:xfrm>
          <a:off x="457200" y="5518243"/>
          <a:ext cx="6916738" cy="901700"/>
        </p:xfrm>
        <a:graphic>
          <a:graphicData uri="http://schemas.openxmlformats.org/presentationml/2006/ole">
            <mc:AlternateContent xmlns:mc="http://schemas.openxmlformats.org/markup-compatibility/2006">
              <mc:Choice xmlns:v="urn:schemas-microsoft-com:vml" Requires="v">
                <p:oleObj spid="_x0000_s229490" name="Equation" r:id="rId6" imgW="3505200" imgH="457200" progId="Equation.DSMT4">
                  <p:embed/>
                </p:oleObj>
              </mc:Choice>
              <mc:Fallback>
                <p:oleObj name="Equation" r:id="rId6" imgW="3505200" imgH="457200" progId="Equation.DSMT4">
                  <p:embed/>
                  <p:pic>
                    <p:nvPicPr>
                      <p:cNvPr id="39943" name="Object 8"/>
                      <p:cNvPicPr>
                        <a:picLocks noChangeAspect="1" noChangeArrowheads="1"/>
                      </p:cNvPicPr>
                      <p:nvPr/>
                    </p:nvPicPr>
                    <p:blipFill>
                      <a:blip r:embed="rId7"/>
                      <a:srcRect/>
                      <a:stretch>
                        <a:fillRect/>
                      </a:stretch>
                    </p:blipFill>
                    <p:spPr bwMode="auto">
                      <a:xfrm>
                        <a:off x="457200" y="5518243"/>
                        <a:ext cx="6916738" cy="901700"/>
                      </a:xfrm>
                      <a:prstGeom prst="rect">
                        <a:avLst/>
                      </a:prstGeom>
                      <a:noFill/>
                      <a:ln>
                        <a:noFill/>
                      </a:ln>
                    </p:spPr>
                  </p:pic>
                </p:oleObj>
              </mc:Fallback>
            </mc:AlternateContent>
          </a:graphicData>
        </a:graphic>
      </p:graphicFrame>
      <p:sp>
        <p:nvSpPr>
          <p:cNvPr id="7" name="TextBox 6">
            <a:extLst>
              <a:ext uri="{FF2B5EF4-FFF2-40B4-BE49-F238E27FC236}">
                <a16:creationId xmlns:a16="http://schemas.microsoft.com/office/drawing/2014/main" id="{5A6F386B-8C48-224D-A58B-4F8E00D4462D}"/>
              </a:ext>
            </a:extLst>
          </p:cNvPr>
          <p:cNvSpPr txBox="1">
            <a:spLocks noChangeArrowheads="1"/>
          </p:cNvSpPr>
          <p:nvPr/>
        </p:nvSpPr>
        <p:spPr bwMode="auto">
          <a:xfrm>
            <a:off x="416680" y="1273567"/>
            <a:ext cx="28194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u="sng" dirty="0">
                <a:solidFill>
                  <a:srgbClr val="0080FF"/>
                </a:solidFill>
              </a:rPr>
              <a:t>Pro</a:t>
            </a:r>
            <a:r>
              <a:rPr lang="en-US" sz="2000" u="sng" dirty="0">
                <a:solidFill>
                  <a:srgbClr val="0080FF"/>
                </a:solidFill>
              </a:rPr>
              <a:t>blem #1</a:t>
            </a:r>
            <a:r>
              <a:rPr lang="en-US" sz="2000" dirty="0">
                <a:solidFill>
                  <a:srgbClr val="0080FF"/>
                </a:solidFill>
              </a:rPr>
              <a:t> </a:t>
            </a:r>
            <a:r>
              <a:rPr lang="en-US" sz="2000" dirty="0"/>
              <a:t>(true problem) Change anode voltage, find change in RMS radius.</a:t>
            </a:r>
            <a:endParaRPr lang="en-US" dirty="0"/>
          </a:p>
        </p:txBody>
      </p:sp>
    </p:spTree>
    <p:extLst>
      <p:ext uri="{BB962C8B-B14F-4D97-AF65-F5344CB8AC3E}">
        <p14:creationId xmlns:p14="http://schemas.microsoft.com/office/powerpoint/2010/main" val="3681798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D0D37-BBB2-E149-8BEE-02028948F7AE}"/>
              </a:ext>
            </a:extLst>
          </p:cNvPr>
          <p:cNvSpPr>
            <a:spLocks noGrp="1"/>
          </p:cNvSpPr>
          <p:nvPr>
            <p:ph type="title"/>
          </p:nvPr>
        </p:nvSpPr>
        <p:spPr/>
        <p:txBody>
          <a:bodyPr/>
          <a:lstStyle/>
          <a:p>
            <a:r>
              <a:rPr lang="en-US" dirty="0"/>
              <a:t>3D MHD Equilibria</a:t>
            </a:r>
          </a:p>
        </p:txBody>
      </p:sp>
      <p:pic>
        <p:nvPicPr>
          <p:cNvPr id="4" name="Picture 3">
            <a:extLst>
              <a:ext uri="{FF2B5EF4-FFF2-40B4-BE49-F238E27FC236}">
                <a16:creationId xmlns:a16="http://schemas.microsoft.com/office/drawing/2014/main" id="{B282767C-D69E-4B48-82F7-7E1C72929D1E}"/>
              </a:ext>
            </a:extLst>
          </p:cNvPr>
          <p:cNvPicPr>
            <a:picLocks noChangeAspect="1"/>
          </p:cNvPicPr>
          <p:nvPr/>
        </p:nvPicPr>
        <p:blipFill>
          <a:blip r:embed="rId2"/>
          <a:stretch>
            <a:fillRect/>
          </a:stretch>
        </p:blipFill>
        <p:spPr>
          <a:xfrm>
            <a:off x="2616200" y="1752600"/>
            <a:ext cx="3911600" cy="2984500"/>
          </a:xfrm>
          <a:prstGeom prst="rect">
            <a:avLst/>
          </a:prstGeom>
        </p:spPr>
      </p:pic>
      <p:sp>
        <p:nvSpPr>
          <p:cNvPr id="5" name="TextBox 4">
            <a:extLst>
              <a:ext uri="{FF2B5EF4-FFF2-40B4-BE49-F238E27FC236}">
                <a16:creationId xmlns:a16="http://schemas.microsoft.com/office/drawing/2014/main" id="{9A35DF20-B3F8-F646-8205-9F6DA6895D43}"/>
              </a:ext>
            </a:extLst>
          </p:cNvPr>
          <p:cNvSpPr txBox="1"/>
          <p:nvPr/>
        </p:nvSpPr>
        <p:spPr>
          <a:xfrm>
            <a:off x="1733875" y="5208706"/>
            <a:ext cx="5969904" cy="1200329"/>
          </a:xfrm>
          <a:prstGeom prst="rect">
            <a:avLst/>
          </a:prstGeom>
          <a:noFill/>
        </p:spPr>
        <p:txBody>
          <a:bodyPr wrap="none" rtlCol="0">
            <a:spAutoFit/>
          </a:bodyPr>
          <a:lstStyle/>
          <a:p>
            <a:pPr algn="ctr"/>
            <a:r>
              <a:rPr lang="en-US" dirty="0" err="1"/>
              <a:t>Wendelstein</a:t>
            </a:r>
            <a:r>
              <a:rPr lang="en-US" dirty="0"/>
              <a:t> 7-X</a:t>
            </a:r>
          </a:p>
          <a:p>
            <a:pPr algn="ctr"/>
            <a:r>
              <a:rPr lang="en-US" dirty="0"/>
              <a:t>Max Planck Institute for Plasma Physics (IPP)</a:t>
            </a:r>
          </a:p>
          <a:p>
            <a:pPr algn="ctr"/>
            <a:r>
              <a:rPr lang="en-US" dirty="0"/>
              <a:t>Greifswald, Germany   Completed 2015</a:t>
            </a:r>
          </a:p>
        </p:txBody>
      </p:sp>
      <p:sp>
        <p:nvSpPr>
          <p:cNvPr id="6" name="TextBox 5">
            <a:extLst>
              <a:ext uri="{FF2B5EF4-FFF2-40B4-BE49-F238E27FC236}">
                <a16:creationId xmlns:a16="http://schemas.microsoft.com/office/drawing/2014/main" id="{112CCCF0-F911-BC4B-B1A0-74787C47BEB8}"/>
              </a:ext>
            </a:extLst>
          </p:cNvPr>
          <p:cNvSpPr txBox="1"/>
          <p:nvPr/>
        </p:nvSpPr>
        <p:spPr>
          <a:xfrm>
            <a:off x="6527800" y="3886200"/>
            <a:ext cx="833883" cy="461665"/>
          </a:xfrm>
          <a:prstGeom prst="rect">
            <a:avLst/>
          </a:prstGeom>
          <a:noFill/>
        </p:spPr>
        <p:txBody>
          <a:bodyPr wrap="none" rtlCol="0">
            <a:spAutoFit/>
          </a:bodyPr>
          <a:lstStyle/>
          <a:p>
            <a:r>
              <a:rPr lang="en-US" dirty="0"/>
              <a:t>Coils</a:t>
            </a:r>
          </a:p>
        </p:txBody>
      </p:sp>
      <p:cxnSp>
        <p:nvCxnSpPr>
          <p:cNvPr id="8" name="Straight Arrow Connector 7">
            <a:extLst>
              <a:ext uri="{FF2B5EF4-FFF2-40B4-BE49-F238E27FC236}">
                <a16:creationId xmlns:a16="http://schemas.microsoft.com/office/drawing/2014/main" id="{B3C9156F-C892-FA42-9D4B-5083BBE0891F}"/>
              </a:ext>
            </a:extLst>
          </p:cNvPr>
          <p:cNvCxnSpPr>
            <a:cxnSpLocks/>
          </p:cNvCxnSpPr>
          <p:nvPr/>
        </p:nvCxnSpPr>
        <p:spPr bwMode="auto">
          <a:xfrm flipH="1">
            <a:off x="5833492" y="4191000"/>
            <a:ext cx="567308" cy="15686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Box 9">
            <a:extLst>
              <a:ext uri="{FF2B5EF4-FFF2-40B4-BE49-F238E27FC236}">
                <a16:creationId xmlns:a16="http://schemas.microsoft.com/office/drawing/2014/main" id="{43ACE374-45B1-FD48-B048-98DEE57B456B}"/>
              </a:ext>
            </a:extLst>
          </p:cNvPr>
          <p:cNvSpPr txBox="1"/>
          <p:nvPr/>
        </p:nvSpPr>
        <p:spPr>
          <a:xfrm>
            <a:off x="6728904" y="1752600"/>
            <a:ext cx="2050690" cy="461665"/>
          </a:xfrm>
          <a:prstGeom prst="rect">
            <a:avLst/>
          </a:prstGeom>
          <a:noFill/>
        </p:spPr>
        <p:txBody>
          <a:bodyPr wrap="none" rtlCol="0">
            <a:spAutoFit/>
          </a:bodyPr>
          <a:lstStyle/>
          <a:p>
            <a:r>
              <a:rPr lang="en-US" dirty="0"/>
              <a:t>Vacuum Vessel</a:t>
            </a:r>
          </a:p>
        </p:txBody>
      </p:sp>
      <p:cxnSp>
        <p:nvCxnSpPr>
          <p:cNvPr id="11" name="Straight Arrow Connector 10">
            <a:extLst>
              <a:ext uri="{FF2B5EF4-FFF2-40B4-BE49-F238E27FC236}">
                <a16:creationId xmlns:a16="http://schemas.microsoft.com/office/drawing/2014/main" id="{EFF6BCFE-BAFC-F34A-BFAF-2361328167F0}"/>
              </a:ext>
            </a:extLst>
          </p:cNvPr>
          <p:cNvCxnSpPr>
            <a:cxnSpLocks/>
          </p:cNvCxnSpPr>
          <p:nvPr/>
        </p:nvCxnSpPr>
        <p:spPr bwMode="auto">
          <a:xfrm flipH="1">
            <a:off x="6034596" y="2057400"/>
            <a:ext cx="567308" cy="15686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TextBox 11">
            <a:extLst>
              <a:ext uri="{FF2B5EF4-FFF2-40B4-BE49-F238E27FC236}">
                <a16:creationId xmlns:a16="http://schemas.microsoft.com/office/drawing/2014/main" id="{B9CC1B96-C0B1-8C40-AEFE-97DF302BAB78}"/>
              </a:ext>
            </a:extLst>
          </p:cNvPr>
          <p:cNvSpPr txBox="1"/>
          <p:nvPr/>
        </p:nvSpPr>
        <p:spPr>
          <a:xfrm>
            <a:off x="2506313" y="4643736"/>
            <a:ext cx="1072730" cy="461665"/>
          </a:xfrm>
          <a:prstGeom prst="rect">
            <a:avLst/>
          </a:prstGeom>
          <a:noFill/>
        </p:spPr>
        <p:txBody>
          <a:bodyPr wrap="none" rtlCol="0">
            <a:spAutoFit/>
          </a:bodyPr>
          <a:lstStyle/>
          <a:p>
            <a:r>
              <a:rPr lang="en-US" dirty="0"/>
              <a:t>Plasma</a:t>
            </a:r>
          </a:p>
        </p:txBody>
      </p:sp>
      <p:cxnSp>
        <p:nvCxnSpPr>
          <p:cNvPr id="13" name="Straight Arrow Connector 12">
            <a:extLst>
              <a:ext uri="{FF2B5EF4-FFF2-40B4-BE49-F238E27FC236}">
                <a16:creationId xmlns:a16="http://schemas.microsoft.com/office/drawing/2014/main" id="{31F76763-97EF-0F41-BB47-4CCBD010DC08}"/>
              </a:ext>
            </a:extLst>
          </p:cNvPr>
          <p:cNvCxnSpPr>
            <a:cxnSpLocks/>
          </p:cNvCxnSpPr>
          <p:nvPr/>
        </p:nvCxnSpPr>
        <p:spPr bwMode="auto">
          <a:xfrm flipV="1">
            <a:off x="3086718" y="4182071"/>
            <a:ext cx="1256682" cy="476596"/>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131194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3913188" y="5975350"/>
            <a:ext cx="2667000" cy="685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 name="Rectangle 2"/>
          <p:cNvSpPr/>
          <p:nvPr/>
        </p:nvSpPr>
        <p:spPr bwMode="auto">
          <a:xfrm>
            <a:off x="228600" y="1524000"/>
            <a:ext cx="8686800" cy="1447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098" name="Rectangle 2"/>
          <p:cNvSpPr>
            <a:spLocks noGrp="1" noChangeArrowheads="1"/>
          </p:cNvSpPr>
          <p:nvPr>
            <p:ph type="title"/>
          </p:nvPr>
        </p:nvSpPr>
        <p:spPr>
          <a:xfrm>
            <a:off x="304800" y="304800"/>
            <a:ext cx="8610600" cy="1143000"/>
          </a:xfrm>
        </p:spPr>
        <p:txBody>
          <a:bodyPr/>
          <a:lstStyle/>
          <a:p>
            <a:pPr eaLnBrk="1" hangingPunct="1">
              <a:defRPr/>
            </a:pPr>
            <a:r>
              <a:rPr lang="en-US" sz="3600" dirty="0">
                <a:cs typeface="+mj-cs"/>
              </a:rPr>
              <a:t>Solution – Green</a:t>
            </a:r>
            <a:r>
              <a:rPr lang="en-US" dirty="0">
                <a:latin typeface="Arial"/>
                <a:cs typeface="+mj-cs"/>
              </a:rPr>
              <a:t>’</a:t>
            </a:r>
            <a:r>
              <a:rPr lang="en-US" sz="3600" dirty="0">
                <a:cs typeface="+mj-cs"/>
              </a:rPr>
              <a:t>s Reciprocation Theorem</a:t>
            </a:r>
            <a:endParaRPr lang="en-US" dirty="0">
              <a:cs typeface="+mj-cs"/>
            </a:endParaRPr>
          </a:p>
        </p:txBody>
      </p:sp>
      <p:sp>
        <p:nvSpPr>
          <p:cNvPr id="4100" name="Text Box 4"/>
          <p:cNvSpPr txBox="1">
            <a:spLocks noChangeArrowheads="1"/>
          </p:cNvSpPr>
          <p:nvPr/>
        </p:nvSpPr>
        <p:spPr bwMode="auto">
          <a:xfrm>
            <a:off x="304800" y="1676400"/>
            <a:ext cx="1219200" cy="1200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u="sng" dirty="0" err="1">
                <a:cs typeface="+mn-cs"/>
              </a:rPr>
              <a:t>Prob</a:t>
            </a:r>
            <a:r>
              <a:rPr lang="en-US" u="sng" dirty="0">
                <a:cs typeface="+mn-cs"/>
              </a:rPr>
              <a:t> #1</a:t>
            </a:r>
          </a:p>
          <a:p>
            <a:pPr>
              <a:defRPr/>
            </a:pPr>
            <a:r>
              <a:rPr lang="en-US" dirty="0">
                <a:cs typeface="+mn-cs"/>
              </a:rPr>
              <a:t>Your Problem</a:t>
            </a:r>
          </a:p>
        </p:txBody>
      </p:sp>
      <p:graphicFrame>
        <p:nvGraphicFramePr>
          <p:cNvPr id="16391" name="Object 5"/>
          <p:cNvGraphicFramePr>
            <a:graphicFrameLocks noChangeAspect="1"/>
          </p:cNvGraphicFramePr>
          <p:nvPr/>
        </p:nvGraphicFramePr>
        <p:xfrm>
          <a:off x="1752600" y="1600200"/>
          <a:ext cx="2565400" cy="503238"/>
        </p:xfrm>
        <a:graphic>
          <a:graphicData uri="http://schemas.openxmlformats.org/presentationml/2006/ole">
            <mc:AlternateContent xmlns:mc="http://schemas.openxmlformats.org/markup-compatibility/2006">
              <mc:Choice xmlns:v="urn:schemas-microsoft-com:vml" Requires="v">
                <p:oleObj spid="_x0000_s189223" name="Equation" r:id="rId4" imgW="1168400" imgH="228600" progId="Equation.DSMT4">
                  <p:embed/>
                </p:oleObj>
              </mc:Choice>
              <mc:Fallback>
                <p:oleObj name="Equation" r:id="rId4" imgW="1168400" imgH="2286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600200"/>
                        <a:ext cx="2565400" cy="503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02" name="Text Box 6"/>
          <p:cNvSpPr txBox="1">
            <a:spLocks noChangeArrowheads="1"/>
          </p:cNvSpPr>
          <p:nvPr/>
        </p:nvSpPr>
        <p:spPr bwMode="auto">
          <a:xfrm>
            <a:off x="4572000" y="1619250"/>
            <a:ext cx="6746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BC:</a:t>
            </a:r>
          </a:p>
        </p:txBody>
      </p:sp>
      <p:graphicFrame>
        <p:nvGraphicFramePr>
          <p:cNvPr id="16393" name="Object 7"/>
          <p:cNvGraphicFramePr>
            <a:graphicFrameLocks noChangeAspect="1"/>
          </p:cNvGraphicFramePr>
          <p:nvPr/>
        </p:nvGraphicFramePr>
        <p:xfrm>
          <a:off x="5486400" y="1600200"/>
          <a:ext cx="3263900" cy="476250"/>
        </p:xfrm>
        <a:graphic>
          <a:graphicData uri="http://schemas.openxmlformats.org/presentationml/2006/ole">
            <mc:AlternateContent xmlns:mc="http://schemas.openxmlformats.org/markup-compatibility/2006">
              <mc:Choice xmlns:v="urn:schemas-microsoft-com:vml" Requires="v">
                <p:oleObj spid="_x0000_s189224" name="Equation" r:id="rId6" imgW="1651000" imgH="241300" progId="Equation.DSMT4">
                  <p:embed/>
                </p:oleObj>
              </mc:Choice>
              <mc:Fallback>
                <p:oleObj name="Equation" r:id="rId6" imgW="1651000" imgH="24130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600200"/>
                        <a:ext cx="32639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5" name="Group 4"/>
          <p:cNvGrpSpPr/>
          <p:nvPr/>
        </p:nvGrpSpPr>
        <p:grpSpPr>
          <a:xfrm>
            <a:off x="268184" y="4724400"/>
            <a:ext cx="1447800" cy="914400"/>
            <a:chOff x="1219200" y="4419600"/>
            <a:chExt cx="1447800" cy="914400"/>
          </a:xfrm>
        </p:grpSpPr>
        <p:sp>
          <p:nvSpPr>
            <p:cNvPr id="4113" name="Rectangle 17"/>
            <p:cNvSpPr>
              <a:spLocks noChangeArrowheads="1"/>
            </p:cNvSpPr>
            <p:nvPr/>
          </p:nvSpPr>
          <p:spPr bwMode="auto">
            <a:xfrm>
              <a:off x="1219200" y="4419600"/>
              <a:ext cx="1447800" cy="914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08" name="Text Box 12"/>
            <p:cNvSpPr txBox="1">
              <a:spLocks noChangeArrowheads="1"/>
            </p:cNvSpPr>
            <p:nvPr/>
          </p:nvSpPr>
          <p:spPr bwMode="auto">
            <a:xfrm>
              <a:off x="1295400" y="4495800"/>
              <a:ext cx="12827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Green</a:t>
              </a:r>
              <a:r>
                <a:rPr lang="ja-JP" altLang="en-US" dirty="0">
                  <a:latin typeface="Arial"/>
                  <a:cs typeface="+mn-cs"/>
                </a:rPr>
                <a:t>’</a:t>
              </a:r>
              <a:r>
                <a:rPr lang="en-US" dirty="0">
                  <a:cs typeface="+mn-cs"/>
                </a:rPr>
                <a:t>s </a:t>
              </a:r>
            </a:p>
            <a:p>
              <a:pPr>
                <a:defRPr/>
              </a:pPr>
              <a:r>
                <a:rPr lang="en-US" dirty="0">
                  <a:cs typeface="+mn-cs"/>
                </a:rPr>
                <a:t>Theorem</a:t>
              </a:r>
            </a:p>
          </p:txBody>
        </p:sp>
      </p:grpSp>
      <p:graphicFrame>
        <p:nvGraphicFramePr>
          <p:cNvPr id="16398" name="Object 13"/>
          <p:cNvGraphicFramePr>
            <a:graphicFrameLocks noChangeAspect="1"/>
          </p:cNvGraphicFramePr>
          <p:nvPr>
            <p:extLst>
              <p:ext uri="{D42A27DB-BD31-4B8C-83A1-F6EECF244321}">
                <p14:modId xmlns:p14="http://schemas.microsoft.com/office/powerpoint/2010/main" val="152975675"/>
              </p:ext>
            </p:extLst>
          </p:nvPr>
        </p:nvGraphicFramePr>
        <p:xfrm>
          <a:off x="2583657" y="4841874"/>
          <a:ext cx="5326062" cy="739775"/>
        </p:xfrm>
        <a:graphic>
          <a:graphicData uri="http://schemas.openxmlformats.org/presentationml/2006/ole">
            <mc:AlternateContent xmlns:mc="http://schemas.openxmlformats.org/markup-compatibility/2006">
              <mc:Choice xmlns:v="urn:schemas-microsoft-com:vml" Requires="v">
                <p:oleObj spid="_x0000_s189225" name="Equation" r:id="rId8" imgW="2755900" imgH="381000" progId="Equation.DSMT4">
                  <p:embed/>
                </p:oleObj>
              </mc:Choice>
              <mc:Fallback>
                <p:oleObj name="Equation" r:id="rId8" imgW="2755900" imgH="381000" progId="Equation.DSMT4">
                  <p:embed/>
                  <p:pic>
                    <p:nvPicPr>
                      <p:cNvPr id="0" name="Object 13"/>
                      <p:cNvPicPr>
                        <a:picLocks noChangeAspect="1" noChangeArrowheads="1"/>
                      </p:cNvPicPr>
                      <p:nvPr/>
                    </p:nvPicPr>
                    <p:blipFill>
                      <a:blip r:embed="rId9"/>
                      <a:srcRect/>
                      <a:stretch>
                        <a:fillRect/>
                      </a:stretch>
                    </p:blipFill>
                    <p:spPr bwMode="auto">
                      <a:xfrm>
                        <a:off x="2583657" y="4841874"/>
                        <a:ext cx="5326062" cy="73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oup 5"/>
          <p:cNvGrpSpPr/>
          <p:nvPr/>
        </p:nvGrpSpPr>
        <p:grpSpPr>
          <a:xfrm>
            <a:off x="207963" y="3254375"/>
            <a:ext cx="8686800" cy="1222554"/>
            <a:chOff x="207963" y="3254375"/>
            <a:chExt cx="8686800" cy="1222554"/>
          </a:xfrm>
        </p:grpSpPr>
        <p:sp>
          <p:nvSpPr>
            <p:cNvPr id="19" name="Rectangle 18"/>
            <p:cNvSpPr/>
            <p:nvPr/>
          </p:nvSpPr>
          <p:spPr bwMode="auto">
            <a:xfrm>
              <a:off x="207963" y="3254375"/>
              <a:ext cx="8686800" cy="1219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FF0000"/>
                </a:solidFill>
              </a:endParaRPr>
            </a:p>
          </p:txBody>
        </p:sp>
        <p:sp>
          <p:nvSpPr>
            <p:cNvPr id="4104" name="Text Box 8"/>
            <p:cNvSpPr txBox="1">
              <a:spLocks noChangeArrowheads="1"/>
            </p:cNvSpPr>
            <p:nvPr/>
          </p:nvSpPr>
          <p:spPr bwMode="auto">
            <a:xfrm>
              <a:off x="381000" y="3276600"/>
              <a:ext cx="19812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u="sng" dirty="0" err="1">
                  <a:cs typeface="+mn-cs"/>
                </a:rPr>
                <a:t>Prob</a:t>
              </a:r>
              <a:r>
                <a:rPr lang="en-US" u="sng" dirty="0">
                  <a:cs typeface="+mn-cs"/>
                </a:rPr>
                <a:t> #2</a:t>
              </a:r>
            </a:p>
            <a:p>
              <a:pPr>
                <a:defRPr/>
              </a:pPr>
              <a:r>
                <a:rPr lang="en-US" dirty="0">
                  <a:cs typeface="+mn-cs"/>
                </a:rPr>
                <a:t>Adjoint (Not your) Problem</a:t>
              </a:r>
            </a:p>
          </p:txBody>
        </p:sp>
        <p:graphicFrame>
          <p:nvGraphicFramePr>
            <p:cNvPr id="16395" name="Object 9"/>
            <p:cNvGraphicFramePr>
              <a:graphicFrameLocks noChangeAspect="1"/>
            </p:cNvGraphicFramePr>
            <p:nvPr>
              <p:extLst>
                <p:ext uri="{D42A27DB-BD31-4B8C-83A1-F6EECF244321}">
                  <p14:modId xmlns:p14="http://schemas.microsoft.com/office/powerpoint/2010/main" val="1673819954"/>
                </p:ext>
              </p:extLst>
            </p:nvPr>
          </p:nvGraphicFramePr>
          <p:xfrm>
            <a:off x="2209800" y="3429000"/>
            <a:ext cx="1254125" cy="503238"/>
          </p:xfrm>
          <a:graphic>
            <a:graphicData uri="http://schemas.openxmlformats.org/presentationml/2006/ole">
              <mc:AlternateContent xmlns:mc="http://schemas.openxmlformats.org/markup-compatibility/2006">
                <mc:Choice xmlns:v="urn:schemas-microsoft-com:vml" Requires="v">
                  <p:oleObj spid="_x0000_s189226" name="Equation" r:id="rId10" imgW="571500" imgH="228600" progId="Equation.DSMT4">
                    <p:embed/>
                  </p:oleObj>
                </mc:Choice>
                <mc:Fallback>
                  <p:oleObj name="Equation" r:id="rId10" imgW="571500" imgH="228600" progId="Equation.DSMT4">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800" y="3429000"/>
                          <a:ext cx="1254125" cy="503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06" name="Text Box 10"/>
            <p:cNvSpPr txBox="1">
              <a:spLocks noChangeArrowheads="1"/>
            </p:cNvSpPr>
            <p:nvPr/>
          </p:nvSpPr>
          <p:spPr bwMode="auto">
            <a:xfrm>
              <a:off x="4038600" y="3429000"/>
              <a:ext cx="6746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BC:</a:t>
              </a:r>
            </a:p>
          </p:txBody>
        </p:sp>
        <p:graphicFrame>
          <p:nvGraphicFramePr>
            <p:cNvPr id="16399" name="Object 18"/>
            <p:cNvGraphicFramePr>
              <a:graphicFrameLocks noChangeAspect="1"/>
            </p:cNvGraphicFramePr>
            <p:nvPr>
              <p:extLst>
                <p:ext uri="{D42A27DB-BD31-4B8C-83A1-F6EECF244321}">
                  <p14:modId xmlns:p14="http://schemas.microsoft.com/office/powerpoint/2010/main" val="2129290793"/>
                </p:ext>
              </p:extLst>
            </p:nvPr>
          </p:nvGraphicFramePr>
          <p:xfrm>
            <a:off x="4953000" y="3429000"/>
            <a:ext cx="3941763" cy="501650"/>
          </p:xfrm>
          <a:graphic>
            <a:graphicData uri="http://schemas.openxmlformats.org/presentationml/2006/ole">
              <mc:AlternateContent xmlns:mc="http://schemas.openxmlformats.org/markup-compatibility/2006">
                <mc:Choice xmlns:v="urn:schemas-microsoft-com:vml" Requires="v">
                  <p:oleObj spid="_x0000_s189227" name="Equation" r:id="rId12" imgW="1993900" imgH="254000" progId="Equation.DSMT4">
                    <p:embed/>
                  </p:oleObj>
                </mc:Choice>
                <mc:Fallback>
                  <p:oleObj name="Equation" r:id="rId12" imgW="1993900" imgH="254000" progId="Equation.DSMT4">
                    <p:embed/>
                    <p:pic>
                      <p:nvPicPr>
                        <p:cNvPr id="0"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3429000"/>
                          <a:ext cx="3941763" cy="501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aphicFrame>
        <p:nvGraphicFramePr>
          <p:cNvPr id="16400" name="Object 1"/>
          <p:cNvGraphicFramePr>
            <a:graphicFrameLocks noChangeAspect="1"/>
          </p:cNvGraphicFramePr>
          <p:nvPr>
            <p:extLst>
              <p:ext uri="{D42A27DB-BD31-4B8C-83A1-F6EECF244321}">
                <p14:modId xmlns:p14="http://schemas.microsoft.com/office/powerpoint/2010/main" val="1846235557"/>
              </p:ext>
            </p:extLst>
          </p:nvPr>
        </p:nvGraphicFramePr>
        <p:xfrm>
          <a:off x="3200400" y="2133600"/>
          <a:ext cx="2057400" cy="762000"/>
        </p:xfrm>
        <a:graphic>
          <a:graphicData uri="http://schemas.openxmlformats.org/presentationml/2006/ole">
            <mc:AlternateContent xmlns:mc="http://schemas.openxmlformats.org/markup-compatibility/2006">
              <mc:Choice xmlns:v="urn:schemas-microsoft-com:vml" Requires="v">
                <p:oleObj spid="_x0000_s189228" name="Equation" r:id="rId14" imgW="1028700" imgH="381000" progId="Equation.DSMT4">
                  <p:embed/>
                </p:oleObj>
              </mc:Choice>
              <mc:Fallback>
                <p:oleObj name="Equation" r:id="rId14" imgW="1028700" imgH="381000" progId="Equation.DSMT4">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00400" y="2133600"/>
                        <a:ext cx="2057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312218672"/>
              </p:ext>
            </p:extLst>
          </p:nvPr>
        </p:nvGraphicFramePr>
        <p:xfrm>
          <a:off x="4141788" y="6051550"/>
          <a:ext cx="2001804" cy="477838"/>
        </p:xfrm>
        <a:graphic>
          <a:graphicData uri="http://schemas.openxmlformats.org/presentationml/2006/ole">
            <mc:AlternateContent xmlns:mc="http://schemas.openxmlformats.org/markup-compatibility/2006">
              <mc:Choice xmlns:v="urn:schemas-microsoft-com:vml" Requires="v">
                <p:oleObj spid="_x0000_s189229" name="Equation" r:id="rId16" imgW="850900" imgH="203200" progId="Equation.DSMT4">
                  <p:embed/>
                </p:oleObj>
              </mc:Choice>
              <mc:Fallback>
                <p:oleObj name="Equation" r:id="rId16" imgW="850900" imgH="203200" progId="Equation.DSMT4">
                  <p:embed/>
                  <p:pic>
                    <p:nvPicPr>
                      <p:cNvPr id="0" name=""/>
                      <p:cNvPicPr/>
                      <p:nvPr/>
                    </p:nvPicPr>
                    <p:blipFill>
                      <a:blip r:embed="rId17"/>
                      <a:stretch>
                        <a:fillRect/>
                      </a:stretch>
                    </p:blipFill>
                    <p:spPr>
                      <a:xfrm>
                        <a:off x="4141788" y="6051550"/>
                        <a:ext cx="2001804" cy="477838"/>
                      </a:xfrm>
                      <a:prstGeom prst="rect">
                        <a:avLst/>
                      </a:prstGeom>
                    </p:spPr>
                  </p:pic>
                </p:oleObj>
              </mc:Fallback>
            </mc:AlternateContent>
          </a:graphicData>
        </a:graphic>
      </p:graphicFrame>
      <p:sp>
        <p:nvSpPr>
          <p:cNvPr id="4" name="TextBox 3"/>
          <p:cNvSpPr txBox="1"/>
          <p:nvPr/>
        </p:nvSpPr>
        <p:spPr>
          <a:xfrm>
            <a:off x="311727" y="6027886"/>
            <a:ext cx="2894242" cy="461665"/>
          </a:xfrm>
          <a:prstGeom prst="rect">
            <a:avLst/>
          </a:prstGeom>
          <a:noFill/>
        </p:spPr>
        <p:txBody>
          <a:bodyPr wrap="none" rtlCol="0">
            <a:spAutoFit/>
          </a:bodyPr>
          <a:lstStyle/>
          <a:p>
            <a:r>
              <a:rPr lang="en-US" dirty="0"/>
              <a:t>When the dust settles:</a:t>
            </a:r>
          </a:p>
        </p:txBody>
      </p:sp>
      <p:cxnSp>
        <p:nvCxnSpPr>
          <p:cNvPr id="8" name="Straight Arrow Connector 7">
            <a:extLst>
              <a:ext uri="{FF2B5EF4-FFF2-40B4-BE49-F238E27FC236}">
                <a16:creationId xmlns:a16="http://schemas.microsoft.com/office/drawing/2014/main" id="{173BBFD0-3351-B74E-B86B-04377897168C}"/>
              </a:ext>
            </a:extLst>
          </p:cNvPr>
          <p:cNvCxnSpPr>
            <a:cxnSpLocks/>
            <a:endCxn id="26" idx="1"/>
          </p:cNvCxnSpPr>
          <p:nvPr/>
        </p:nvCxnSpPr>
        <p:spPr bwMode="auto">
          <a:xfrm>
            <a:off x="4603557" y="5334000"/>
            <a:ext cx="387294" cy="385116"/>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TextBox 8">
            <a:extLst>
              <a:ext uri="{FF2B5EF4-FFF2-40B4-BE49-F238E27FC236}">
                <a16:creationId xmlns:a16="http://schemas.microsoft.com/office/drawing/2014/main" id="{60395A85-9EA2-4B46-B957-823AC23A2C0E}"/>
              </a:ext>
            </a:extLst>
          </p:cNvPr>
          <p:cNvSpPr txBox="1"/>
          <p:nvPr/>
        </p:nvSpPr>
        <p:spPr>
          <a:xfrm>
            <a:off x="7599594" y="5489348"/>
            <a:ext cx="338554" cy="461665"/>
          </a:xfrm>
          <a:prstGeom prst="rect">
            <a:avLst/>
          </a:prstGeom>
          <a:noFill/>
        </p:spPr>
        <p:txBody>
          <a:bodyPr wrap="none" rtlCol="0">
            <a:spAutoFit/>
          </a:bodyPr>
          <a:lstStyle/>
          <a:p>
            <a:r>
              <a:rPr lang="en-US" dirty="0"/>
              <a:t>0</a:t>
            </a:r>
          </a:p>
        </p:txBody>
      </p:sp>
      <p:cxnSp>
        <p:nvCxnSpPr>
          <p:cNvPr id="25" name="Straight Arrow Connector 24">
            <a:extLst>
              <a:ext uri="{FF2B5EF4-FFF2-40B4-BE49-F238E27FC236}">
                <a16:creationId xmlns:a16="http://schemas.microsoft.com/office/drawing/2014/main" id="{5881AA76-CEC0-FC44-9FD0-A837589ACFCB}"/>
              </a:ext>
            </a:extLst>
          </p:cNvPr>
          <p:cNvCxnSpPr>
            <a:cxnSpLocks/>
          </p:cNvCxnSpPr>
          <p:nvPr/>
        </p:nvCxnSpPr>
        <p:spPr bwMode="auto">
          <a:xfrm>
            <a:off x="7240319" y="5271600"/>
            <a:ext cx="330846" cy="39670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6" name="TextBox 25">
            <a:extLst>
              <a:ext uri="{FF2B5EF4-FFF2-40B4-BE49-F238E27FC236}">
                <a16:creationId xmlns:a16="http://schemas.microsoft.com/office/drawing/2014/main" id="{6AC4FAD3-0BB9-3A41-B8A4-83BB62073785}"/>
              </a:ext>
            </a:extLst>
          </p:cNvPr>
          <p:cNvSpPr txBox="1"/>
          <p:nvPr/>
        </p:nvSpPr>
        <p:spPr>
          <a:xfrm>
            <a:off x="4990851" y="5488283"/>
            <a:ext cx="338554" cy="461665"/>
          </a:xfrm>
          <a:prstGeom prst="rect">
            <a:avLst/>
          </a:prstGeom>
          <a:noFill/>
        </p:spPr>
        <p:txBody>
          <a:bodyPr wrap="none" rtlCol="0">
            <a:spAutoFit/>
          </a:bodyPr>
          <a:lstStyle/>
          <a:p>
            <a:r>
              <a:rPr lang="en-US" dirty="0"/>
              <a:t>0</a:t>
            </a:r>
          </a:p>
        </p:txBody>
      </p:sp>
      <p:cxnSp>
        <p:nvCxnSpPr>
          <p:cNvPr id="32" name="Straight Arrow Connector 31">
            <a:extLst>
              <a:ext uri="{FF2B5EF4-FFF2-40B4-BE49-F238E27FC236}">
                <a16:creationId xmlns:a16="http://schemas.microsoft.com/office/drawing/2014/main" id="{315CCD64-E02B-4C4E-B7AD-2566228EA7CB}"/>
              </a:ext>
            </a:extLst>
          </p:cNvPr>
          <p:cNvCxnSpPr>
            <a:cxnSpLocks/>
          </p:cNvCxnSpPr>
          <p:nvPr/>
        </p:nvCxnSpPr>
        <p:spPr bwMode="auto">
          <a:xfrm>
            <a:off x="3770584" y="5226221"/>
            <a:ext cx="401637" cy="68373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id="{CB1BC56D-4564-1D42-9C03-4287BA4F893C}"/>
              </a:ext>
            </a:extLst>
          </p:cNvPr>
          <p:cNvCxnSpPr>
            <a:cxnSpLocks/>
          </p:cNvCxnSpPr>
          <p:nvPr/>
        </p:nvCxnSpPr>
        <p:spPr bwMode="auto">
          <a:xfrm flipH="1">
            <a:off x="5992909" y="5352887"/>
            <a:ext cx="413581" cy="557068"/>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49"/>
            <a:ext cx="9144000" cy="1143000"/>
          </a:xfrm>
        </p:spPr>
        <p:txBody>
          <a:bodyPr>
            <a:noAutofit/>
          </a:bodyPr>
          <a:lstStyle/>
          <a:p>
            <a:r>
              <a:rPr lang="en-US" sz="3600" dirty="0"/>
              <a:t>Optimization of Stellarator Equilibria </a:t>
            </a:r>
          </a:p>
        </p:txBody>
      </p:sp>
      <p:sp>
        <p:nvSpPr>
          <p:cNvPr id="3" name="TextBox 2"/>
          <p:cNvSpPr txBox="1"/>
          <p:nvPr/>
        </p:nvSpPr>
        <p:spPr>
          <a:xfrm>
            <a:off x="228601" y="1239464"/>
            <a:ext cx="5110962" cy="3170099"/>
          </a:xfrm>
          <a:prstGeom prst="rect">
            <a:avLst/>
          </a:prstGeom>
          <a:noFill/>
        </p:spPr>
        <p:txBody>
          <a:bodyPr wrap="square" rtlCol="0">
            <a:spAutoFit/>
          </a:bodyPr>
          <a:lstStyle/>
          <a:p>
            <a:pPr marL="342900" indent="-342900">
              <a:buFont typeface="Wingdings" charset="0"/>
              <a:buChar char="è"/>
            </a:pPr>
            <a:r>
              <a:rPr lang="en-US" sz="2000" b="1" dirty="0"/>
              <a:t>Figures of Merit (</a:t>
            </a:r>
            <a:r>
              <a:rPr lang="en-US" sz="2000" b="1" dirty="0" err="1"/>
              <a:t>FoM</a:t>
            </a:r>
            <a:r>
              <a:rPr lang="en-US" sz="2000" b="1" dirty="0"/>
              <a:t>) - Examples</a:t>
            </a:r>
          </a:p>
          <a:p>
            <a:r>
              <a:rPr lang="en-US" sz="2000" dirty="0"/>
              <a:t>	Plasma Beta, Rotational Transform, Quasi-symmetry</a:t>
            </a:r>
          </a:p>
          <a:p>
            <a:r>
              <a:rPr lang="en-US" sz="2000" dirty="0"/>
              <a:t>	</a:t>
            </a:r>
          </a:p>
          <a:p>
            <a:pPr marL="342900" indent="-342900">
              <a:buFont typeface="Wingdings" charset="0"/>
              <a:buChar char="è"/>
            </a:pPr>
            <a:r>
              <a:rPr lang="en-US" sz="2000" b="1" dirty="0" err="1"/>
              <a:t>FoMs</a:t>
            </a:r>
            <a:r>
              <a:rPr lang="en-US" sz="2000" dirty="0"/>
              <a:t>  depend on </a:t>
            </a:r>
            <a:r>
              <a:rPr lang="en-US" sz="2000" b="1" dirty="0"/>
              <a:t>boundary or coil shapes</a:t>
            </a:r>
          </a:p>
          <a:p>
            <a:pPr marL="342900" indent="-342900">
              <a:buFont typeface="Wingdings" charset="0"/>
              <a:buChar char="è"/>
            </a:pPr>
            <a:endParaRPr lang="en-US" sz="2000" b="1" dirty="0"/>
          </a:p>
          <a:p>
            <a:pPr marL="342900" indent="-342900">
              <a:buFont typeface="Wingdings" charset="0"/>
              <a:buChar char="è"/>
            </a:pPr>
            <a:r>
              <a:rPr lang="en-US" sz="2000" b="1" dirty="0"/>
              <a:t>Shape Gradient Sensitivity Functions</a:t>
            </a:r>
          </a:p>
          <a:p>
            <a:r>
              <a:rPr lang="en-US" sz="2000" b="1" dirty="0"/>
              <a:t>	</a:t>
            </a:r>
            <a:r>
              <a:rPr lang="en-US" sz="2000" dirty="0"/>
              <a:t>gradient based optimization</a:t>
            </a:r>
            <a:endParaRPr lang="en-US" sz="2000" b="1" dirty="0"/>
          </a:p>
          <a:p>
            <a:r>
              <a:rPr lang="en-US" sz="2000" b="1" dirty="0"/>
              <a:t>	</a:t>
            </a:r>
            <a:r>
              <a:rPr lang="en-US" sz="2000" dirty="0"/>
              <a:t>establish</a:t>
            </a:r>
            <a:r>
              <a:rPr lang="en-US" sz="2000" b="1" dirty="0"/>
              <a:t> </a:t>
            </a:r>
            <a:r>
              <a:rPr lang="en-US" sz="2000" dirty="0"/>
              <a:t>tolerances	</a:t>
            </a:r>
          </a:p>
          <a:p>
            <a:endParaRPr lang="en-US" sz="2000" dirty="0"/>
          </a:p>
        </p:txBody>
      </p:sp>
      <p:pic>
        <p:nvPicPr>
          <p:cNvPr id="4" name="Picture 3" descr="dra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0" y="2034090"/>
            <a:ext cx="3302000" cy="2082511"/>
          </a:xfrm>
          <a:prstGeom prst="rect">
            <a:avLst/>
          </a:prstGeom>
        </p:spPr>
      </p:pic>
      <p:pic>
        <p:nvPicPr>
          <p:cNvPr id="5" name="Picture 4"/>
          <p:cNvPicPr>
            <a:picLocks noChangeAspect="1"/>
          </p:cNvPicPr>
          <p:nvPr/>
        </p:nvPicPr>
        <p:blipFill>
          <a:blip r:embed="rId3"/>
          <a:stretch>
            <a:fillRect/>
          </a:stretch>
        </p:blipFill>
        <p:spPr>
          <a:xfrm>
            <a:off x="6102564" y="4367949"/>
            <a:ext cx="2780871" cy="2085653"/>
          </a:xfrm>
          <a:prstGeom prst="rect">
            <a:avLst/>
          </a:prstGeom>
        </p:spPr>
      </p:pic>
      <p:sp>
        <p:nvSpPr>
          <p:cNvPr id="6" name="TextBox 5"/>
          <p:cNvSpPr txBox="1"/>
          <p:nvPr/>
        </p:nvSpPr>
        <p:spPr>
          <a:xfrm>
            <a:off x="5339562" y="1401998"/>
            <a:ext cx="3804438" cy="738664"/>
          </a:xfrm>
          <a:prstGeom prst="rect">
            <a:avLst/>
          </a:prstGeom>
          <a:noFill/>
        </p:spPr>
        <p:txBody>
          <a:bodyPr wrap="square" rtlCol="0">
            <a:spAutoFit/>
          </a:bodyPr>
          <a:lstStyle/>
          <a:p>
            <a:r>
              <a:rPr lang="en-US" sz="1800" dirty="0"/>
              <a:t>C. </a:t>
            </a:r>
            <a:r>
              <a:rPr lang="en-US" sz="1800" dirty="0" err="1"/>
              <a:t>Othmer</a:t>
            </a:r>
            <a:r>
              <a:rPr lang="en-US" sz="1800" dirty="0"/>
              <a:t>, J. Math. Industry 4, 6 (2014).</a:t>
            </a:r>
            <a:r>
              <a:rPr lang="en-US" dirty="0"/>
              <a:t>	</a:t>
            </a:r>
            <a:r>
              <a:rPr lang="en-US" b="1" dirty="0"/>
              <a:t>DRAG</a:t>
            </a:r>
          </a:p>
        </p:txBody>
      </p:sp>
      <p:sp>
        <p:nvSpPr>
          <p:cNvPr id="8" name="TextBox 7">
            <a:extLst>
              <a:ext uri="{FF2B5EF4-FFF2-40B4-BE49-F238E27FC236}">
                <a16:creationId xmlns:a16="http://schemas.microsoft.com/office/drawing/2014/main" id="{F88584DC-A74B-2240-ABE5-3275DA8C8866}"/>
              </a:ext>
            </a:extLst>
          </p:cNvPr>
          <p:cNvSpPr txBox="1"/>
          <p:nvPr/>
        </p:nvSpPr>
        <p:spPr>
          <a:xfrm>
            <a:off x="533400" y="4409563"/>
            <a:ext cx="4261638" cy="1846659"/>
          </a:xfrm>
          <a:prstGeom prst="rect">
            <a:avLst/>
          </a:prstGeom>
          <a:noFill/>
        </p:spPr>
        <p:txBody>
          <a:bodyPr wrap="square" rtlCol="0">
            <a:spAutoFit/>
          </a:bodyPr>
          <a:lstStyle/>
          <a:p>
            <a:r>
              <a:rPr lang="en-US" sz="1800" dirty="0" err="1"/>
              <a:t>Landreman</a:t>
            </a:r>
            <a:r>
              <a:rPr lang="en-US" sz="1800" dirty="0"/>
              <a:t> and Paul, 2018 </a:t>
            </a:r>
            <a:r>
              <a:rPr lang="en-US" sz="1800" dirty="0" err="1"/>
              <a:t>Nucl</a:t>
            </a:r>
            <a:r>
              <a:rPr lang="en-US" sz="1800" dirty="0"/>
              <a:t>. Fusion 58 076023, </a:t>
            </a:r>
          </a:p>
          <a:p>
            <a:r>
              <a:rPr lang="en-US" sz="1800" dirty="0"/>
              <a:t>E. Paul, M. </a:t>
            </a:r>
            <a:r>
              <a:rPr lang="en-US" sz="1800" dirty="0" err="1"/>
              <a:t>Landreman</a:t>
            </a:r>
            <a:r>
              <a:rPr lang="en-US" sz="1800" dirty="0"/>
              <a:t>, TMA, J. Plasma Phys. (2019), vol. 85, 905850207, </a:t>
            </a:r>
          </a:p>
          <a:p>
            <a:r>
              <a:rPr lang="en-US" sz="1800" dirty="0"/>
              <a:t>J. Plasma Phys. (2021), vol. 87, 905870214</a:t>
            </a:r>
            <a:r>
              <a:rPr lang="en-US" dirty="0"/>
              <a:t>	</a:t>
            </a:r>
          </a:p>
        </p:txBody>
      </p:sp>
      <p:sp>
        <p:nvSpPr>
          <p:cNvPr id="7" name="TextBox 6">
            <a:extLst>
              <a:ext uri="{FF2B5EF4-FFF2-40B4-BE49-F238E27FC236}">
                <a16:creationId xmlns:a16="http://schemas.microsoft.com/office/drawing/2014/main" id="{F3D8B1B6-3316-6349-8906-82940BC2F09E}"/>
              </a:ext>
            </a:extLst>
          </p:cNvPr>
          <p:cNvSpPr txBox="1"/>
          <p:nvPr/>
        </p:nvSpPr>
        <p:spPr>
          <a:xfrm>
            <a:off x="6629400" y="6453602"/>
            <a:ext cx="2101857" cy="369332"/>
          </a:xfrm>
          <a:prstGeom prst="rect">
            <a:avLst/>
          </a:prstGeom>
          <a:noFill/>
        </p:spPr>
        <p:txBody>
          <a:bodyPr wrap="none" rtlCol="0">
            <a:spAutoFit/>
          </a:bodyPr>
          <a:lstStyle/>
          <a:p>
            <a:r>
              <a:rPr lang="en-US" sz="1800" dirty="0"/>
              <a:t>Rotational transform</a:t>
            </a:r>
          </a:p>
        </p:txBody>
      </p:sp>
    </p:spTree>
    <p:extLst>
      <p:ext uri="{BB962C8B-B14F-4D97-AF65-F5344CB8AC3E}">
        <p14:creationId xmlns:p14="http://schemas.microsoft.com/office/powerpoint/2010/main" val="3748863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13688" cy="1143000"/>
          </a:xfrm>
        </p:spPr>
        <p:txBody>
          <a:bodyPr>
            <a:normAutofit/>
          </a:bodyPr>
          <a:lstStyle/>
          <a:p>
            <a:r>
              <a:rPr lang="en-US" dirty="0"/>
              <a:t>Adjoint Symmetry Simplifies Calculations </a:t>
            </a:r>
          </a:p>
        </p:txBody>
      </p:sp>
      <p:pic>
        <p:nvPicPr>
          <p:cNvPr id="3" name="Picture 2"/>
          <p:cNvPicPr>
            <a:picLocks noChangeAspect="1"/>
          </p:cNvPicPr>
          <p:nvPr/>
        </p:nvPicPr>
        <p:blipFill>
          <a:blip r:embed="rId2"/>
          <a:stretch>
            <a:fillRect/>
          </a:stretch>
        </p:blipFill>
        <p:spPr>
          <a:xfrm>
            <a:off x="5007211" y="3725569"/>
            <a:ext cx="3240510" cy="2372179"/>
          </a:xfrm>
          <a:prstGeom prst="rect">
            <a:avLst/>
          </a:prstGeom>
        </p:spPr>
      </p:pic>
      <p:pic>
        <p:nvPicPr>
          <p:cNvPr id="4" name="Picture 3"/>
          <p:cNvPicPr>
            <a:picLocks noChangeAspect="1"/>
          </p:cNvPicPr>
          <p:nvPr/>
        </p:nvPicPr>
        <p:blipFill>
          <a:blip r:embed="rId3"/>
          <a:stretch>
            <a:fillRect/>
          </a:stretch>
        </p:blipFill>
        <p:spPr>
          <a:xfrm>
            <a:off x="5175810" y="1286244"/>
            <a:ext cx="2780871" cy="2085653"/>
          </a:xfrm>
          <a:prstGeom prst="rect">
            <a:avLst/>
          </a:prstGeom>
        </p:spPr>
      </p:pic>
      <p:sp>
        <p:nvSpPr>
          <p:cNvPr id="5" name="TextBox 4"/>
          <p:cNvSpPr txBox="1"/>
          <p:nvPr/>
        </p:nvSpPr>
        <p:spPr>
          <a:xfrm>
            <a:off x="541435" y="1286244"/>
            <a:ext cx="4127476" cy="5324535"/>
          </a:xfrm>
          <a:prstGeom prst="rect">
            <a:avLst/>
          </a:prstGeom>
          <a:noFill/>
        </p:spPr>
        <p:txBody>
          <a:bodyPr wrap="square" rtlCol="0">
            <a:spAutoFit/>
          </a:bodyPr>
          <a:lstStyle/>
          <a:p>
            <a:r>
              <a:rPr lang="en-US" sz="2000" dirty="0"/>
              <a:t>Adjoint Approach to gradient calculation</a:t>
            </a:r>
          </a:p>
          <a:p>
            <a:endParaRPr lang="en-US" sz="2000" b="1" dirty="0"/>
          </a:p>
          <a:p>
            <a:r>
              <a:rPr lang="en-US" sz="2000" b="1" dirty="0"/>
              <a:t>&gt; 500 X Speed – Up</a:t>
            </a:r>
            <a:r>
              <a:rPr lang="en-US" sz="2000" dirty="0"/>
              <a:t> over direct calculation</a:t>
            </a:r>
          </a:p>
          <a:p>
            <a:endParaRPr lang="en-US" sz="2000" dirty="0"/>
          </a:p>
          <a:p>
            <a:r>
              <a:rPr lang="en-US" sz="2000" b="1" dirty="0"/>
              <a:t>Uses VMEC &amp; DIAGNO</a:t>
            </a:r>
            <a:endParaRPr lang="en-US" sz="2000" b="1" baseline="30000" dirty="0"/>
          </a:p>
          <a:p>
            <a:r>
              <a:rPr lang="en-US" sz="1200" dirty="0" err="1"/>
              <a:t>Hirshman</a:t>
            </a:r>
            <a:r>
              <a:rPr lang="en-US" sz="1200" dirty="0"/>
              <a:t> and Whitman, 1983 Phys. Fluids 25 3553</a:t>
            </a:r>
          </a:p>
          <a:p>
            <a:r>
              <a:rPr lang="en-US" sz="1200" dirty="0"/>
              <a:t>H.J. Gardner 1990 </a:t>
            </a:r>
            <a:r>
              <a:rPr lang="en-US" sz="1200" i="1" dirty="0" err="1"/>
              <a:t>Nucl</a:t>
            </a:r>
            <a:r>
              <a:rPr lang="en-US" sz="1200" i="1" dirty="0"/>
              <a:t>. Fusion </a:t>
            </a:r>
            <a:r>
              <a:rPr lang="en-US" sz="1200" dirty="0"/>
              <a:t>30 1417</a:t>
            </a:r>
          </a:p>
          <a:p>
            <a:endParaRPr lang="en-US" sz="1200" baseline="30000" dirty="0"/>
          </a:p>
          <a:p>
            <a:endParaRPr lang="en-US" dirty="0"/>
          </a:p>
          <a:p>
            <a:r>
              <a:rPr lang="en-US" sz="1800" b="1" dirty="0"/>
              <a:t>Different Figures of Merit Possible</a:t>
            </a:r>
          </a:p>
          <a:p>
            <a:r>
              <a:rPr lang="en-US" sz="1800" dirty="0"/>
              <a:t>Plasma pressure – beta</a:t>
            </a:r>
          </a:p>
          <a:p>
            <a:r>
              <a:rPr lang="en-US" sz="1800" dirty="0"/>
              <a:t>Rotational transform</a:t>
            </a:r>
          </a:p>
          <a:p>
            <a:r>
              <a:rPr lang="en-US" sz="1800" dirty="0" err="1"/>
              <a:t>Toroidal</a:t>
            </a:r>
            <a:r>
              <a:rPr lang="en-US" sz="1800" dirty="0"/>
              <a:t> current</a:t>
            </a:r>
          </a:p>
          <a:p>
            <a:r>
              <a:rPr lang="en-US" sz="1800" dirty="0"/>
              <a:t>Neoclassical radial transport -1/</a:t>
            </a:r>
            <a:r>
              <a:rPr lang="en-US" sz="1800" dirty="0" err="1"/>
              <a:t>ν</a:t>
            </a:r>
            <a:r>
              <a:rPr lang="en-US" sz="1800" dirty="0"/>
              <a:t> regime</a:t>
            </a:r>
          </a:p>
          <a:p>
            <a:r>
              <a:rPr lang="en-US" sz="1800" dirty="0"/>
              <a:t>Energetic particle drifts</a:t>
            </a:r>
          </a:p>
          <a:p>
            <a:r>
              <a:rPr lang="en-US" sz="1800" dirty="0"/>
              <a:t>Quasi-symmetry</a:t>
            </a:r>
          </a:p>
          <a:p>
            <a:r>
              <a:rPr lang="en-US" sz="1800" dirty="0"/>
              <a:t>Others</a:t>
            </a:r>
          </a:p>
        </p:txBody>
      </p:sp>
      <p:sp>
        <p:nvSpPr>
          <p:cNvPr id="6" name="TextBox 5"/>
          <p:cNvSpPr txBox="1"/>
          <p:nvPr/>
        </p:nvSpPr>
        <p:spPr>
          <a:xfrm>
            <a:off x="5175810" y="3356237"/>
            <a:ext cx="3451467" cy="369332"/>
          </a:xfrm>
          <a:prstGeom prst="rect">
            <a:avLst/>
          </a:prstGeom>
          <a:noFill/>
        </p:spPr>
        <p:txBody>
          <a:bodyPr wrap="square" rtlCol="0">
            <a:spAutoFit/>
          </a:bodyPr>
          <a:lstStyle/>
          <a:p>
            <a:r>
              <a:rPr lang="en-US" dirty="0"/>
              <a:t> Surface shape sensitivity</a:t>
            </a:r>
          </a:p>
        </p:txBody>
      </p:sp>
      <p:sp>
        <p:nvSpPr>
          <p:cNvPr id="7" name="TextBox 6"/>
          <p:cNvSpPr txBox="1"/>
          <p:nvPr/>
        </p:nvSpPr>
        <p:spPr>
          <a:xfrm>
            <a:off x="5175810" y="6121514"/>
            <a:ext cx="3451467" cy="461665"/>
          </a:xfrm>
          <a:prstGeom prst="rect">
            <a:avLst/>
          </a:prstGeom>
          <a:noFill/>
        </p:spPr>
        <p:txBody>
          <a:bodyPr wrap="square" rtlCol="0">
            <a:spAutoFit/>
          </a:bodyPr>
          <a:lstStyle/>
          <a:p>
            <a:r>
              <a:rPr lang="en-US" dirty="0"/>
              <a:t>Coil location sensitivity</a:t>
            </a:r>
          </a:p>
        </p:txBody>
      </p:sp>
    </p:spTree>
    <p:extLst>
      <p:ext uri="{BB962C8B-B14F-4D97-AF65-F5344CB8AC3E}">
        <p14:creationId xmlns:p14="http://schemas.microsoft.com/office/powerpoint/2010/main" val="2584056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557"/>
            <a:ext cx="7772400" cy="1143000"/>
          </a:xfrm>
        </p:spPr>
        <p:txBody>
          <a:bodyPr>
            <a:normAutofit fontScale="90000"/>
          </a:bodyPr>
          <a:lstStyle/>
          <a:p>
            <a:r>
              <a:rPr lang="en-US" dirty="0"/>
              <a:t>Onsager Symmetry for 3D MHD Equilibria</a:t>
            </a:r>
            <a:br>
              <a:rPr lang="en-US" dirty="0"/>
            </a:br>
            <a:r>
              <a:rPr lang="en-US" dirty="0"/>
              <a:t>Self-adjoint MHD Force Operator </a:t>
            </a:r>
          </a:p>
        </p:txBody>
      </p:sp>
      <p:graphicFrame>
        <p:nvGraphicFramePr>
          <p:cNvPr id="3" name="Object 2"/>
          <p:cNvGraphicFramePr>
            <a:graphicFrameLocks noChangeAspect="1"/>
          </p:cNvGraphicFramePr>
          <p:nvPr>
            <p:extLst>
              <p:ext uri="{D42A27DB-BD31-4B8C-83A1-F6EECF244321}">
                <p14:modId xmlns:p14="http://schemas.microsoft.com/office/powerpoint/2010/main" val="888421604"/>
              </p:ext>
            </p:extLst>
          </p:nvPr>
        </p:nvGraphicFramePr>
        <p:xfrm>
          <a:off x="1219200" y="1951038"/>
          <a:ext cx="5446713" cy="3960812"/>
        </p:xfrm>
        <a:graphic>
          <a:graphicData uri="http://schemas.openxmlformats.org/presentationml/2006/ole">
            <mc:AlternateContent xmlns:mc="http://schemas.openxmlformats.org/markup-compatibility/2006">
              <mc:Choice xmlns:v="urn:schemas-microsoft-com:vml" Requires="v">
                <p:oleObj spid="_x0000_s214099" name="Equation" r:id="rId3" imgW="2705100" imgH="1968500" progId="Equation.DSMT4">
                  <p:embed/>
                </p:oleObj>
              </mc:Choice>
              <mc:Fallback>
                <p:oleObj name="Equation" r:id="rId3" imgW="2705100" imgH="1968500" progId="Equation.DSMT4">
                  <p:embed/>
                  <p:pic>
                    <p:nvPicPr>
                      <p:cNvPr id="3" name="Object 2"/>
                      <p:cNvPicPr/>
                      <p:nvPr/>
                    </p:nvPicPr>
                    <p:blipFill>
                      <a:blip r:embed="rId4"/>
                      <a:stretch>
                        <a:fillRect/>
                      </a:stretch>
                    </p:blipFill>
                    <p:spPr>
                      <a:xfrm>
                        <a:off x="1219200" y="1951038"/>
                        <a:ext cx="5446713" cy="3960812"/>
                      </a:xfrm>
                      <a:prstGeom prst="rect">
                        <a:avLst/>
                      </a:prstGeom>
                    </p:spPr>
                  </p:pic>
                </p:oleObj>
              </mc:Fallback>
            </mc:AlternateContent>
          </a:graphicData>
        </a:graphic>
      </p:graphicFrame>
      <p:sp>
        <p:nvSpPr>
          <p:cNvPr id="4" name="TextBox 3"/>
          <p:cNvSpPr txBox="1"/>
          <p:nvPr/>
        </p:nvSpPr>
        <p:spPr>
          <a:xfrm>
            <a:off x="4211395" y="2667000"/>
            <a:ext cx="2454518" cy="369332"/>
          </a:xfrm>
          <a:prstGeom prst="rect">
            <a:avLst/>
          </a:prstGeom>
          <a:noFill/>
        </p:spPr>
        <p:txBody>
          <a:bodyPr wrap="none" rtlCol="0">
            <a:spAutoFit/>
          </a:bodyPr>
          <a:lstStyle/>
          <a:p>
            <a:r>
              <a:rPr lang="en-US" dirty="0"/>
              <a:t>Pressure - Displacement</a:t>
            </a:r>
          </a:p>
        </p:txBody>
      </p:sp>
      <p:sp>
        <p:nvSpPr>
          <p:cNvPr id="5" name="TextBox 4"/>
          <p:cNvSpPr txBox="1"/>
          <p:nvPr/>
        </p:nvSpPr>
        <p:spPr>
          <a:xfrm>
            <a:off x="3733800" y="4191000"/>
            <a:ext cx="3865161" cy="369332"/>
          </a:xfrm>
          <a:prstGeom prst="rect">
            <a:avLst/>
          </a:prstGeom>
          <a:noFill/>
        </p:spPr>
        <p:txBody>
          <a:bodyPr wrap="none" rtlCol="0">
            <a:spAutoFit/>
          </a:bodyPr>
          <a:lstStyle/>
          <a:p>
            <a:r>
              <a:rPr lang="en-US" dirty="0"/>
              <a:t>Rotational transform –</a:t>
            </a:r>
            <a:r>
              <a:rPr lang="en-US" dirty="0" err="1"/>
              <a:t>Toroidal</a:t>
            </a:r>
            <a:r>
              <a:rPr lang="en-US" dirty="0"/>
              <a:t> current</a:t>
            </a:r>
          </a:p>
        </p:txBody>
      </p:sp>
      <p:sp>
        <p:nvSpPr>
          <p:cNvPr id="6" name="TextBox 5"/>
          <p:cNvSpPr txBox="1"/>
          <p:nvPr/>
        </p:nvSpPr>
        <p:spPr>
          <a:xfrm>
            <a:off x="4038600" y="5708073"/>
            <a:ext cx="2198038" cy="369332"/>
          </a:xfrm>
          <a:prstGeom prst="rect">
            <a:avLst/>
          </a:prstGeom>
          <a:noFill/>
        </p:spPr>
        <p:txBody>
          <a:bodyPr wrap="none" rtlCol="0">
            <a:spAutoFit/>
          </a:bodyPr>
          <a:lstStyle/>
          <a:p>
            <a:r>
              <a:rPr lang="en-US" dirty="0"/>
              <a:t>Surface displacement</a:t>
            </a:r>
          </a:p>
        </p:txBody>
      </p:sp>
      <p:sp>
        <p:nvSpPr>
          <p:cNvPr id="7" name="TextBox 6">
            <a:extLst>
              <a:ext uri="{FF2B5EF4-FFF2-40B4-BE49-F238E27FC236}">
                <a16:creationId xmlns:a16="http://schemas.microsoft.com/office/drawing/2014/main" id="{5347BD94-6859-184F-B144-9872302D705B}"/>
              </a:ext>
            </a:extLst>
          </p:cNvPr>
          <p:cNvSpPr txBox="1"/>
          <p:nvPr/>
        </p:nvSpPr>
        <p:spPr>
          <a:xfrm>
            <a:off x="6665913" y="1752600"/>
            <a:ext cx="1124026" cy="830997"/>
          </a:xfrm>
          <a:prstGeom prst="rect">
            <a:avLst/>
          </a:prstGeom>
          <a:noFill/>
        </p:spPr>
        <p:txBody>
          <a:bodyPr wrap="none" rtlCol="0">
            <a:spAutoFit/>
          </a:bodyPr>
          <a:lstStyle/>
          <a:p>
            <a:r>
              <a:rPr lang="en-US" dirty="0">
                <a:solidFill>
                  <a:srgbClr val="0080FF"/>
                </a:solidFill>
              </a:rPr>
              <a:t>True</a:t>
            </a:r>
          </a:p>
          <a:p>
            <a:r>
              <a:rPr lang="en-US" dirty="0">
                <a:solidFill>
                  <a:srgbClr val="FF0000"/>
                </a:solidFill>
              </a:rPr>
              <a:t>Adjoint</a:t>
            </a:r>
          </a:p>
        </p:txBody>
      </p:sp>
    </p:spTree>
    <p:extLst>
      <p:ext uri="{BB962C8B-B14F-4D97-AF65-F5344CB8AC3E}">
        <p14:creationId xmlns:p14="http://schemas.microsoft.com/office/powerpoint/2010/main" val="3995404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557"/>
            <a:ext cx="7772400" cy="1143000"/>
          </a:xfrm>
        </p:spPr>
        <p:txBody>
          <a:bodyPr>
            <a:normAutofit/>
          </a:bodyPr>
          <a:lstStyle/>
          <a:p>
            <a:r>
              <a:rPr lang="en-US" dirty="0"/>
              <a:t>Specify BC’s &amp; Constraints</a:t>
            </a:r>
          </a:p>
        </p:txBody>
      </p:sp>
      <p:graphicFrame>
        <p:nvGraphicFramePr>
          <p:cNvPr id="3" name="Object 2"/>
          <p:cNvGraphicFramePr>
            <a:graphicFrameLocks noChangeAspect="1"/>
          </p:cNvGraphicFramePr>
          <p:nvPr/>
        </p:nvGraphicFramePr>
        <p:xfrm>
          <a:off x="1219200" y="1951038"/>
          <a:ext cx="5446713" cy="3960812"/>
        </p:xfrm>
        <a:graphic>
          <a:graphicData uri="http://schemas.openxmlformats.org/presentationml/2006/ole">
            <mc:AlternateContent xmlns:mc="http://schemas.openxmlformats.org/markup-compatibility/2006">
              <mc:Choice xmlns:v="urn:schemas-microsoft-com:vml" Requires="v">
                <p:oleObj spid="_x0000_s231477" name="Equation" r:id="rId3" imgW="2705100" imgH="1968500" progId="Equation.DSMT4">
                  <p:embed/>
                </p:oleObj>
              </mc:Choice>
              <mc:Fallback>
                <p:oleObj name="Equation" r:id="rId3" imgW="2705100" imgH="1968500" progId="Equation.DSMT4">
                  <p:embed/>
                  <p:pic>
                    <p:nvPicPr>
                      <p:cNvPr id="3" name="Object 2"/>
                      <p:cNvPicPr/>
                      <p:nvPr/>
                    </p:nvPicPr>
                    <p:blipFill>
                      <a:blip r:embed="rId4"/>
                      <a:stretch>
                        <a:fillRect/>
                      </a:stretch>
                    </p:blipFill>
                    <p:spPr>
                      <a:xfrm>
                        <a:off x="1219200" y="1951038"/>
                        <a:ext cx="5446713" cy="3960812"/>
                      </a:xfrm>
                      <a:prstGeom prst="rect">
                        <a:avLst/>
                      </a:prstGeom>
                    </p:spPr>
                  </p:pic>
                </p:oleObj>
              </mc:Fallback>
            </mc:AlternateContent>
          </a:graphicData>
        </a:graphic>
      </p:graphicFrame>
      <p:sp>
        <p:nvSpPr>
          <p:cNvPr id="4" name="TextBox 3"/>
          <p:cNvSpPr txBox="1"/>
          <p:nvPr/>
        </p:nvSpPr>
        <p:spPr>
          <a:xfrm>
            <a:off x="4211395" y="2667000"/>
            <a:ext cx="2454518" cy="369332"/>
          </a:xfrm>
          <a:prstGeom prst="rect">
            <a:avLst/>
          </a:prstGeom>
          <a:noFill/>
        </p:spPr>
        <p:txBody>
          <a:bodyPr wrap="none" rtlCol="0">
            <a:spAutoFit/>
          </a:bodyPr>
          <a:lstStyle/>
          <a:p>
            <a:r>
              <a:rPr lang="en-US" dirty="0"/>
              <a:t>Pressure - Displacement</a:t>
            </a:r>
          </a:p>
        </p:txBody>
      </p:sp>
      <p:sp>
        <p:nvSpPr>
          <p:cNvPr id="5" name="TextBox 4"/>
          <p:cNvSpPr txBox="1"/>
          <p:nvPr/>
        </p:nvSpPr>
        <p:spPr>
          <a:xfrm>
            <a:off x="3733800" y="4191000"/>
            <a:ext cx="3865161" cy="369332"/>
          </a:xfrm>
          <a:prstGeom prst="rect">
            <a:avLst/>
          </a:prstGeom>
          <a:noFill/>
        </p:spPr>
        <p:txBody>
          <a:bodyPr wrap="none" rtlCol="0">
            <a:spAutoFit/>
          </a:bodyPr>
          <a:lstStyle/>
          <a:p>
            <a:r>
              <a:rPr lang="en-US" dirty="0"/>
              <a:t>Rotational transform –</a:t>
            </a:r>
            <a:r>
              <a:rPr lang="en-US" dirty="0" err="1"/>
              <a:t>Toroidal</a:t>
            </a:r>
            <a:r>
              <a:rPr lang="en-US" dirty="0"/>
              <a:t> current</a:t>
            </a:r>
          </a:p>
        </p:txBody>
      </p:sp>
      <p:sp>
        <p:nvSpPr>
          <p:cNvPr id="6" name="TextBox 5"/>
          <p:cNvSpPr txBox="1"/>
          <p:nvPr/>
        </p:nvSpPr>
        <p:spPr>
          <a:xfrm>
            <a:off x="3487145" y="5530334"/>
            <a:ext cx="2198038" cy="369332"/>
          </a:xfrm>
          <a:prstGeom prst="rect">
            <a:avLst/>
          </a:prstGeom>
          <a:noFill/>
        </p:spPr>
        <p:txBody>
          <a:bodyPr wrap="none" rtlCol="0">
            <a:spAutoFit/>
          </a:bodyPr>
          <a:lstStyle/>
          <a:p>
            <a:r>
              <a:rPr lang="en-US" dirty="0"/>
              <a:t>Surface displacement</a:t>
            </a:r>
          </a:p>
        </p:txBody>
      </p:sp>
      <p:sp>
        <p:nvSpPr>
          <p:cNvPr id="7" name="TextBox 6">
            <a:extLst>
              <a:ext uri="{FF2B5EF4-FFF2-40B4-BE49-F238E27FC236}">
                <a16:creationId xmlns:a16="http://schemas.microsoft.com/office/drawing/2014/main" id="{5347BD94-6859-184F-B144-9872302D705B}"/>
              </a:ext>
            </a:extLst>
          </p:cNvPr>
          <p:cNvSpPr txBox="1"/>
          <p:nvPr/>
        </p:nvSpPr>
        <p:spPr>
          <a:xfrm>
            <a:off x="6665913" y="1752600"/>
            <a:ext cx="1124026" cy="830997"/>
          </a:xfrm>
          <a:prstGeom prst="rect">
            <a:avLst/>
          </a:prstGeom>
          <a:noFill/>
        </p:spPr>
        <p:txBody>
          <a:bodyPr wrap="none" rtlCol="0">
            <a:spAutoFit/>
          </a:bodyPr>
          <a:lstStyle/>
          <a:p>
            <a:r>
              <a:rPr lang="en-US" dirty="0">
                <a:solidFill>
                  <a:srgbClr val="0080FF"/>
                </a:solidFill>
              </a:rPr>
              <a:t>True</a:t>
            </a:r>
          </a:p>
          <a:p>
            <a:r>
              <a:rPr lang="en-US" dirty="0">
                <a:solidFill>
                  <a:srgbClr val="FF0000"/>
                </a:solidFill>
              </a:rPr>
              <a:t>Adjoint</a:t>
            </a:r>
          </a:p>
        </p:txBody>
      </p:sp>
      <p:sp>
        <p:nvSpPr>
          <p:cNvPr id="8" name="TextBox 7">
            <a:extLst>
              <a:ext uri="{FF2B5EF4-FFF2-40B4-BE49-F238E27FC236}">
                <a16:creationId xmlns:a16="http://schemas.microsoft.com/office/drawing/2014/main" id="{56709FFC-15AD-6540-8D4B-4FBCE3BCF7F2}"/>
              </a:ext>
            </a:extLst>
          </p:cNvPr>
          <p:cNvSpPr txBox="1"/>
          <p:nvPr/>
        </p:nvSpPr>
        <p:spPr>
          <a:xfrm>
            <a:off x="990600" y="1362225"/>
            <a:ext cx="4132863" cy="400110"/>
          </a:xfrm>
          <a:prstGeom prst="rect">
            <a:avLst/>
          </a:prstGeom>
          <a:noFill/>
        </p:spPr>
        <p:txBody>
          <a:bodyPr wrap="none" rtlCol="0">
            <a:spAutoFit/>
          </a:bodyPr>
          <a:lstStyle/>
          <a:p>
            <a:r>
              <a:rPr lang="en-US" sz="2000" dirty="0"/>
              <a:t>Make this appear to be change in </a:t>
            </a:r>
            <a:r>
              <a:rPr lang="en-US" sz="2000" dirty="0" err="1"/>
              <a:t>FoM</a:t>
            </a:r>
            <a:endParaRPr lang="en-US" sz="2000" dirty="0"/>
          </a:p>
        </p:txBody>
      </p:sp>
      <p:sp>
        <p:nvSpPr>
          <p:cNvPr id="12" name="Rectangle 11">
            <a:extLst>
              <a:ext uri="{FF2B5EF4-FFF2-40B4-BE49-F238E27FC236}">
                <a16:creationId xmlns:a16="http://schemas.microsoft.com/office/drawing/2014/main" id="{EF5A2CA1-A832-234B-98CC-D759C76D8D81}"/>
              </a:ext>
            </a:extLst>
          </p:cNvPr>
          <p:cNvSpPr/>
          <p:nvPr/>
        </p:nvSpPr>
        <p:spPr bwMode="auto">
          <a:xfrm>
            <a:off x="3810000" y="1960773"/>
            <a:ext cx="1752600" cy="622824"/>
          </a:xfrm>
          <a:prstGeom prst="rect">
            <a:avLst/>
          </a:pr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cxnSp>
        <p:nvCxnSpPr>
          <p:cNvPr id="14" name="Straight Arrow Connector 13">
            <a:extLst>
              <a:ext uri="{FF2B5EF4-FFF2-40B4-BE49-F238E27FC236}">
                <a16:creationId xmlns:a16="http://schemas.microsoft.com/office/drawing/2014/main" id="{E103AF0A-342B-6A43-9721-0637A3D74418}"/>
              </a:ext>
            </a:extLst>
          </p:cNvPr>
          <p:cNvCxnSpPr>
            <a:cxnSpLocks/>
            <a:stCxn id="8" idx="3"/>
          </p:cNvCxnSpPr>
          <p:nvPr/>
        </p:nvCxnSpPr>
        <p:spPr bwMode="auto">
          <a:xfrm>
            <a:off x="5123463" y="1562280"/>
            <a:ext cx="1" cy="398493"/>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E42629EF-0068-0E4B-8A93-2F59B7D6E47E}"/>
              </a:ext>
            </a:extLst>
          </p:cNvPr>
          <p:cNvCxnSpPr>
            <a:cxnSpLocks/>
          </p:cNvCxnSpPr>
          <p:nvPr/>
        </p:nvCxnSpPr>
        <p:spPr bwMode="auto">
          <a:xfrm flipV="1">
            <a:off x="4800600" y="5241439"/>
            <a:ext cx="0" cy="2888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TextBox 19">
            <a:extLst>
              <a:ext uri="{FF2B5EF4-FFF2-40B4-BE49-F238E27FC236}">
                <a16:creationId xmlns:a16="http://schemas.microsoft.com/office/drawing/2014/main" id="{DF703AA7-84E2-FA43-B2D7-C7F6EB5A7084}"/>
              </a:ext>
            </a:extLst>
          </p:cNvPr>
          <p:cNvSpPr txBox="1"/>
          <p:nvPr/>
        </p:nvSpPr>
        <p:spPr>
          <a:xfrm>
            <a:off x="5646485" y="5244318"/>
            <a:ext cx="2600392" cy="461665"/>
          </a:xfrm>
          <a:prstGeom prst="rect">
            <a:avLst/>
          </a:prstGeom>
          <a:noFill/>
        </p:spPr>
        <p:txBody>
          <a:bodyPr wrap="none" rtlCol="0">
            <a:spAutoFit/>
          </a:bodyPr>
          <a:lstStyle/>
          <a:p>
            <a:r>
              <a:rPr lang="en-US" dirty="0"/>
              <a:t>Sensitivity function</a:t>
            </a:r>
          </a:p>
        </p:txBody>
      </p:sp>
      <p:cxnSp>
        <p:nvCxnSpPr>
          <p:cNvPr id="21" name="Straight Arrow Connector 20">
            <a:extLst>
              <a:ext uri="{FF2B5EF4-FFF2-40B4-BE49-F238E27FC236}">
                <a16:creationId xmlns:a16="http://schemas.microsoft.com/office/drawing/2014/main" id="{DDC3FFDF-C42B-754A-8A0F-FD9DF25D0882}"/>
              </a:ext>
            </a:extLst>
          </p:cNvPr>
          <p:cNvCxnSpPr>
            <a:cxnSpLocks/>
          </p:cNvCxnSpPr>
          <p:nvPr/>
        </p:nvCxnSpPr>
        <p:spPr bwMode="auto">
          <a:xfrm flipH="1" flipV="1">
            <a:off x="5438654" y="5186256"/>
            <a:ext cx="207831" cy="28889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Rectangle 14">
            <a:extLst>
              <a:ext uri="{FF2B5EF4-FFF2-40B4-BE49-F238E27FC236}">
                <a16:creationId xmlns:a16="http://schemas.microsoft.com/office/drawing/2014/main" id="{C9F9C986-63CD-1744-8B8D-7E5B3C6A7354}"/>
              </a:ext>
            </a:extLst>
          </p:cNvPr>
          <p:cNvSpPr/>
          <p:nvPr/>
        </p:nvSpPr>
        <p:spPr bwMode="auto">
          <a:xfrm>
            <a:off x="4491662" y="4701643"/>
            <a:ext cx="1752600" cy="622824"/>
          </a:xfrm>
          <a:prstGeom prst="rect">
            <a:avLst/>
          </a:pr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162199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557"/>
            <a:ext cx="7772400" cy="1143000"/>
          </a:xfrm>
        </p:spPr>
        <p:txBody>
          <a:bodyPr>
            <a:normAutofit/>
          </a:bodyPr>
          <a:lstStyle/>
          <a:p>
            <a:r>
              <a:rPr lang="en-US" dirty="0"/>
              <a:t>Specify BC’s &amp; Constraints</a:t>
            </a:r>
          </a:p>
        </p:txBody>
      </p:sp>
      <p:graphicFrame>
        <p:nvGraphicFramePr>
          <p:cNvPr id="3" name="Object 2"/>
          <p:cNvGraphicFramePr>
            <a:graphicFrameLocks noChangeAspect="1"/>
          </p:cNvGraphicFramePr>
          <p:nvPr>
            <p:extLst>
              <p:ext uri="{D42A27DB-BD31-4B8C-83A1-F6EECF244321}">
                <p14:modId xmlns:p14="http://schemas.microsoft.com/office/powerpoint/2010/main" val="1989572611"/>
              </p:ext>
            </p:extLst>
          </p:nvPr>
        </p:nvGraphicFramePr>
        <p:xfrm>
          <a:off x="1219200" y="1951038"/>
          <a:ext cx="5446713" cy="3960812"/>
        </p:xfrm>
        <a:graphic>
          <a:graphicData uri="http://schemas.openxmlformats.org/presentationml/2006/ole">
            <mc:AlternateContent xmlns:mc="http://schemas.openxmlformats.org/markup-compatibility/2006">
              <mc:Choice xmlns:v="urn:schemas-microsoft-com:vml" Requires="v">
                <p:oleObj spid="_x0000_s232501" name="Equation" r:id="rId3" imgW="2705100" imgH="1968500" progId="Equation.DSMT4">
                  <p:embed/>
                </p:oleObj>
              </mc:Choice>
              <mc:Fallback>
                <p:oleObj name="Equation" r:id="rId3" imgW="2705100" imgH="1968500" progId="Equation.DSMT4">
                  <p:embed/>
                  <p:pic>
                    <p:nvPicPr>
                      <p:cNvPr id="3" name="Object 2"/>
                      <p:cNvPicPr/>
                      <p:nvPr/>
                    </p:nvPicPr>
                    <p:blipFill>
                      <a:blip r:embed="rId4"/>
                      <a:stretch>
                        <a:fillRect/>
                      </a:stretch>
                    </p:blipFill>
                    <p:spPr>
                      <a:xfrm>
                        <a:off x="1219200" y="1951038"/>
                        <a:ext cx="5446713" cy="3960812"/>
                      </a:xfrm>
                      <a:prstGeom prst="rect">
                        <a:avLst/>
                      </a:prstGeom>
                    </p:spPr>
                  </p:pic>
                </p:oleObj>
              </mc:Fallback>
            </mc:AlternateContent>
          </a:graphicData>
        </a:graphic>
      </p:graphicFrame>
      <p:sp>
        <p:nvSpPr>
          <p:cNvPr id="4" name="TextBox 3"/>
          <p:cNvSpPr txBox="1"/>
          <p:nvPr/>
        </p:nvSpPr>
        <p:spPr>
          <a:xfrm>
            <a:off x="4211395" y="2667000"/>
            <a:ext cx="2454518" cy="369332"/>
          </a:xfrm>
          <a:prstGeom prst="rect">
            <a:avLst/>
          </a:prstGeom>
          <a:noFill/>
        </p:spPr>
        <p:txBody>
          <a:bodyPr wrap="none" rtlCol="0">
            <a:spAutoFit/>
          </a:bodyPr>
          <a:lstStyle/>
          <a:p>
            <a:r>
              <a:rPr lang="en-US" dirty="0"/>
              <a:t>Pressure - Displacement</a:t>
            </a:r>
          </a:p>
        </p:txBody>
      </p:sp>
      <p:sp>
        <p:nvSpPr>
          <p:cNvPr id="6" name="TextBox 5"/>
          <p:cNvSpPr txBox="1"/>
          <p:nvPr/>
        </p:nvSpPr>
        <p:spPr>
          <a:xfrm>
            <a:off x="3487145" y="5530334"/>
            <a:ext cx="2198038" cy="369332"/>
          </a:xfrm>
          <a:prstGeom prst="rect">
            <a:avLst/>
          </a:prstGeom>
          <a:noFill/>
        </p:spPr>
        <p:txBody>
          <a:bodyPr wrap="none" rtlCol="0">
            <a:spAutoFit/>
          </a:bodyPr>
          <a:lstStyle/>
          <a:p>
            <a:r>
              <a:rPr lang="en-US" dirty="0"/>
              <a:t>Surface displacement</a:t>
            </a:r>
          </a:p>
        </p:txBody>
      </p:sp>
      <p:sp>
        <p:nvSpPr>
          <p:cNvPr id="7" name="TextBox 6">
            <a:extLst>
              <a:ext uri="{FF2B5EF4-FFF2-40B4-BE49-F238E27FC236}">
                <a16:creationId xmlns:a16="http://schemas.microsoft.com/office/drawing/2014/main" id="{5347BD94-6859-184F-B144-9872302D705B}"/>
              </a:ext>
            </a:extLst>
          </p:cNvPr>
          <p:cNvSpPr txBox="1"/>
          <p:nvPr/>
        </p:nvSpPr>
        <p:spPr>
          <a:xfrm>
            <a:off x="6665913" y="1752600"/>
            <a:ext cx="1124026" cy="830997"/>
          </a:xfrm>
          <a:prstGeom prst="rect">
            <a:avLst/>
          </a:prstGeom>
          <a:noFill/>
        </p:spPr>
        <p:txBody>
          <a:bodyPr wrap="none" rtlCol="0">
            <a:spAutoFit/>
          </a:bodyPr>
          <a:lstStyle/>
          <a:p>
            <a:r>
              <a:rPr lang="en-US" dirty="0">
                <a:solidFill>
                  <a:srgbClr val="0080FF"/>
                </a:solidFill>
              </a:rPr>
              <a:t>True</a:t>
            </a:r>
          </a:p>
          <a:p>
            <a:r>
              <a:rPr lang="en-US" dirty="0">
                <a:solidFill>
                  <a:srgbClr val="FF0000"/>
                </a:solidFill>
              </a:rPr>
              <a:t>Adjoint</a:t>
            </a:r>
          </a:p>
        </p:txBody>
      </p:sp>
      <p:sp>
        <p:nvSpPr>
          <p:cNvPr id="8" name="TextBox 7">
            <a:extLst>
              <a:ext uri="{FF2B5EF4-FFF2-40B4-BE49-F238E27FC236}">
                <a16:creationId xmlns:a16="http://schemas.microsoft.com/office/drawing/2014/main" id="{56709FFC-15AD-6540-8D4B-4FBCE3BCF7F2}"/>
              </a:ext>
            </a:extLst>
          </p:cNvPr>
          <p:cNvSpPr txBox="1"/>
          <p:nvPr/>
        </p:nvSpPr>
        <p:spPr>
          <a:xfrm>
            <a:off x="990600" y="1362225"/>
            <a:ext cx="4132863" cy="400110"/>
          </a:xfrm>
          <a:prstGeom prst="rect">
            <a:avLst/>
          </a:prstGeom>
          <a:noFill/>
        </p:spPr>
        <p:txBody>
          <a:bodyPr wrap="none" rtlCol="0">
            <a:spAutoFit/>
          </a:bodyPr>
          <a:lstStyle/>
          <a:p>
            <a:r>
              <a:rPr lang="en-US" sz="2000" dirty="0"/>
              <a:t>Make this appear to be change in </a:t>
            </a:r>
            <a:r>
              <a:rPr lang="en-US" sz="2000" dirty="0" err="1"/>
              <a:t>FoM</a:t>
            </a:r>
            <a:endParaRPr lang="en-US" sz="2000" dirty="0"/>
          </a:p>
        </p:txBody>
      </p:sp>
      <p:sp>
        <p:nvSpPr>
          <p:cNvPr id="12" name="Rectangle 11">
            <a:extLst>
              <a:ext uri="{FF2B5EF4-FFF2-40B4-BE49-F238E27FC236}">
                <a16:creationId xmlns:a16="http://schemas.microsoft.com/office/drawing/2014/main" id="{EF5A2CA1-A832-234B-98CC-D759C76D8D81}"/>
              </a:ext>
            </a:extLst>
          </p:cNvPr>
          <p:cNvSpPr/>
          <p:nvPr/>
        </p:nvSpPr>
        <p:spPr bwMode="auto">
          <a:xfrm>
            <a:off x="3810000" y="1960773"/>
            <a:ext cx="1752600" cy="622824"/>
          </a:xfrm>
          <a:prstGeom prst="rect">
            <a:avLst/>
          </a:pr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cxnSp>
        <p:nvCxnSpPr>
          <p:cNvPr id="14" name="Straight Arrow Connector 13">
            <a:extLst>
              <a:ext uri="{FF2B5EF4-FFF2-40B4-BE49-F238E27FC236}">
                <a16:creationId xmlns:a16="http://schemas.microsoft.com/office/drawing/2014/main" id="{E103AF0A-342B-6A43-9721-0637A3D74418}"/>
              </a:ext>
            </a:extLst>
          </p:cNvPr>
          <p:cNvCxnSpPr>
            <a:cxnSpLocks/>
            <a:stCxn id="8" idx="3"/>
          </p:cNvCxnSpPr>
          <p:nvPr/>
        </p:nvCxnSpPr>
        <p:spPr bwMode="auto">
          <a:xfrm>
            <a:off x="5123463" y="1562280"/>
            <a:ext cx="1" cy="398493"/>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E42629EF-0068-0E4B-8A93-2F59B7D6E47E}"/>
              </a:ext>
            </a:extLst>
          </p:cNvPr>
          <p:cNvCxnSpPr>
            <a:cxnSpLocks/>
          </p:cNvCxnSpPr>
          <p:nvPr/>
        </p:nvCxnSpPr>
        <p:spPr bwMode="auto">
          <a:xfrm flipV="1">
            <a:off x="4800600" y="5241439"/>
            <a:ext cx="0" cy="2888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TextBox 19">
            <a:extLst>
              <a:ext uri="{FF2B5EF4-FFF2-40B4-BE49-F238E27FC236}">
                <a16:creationId xmlns:a16="http://schemas.microsoft.com/office/drawing/2014/main" id="{DF703AA7-84E2-FA43-B2D7-C7F6EB5A7084}"/>
              </a:ext>
            </a:extLst>
          </p:cNvPr>
          <p:cNvSpPr txBox="1"/>
          <p:nvPr/>
        </p:nvSpPr>
        <p:spPr>
          <a:xfrm>
            <a:off x="5646485" y="5244318"/>
            <a:ext cx="2600392" cy="461665"/>
          </a:xfrm>
          <a:prstGeom prst="rect">
            <a:avLst/>
          </a:prstGeom>
          <a:noFill/>
        </p:spPr>
        <p:txBody>
          <a:bodyPr wrap="none" rtlCol="0">
            <a:spAutoFit/>
          </a:bodyPr>
          <a:lstStyle/>
          <a:p>
            <a:r>
              <a:rPr lang="en-US" dirty="0"/>
              <a:t>Sensitivity function</a:t>
            </a:r>
          </a:p>
        </p:txBody>
      </p:sp>
      <p:cxnSp>
        <p:nvCxnSpPr>
          <p:cNvPr id="21" name="Straight Arrow Connector 20">
            <a:extLst>
              <a:ext uri="{FF2B5EF4-FFF2-40B4-BE49-F238E27FC236}">
                <a16:creationId xmlns:a16="http://schemas.microsoft.com/office/drawing/2014/main" id="{DDC3FFDF-C42B-754A-8A0F-FD9DF25D0882}"/>
              </a:ext>
            </a:extLst>
          </p:cNvPr>
          <p:cNvCxnSpPr>
            <a:cxnSpLocks/>
          </p:cNvCxnSpPr>
          <p:nvPr/>
        </p:nvCxnSpPr>
        <p:spPr bwMode="auto">
          <a:xfrm flipH="1" flipV="1">
            <a:off x="5438654" y="5186256"/>
            <a:ext cx="207831" cy="28889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Rectangle 8">
            <a:extLst>
              <a:ext uri="{FF2B5EF4-FFF2-40B4-BE49-F238E27FC236}">
                <a16:creationId xmlns:a16="http://schemas.microsoft.com/office/drawing/2014/main" id="{C6D92781-0395-4D4B-8F19-616671E35FB6}"/>
              </a:ext>
            </a:extLst>
          </p:cNvPr>
          <p:cNvSpPr/>
          <p:nvPr/>
        </p:nvSpPr>
        <p:spPr bwMode="auto">
          <a:xfrm>
            <a:off x="2087371" y="1951038"/>
            <a:ext cx="1579161" cy="61933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5" name="Rectangle 14">
            <a:extLst>
              <a:ext uri="{FF2B5EF4-FFF2-40B4-BE49-F238E27FC236}">
                <a16:creationId xmlns:a16="http://schemas.microsoft.com/office/drawing/2014/main" id="{A9E56261-97BA-DE42-8DA6-D1583AFBDDCB}"/>
              </a:ext>
            </a:extLst>
          </p:cNvPr>
          <p:cNvSpPr/>
          <p:nvPr/>
        </p:nvSpPr>
        <p:spPr bwMode="auto">
          <a:xfrm>
            <a:off x="1219200" y="3234771"/>
            <a:ext cx="5791200" cy="90104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7" name="Rectangle 16">
            <a:extLst>
              <a:ext uri="{FF2B5EF4-FFF2-40B4-BE49-F238E27FC236}">
                <a16:creationId xmlns:a16="http://schemas.microsoft.com/office/drawing/2014/main" id="{C188EF50-417A-8A47-9CB9-5E151FCA5E4B}"/>
              </a:ext>
            </a:extLst>
          </p:cNvPr>
          <p:cNvSpPr/>
          <p:nvPr/>
        </p:nvSpPr>
        <p:spPr bwMode="auto">
          <a:xfrm>
            <a:off x="3017602" y="4586007"/>
            <a:ext cx="1401624" cy="901046"/>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8" name="Rectangle 17">
            <a:extLst>
              <a:ext uri="{FF2B5EF4-FFF2-40B4-BE49-F238E27FC236}">
                <a16:creationId xmlns:a16="http://schemas.microsoft.com/office/drawing/2014/main" id="{E7261FFA-EC75-2542-9F06-1080F1C44207}"/>
              </a:ext>
            </a:extLst>
          </p:cNvPr>
          <p:cNvSpPr/>
          <p:nvPr/>
        </p:nvSpPr>
        <p:spPr bwMode="auto">
          <a:xfrm>
            <a:off x="4419600" y="4711176"/>
            <a:ext cx="1752600" cy="622824"/>
          </a:xfrm>
          <a:prstGeom prst="rect">
            <a:avLst/>
          </a:pr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1254616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4DCE2-F824-9E4F-9C3C-24D48E9D4993}"/>
              </a:ext>
            </a:extLst>
          </p:cNvPr>
          <p:cNvPicPr>
            <a:picLocks noChangeAspect="1"/>
          </p:cNvPicPr>
          <p:nvPr/>
        </p:nvPicPr>
        <p:blipFill>
          <a:blip r:embed="rId2"/>
          <a:stretch>
            <a:fillRect/>
          </a:stretch>
        </p:blipFill>
        <p:spPr>
          <a:xfrm>
            <a:off x="533400" y="533400"/>
            <a:ext cx="7532688" cy="1981200"/>
          </a:xfrm>
          <a:prstGeom prst="rect">
            <a:avLst/>
          </a:prstGeom>
        </p:spPr>
      </p:pic>
      <p:pic>
        <p:nvPicPr>
          <p:cNvPr id="5" name="Picture 4">
            <a:extLst>
              <a:ext uri="{FF2B5EF4-FFF2-40B4-BE49-F238E27FC236}">
                <a16:creationId xmlns:a16="http://schemas.microsoft.com/office/drawing/2014/main" id="{184F14A3-FF27-E849-83D5-4BEFDB2247B3}"/>
              </a:ext>
            </a:extLst>
          </p:cNvPr>
          <p:cNvPicPr>
            <a:picLocks noChangeAspect="1"/>
          </p:cNvPicPr>
          <p:nvPr/>
        </p:nvPicPr>
        <p:blipFill>
          <a:blip r:embed="rId3"/>
          <a:stretch>
            <a:fillRect/>
          </a:stretch>
        </p:blipFill>
        <p:spPr>
          <a:xfrm>
            <a:off x="225778" y="2514600"/>
            <a:ext cx="8252178" cy="3276600"/>
          </a:xfrm>
          <a:prstGeom prst="rect">
            <a:avLst/>
          </a:prstGeom>
        </p:spPr>
      </p:pic>
    </p:spTree>
    <p:extLst>
      <p:ext uri="{BB962C8B-B14F-4D97-AF65-F5344CB8AC3E}">
        <p14:creationId xmlns:p14="http://schemas.microsoft.com/office/powerpoint/2010/main" val="51612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Optimization of Focusing Magnets in Accelerator Lattices </a:t>
            </a:r>
          </a:p>
        </p:txBody>
      </p:sp>
      <p:pic>
        <p:nvPicPr>
          <p:cNvPr id="3" name="Picture 27" descr="Rami2"/>
          <p:cNvPicPr>
            <a:picLocks noChangeAspect="1" noChangeArrowheads="1"/>
          </p:cNvPicPr>
          <p:nvPr/>
        </p:nvPicPr>
        <p:blipFill>
          <a:blip r:embed="rId2">
            <a:extLst>
              <a:ext uri="{28A0092B-C50C-407E-A947-70E740481C1C}">
                <a14:useLocalDpi xmlns:a14="http://schemas.microsoft.com/office/drawing/2010/main" val="0"/>
              </a:ext>
            </a:extLst>
          </a:blip>
          <a:srcRect t="15834" b="10255"/>
          <a:stretch>
            <a:fillRect/>
          </a:stretch>
        </p:blipFill>
        <p:spPr>
          <a:xfrm>
            <a:off x="457200" y="2242102"/>
            <a:ext cx="8153400" cy="360045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9"/>
          <p:cNvSpPr>
            <a:spLocks noChangeArrowheads="1"/>
          </p:cNvSpPr>
          <p:nvPr/>
        </p:nvSpPr>
        <p:spPr bwMode="auto">
          <a:xfrm>
            <a:off x="1067191" y="1480102"/>
            <a:ext cx="7189788"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2800" b="1" i="1" dirty="0">
                <a:solidFill>
                  <a:srgbClr val="0000FF"/>
                </a:solidFill>
                <a:cs typeface="Arial" charset="0"/>
              </a:rPr>
              <a:t>The University of Maryland Electron Ring</a:t>
            </a:r>
          </a:p>
        </p:txBody>
      </p:sp>
      <p:sp>
        <p:nvSpPr>
          <p:cNvPr id="5" name="Rectangle 48"/>
          <p:cNvSpPr>
            <a:spLocks noChangeArrowheads="1"/>
          </p:cNvSpPr>
          <p:nvPr/>
        </p:nvSpPr>
        <p:spPr bwMode="auto">
          <a:xfrm>
            <a:off x="1067191" y="6122975"/>
            <a:ext cx="7283450" cy="461665"/>
          </a:xfrm>
          <a:prstGeom prst="rect">
            <a:avLst/>
          </a:prstGeom>
          <a:noFill/>
          <a:ln>
            <a:noFill/>
          </a:ln>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sz="2400" b="1" i="1" dirty="0">
                <a:solidFill>
                  <a:srgbClr val="000000"/>
                </a:solidFill>
                <a:cs typeface="Times New Roman" charset="0"/>
              </a:rPr>
              <a:t>UMER is a fully functional electron storage ring</a:t>
            </a:r>
          </a:p>
        </p:txBody>
      </p:sp>
    </p:spTree>
    <p:extLst>
      <p:ext uri="{BB962C8B-B14F-4D97-AF65-F5344CB8AC3E}">
        <p14:creationId xmlns:p14="http://schemas.microsoft.com/office/powerpoint/2010/main" val="1025734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5380038" cy="579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a:xfrm>
            <a:off x="5328679" y="414172"/>
            <a:ext cx="3465022" cy="85595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72" name="Rectangle 4"/>
          <p:cNvSpPr>
            <a:spLocks noGrp="1" noChangeArrowheads="1"/>
          </p:cNvSpPr>
          <p:nvPr>
            <p:ph type="title"/>
          </p:nvPr>
        </p:nvSpPr>
        <p:spPr>
          <a:xfrm>
            <a:off x="228600" y="228600"/>
            <a:ext cx="5410200" cy="487363"/>
          </a:xfrm>
        </p:spPr>
        <p:txBody>
          <a:bodyPr>
            <a:normAutofit fontScale="90000"/>
          </a:bodyPr>
          <a:lstStyle/>
          <a:p>
            <a:pPr algn="l" eaLnBrk="1" hangingPunct="1">
              <a:defRPr/>
            </a:pPr>
            <a:r>
              <a:rPr lang="en-US" sz="2800" b="1" i="1">
                <a:solidFill>
                  <a:srgbClr val="0000FF"/>
                </a:solidFill>
              </a:rPr>
              <a:t>UMER Systems and Layout</a:t>
            </a:r>
          </a:p>
        </p:txBody>
      </p:sp>
      <p:sp>
        <p:nvSpPr>
          <p:cNvPr id="7174" name="Text Box 6"/>
          <p:cNvSpPr txBox="1">
            <a:spLocks noChangeArrowheads="1"/>
          </p:cNvSpPr>
          <p:nvPr/>
        </p:nvSpPr>
        <p:spPr bwMode="auto">
          <a:xfrm>
            <a:off x="5502275" y="533400"/>
            <a:ext cx="3946525" cy="2585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r>
              <a:rPr lang="en-US" dirty="0">
                <a:cs typeface="Arial" charset="0"/>
              </a:rPr>
              <a:t> 167 Magnets, power supplies &amp;</a:t>
            </a:r>
          </a:p>
          <a:p>
            <a:pPr>
              <a:buFont typeface="Wingdings" charset="0"/>
              <a:buNone/>
              <a:defRPr/>
            </a:pPr>
            <a:r>
              <a:rPr lang="en-US" dirty="0">
                <a:cs typeface="Arial" charset="0"/>
              </a:rPr>
              <a:t>    controls.</a:t>
            </a:r>
          </a:p>
          <a:p>
            <a:pPr>
              <a:buFont typeface="Wingdings" charset="0"/>
              <a:buNone/>
              <a:defRPr/>
            </a:pPr>
            <a:endParaRPr lang="en-US" dirty="0">
              <a:cs typeface="Arial" charset="0"/>
            </a:endParaRPr>
          </a:p>
          <a:p>
            <a:pPr>
              <a:defRPr/>
            </a:pPr>
            <a:endParaRPr lang="en-US" dirty="0">
              <a:cs typeface="Arial" charset="0"/>
            </a:endParaRPr>
          </a:p>
          <a:p>
            <a:pPr lvl="1">
              <a:buFont typeface="Wingdings" charset="0"/>
              <a:buChar char="§"/>
              <a:defRPr/>
            </a:pPr>
            <a:endParaRPr lang="en-US" dirty="0">
              <a:cs typeface="Arial" charset="0"/>
            </a:endParaRPr>
          </a:p>
          <a:p>
            <a:pPr>
              <a:buFont typeface="Wingdings" charset="0"/>
              <a:buChar char="§"/>
              <a:defRPr/>
            </a:pPr>
            <a:endParaRPr lang="en-US" dirty="0">
              <a:cs typeface="Arial" charset="0"/>
            </a:endParaRPr>
          </a:p>
          <a:p>
            <a:pPr>
              <a:buFont typeface="Wingdings" charset="0"/>
              <a:buNone/>
              <a:defRPr/>
            </a:pPr>
            <a:endParaRPr lang="en-US" dirty="0">
              <a:cs typeface="Arial" charset="0"/>
            </a:endParaRPr>
          </a:p>
          <a:p>
            <a:pPr>
              <a:buFont typeface="Wingdings" charset="0"/>
              <a:buChar char="§"/>
              <a:defRPr/>
            </a:pPr>
            <a:endParaRPr lang="en-US" dirty="0">
              <a:cs typeface="Arial" charset="0"/>
            </a:endParaRPr>
          </a:p>
          <a:p>
            <a:pPr>
              <a:defRPr/>
            </a:pPr>
            <a:endParaRPr lang="en-US" dirty="0">
              <a:cs typeface="Arial" charset="0"/>
            </a:endParaRPr>
          </a:p>
        </p:txBody>
      </p:sp>
      <p:pic>
        <p:nvPicPr>
          <p:cNvPr id="3" name="Picture 2" descr="phasespaceplot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738" y="1794396"/>
            <a:ext cx="2853267" cy="2129904"/>
          </a:xfrm>
          <a:prstGeom prst="rect">
            <a:avLst/>
          </a:prstGeom>
        </p:spPr>
      </p:pic>
      <p:pic>
        <p:nvPicPr>
          <p:cNvPr id="4" name="Picture 3" descr="phasespaceplot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6268" y="4368263"/>
            <a:ext cx="2853267" cy="2129904"/>
          </a:xfrm>
          <a:prstGeom prst="rect">
            <a:avLst/>
          </a:prstGeom>
        </p:spPr>
      </p:pic>
      <p:sp>
        <p:nvSpPr>
          <p:cNvPr id="5" name="TextBox 4"/>
          <p:cNvSpPr txBox="1"/>
          <p:nvPr/>
        </p:nvSpPr>
        <p:spPr>
          <a:xfrm>
            <a:off x="7221013" y="3739634"/>
            <a:ext cx="287258" cy="369332"/>
          </a:xfrm>
          <a:prstGeom prst="rect">
            <a:avLst/>
          </a:prstGeom>
          <a:noFill/>
        </p:spPr>
        <p:txBody>
          <a:bodyPr wrap="none" rtlCol="0">
            <a:spAutoFit/>
          </a:bodyPr>
          <a:lstStyle/>
          <a:p>
            <a:r>
              <a:rPr lang="en-US" dirty="0"/>
              <a:t>x</a:t>
            </a:r>
          </a:p>
        </p:txBody>
      </p:sp>
      <p:sp>
        <p:nvSpPr>
          <p:cNvPr id="9" name="TextBox 8"/>
          <p:cNvSpPr txBox="1"/>
          <p:nvPr/>
        </p:nvSpPr>
        <p:spPr>
          <a:xfrm>
            <a:off x="7364642" y="6368534"/>
            <a:ext cx="287258" cy="369332"/>
          </a:xfrm>
          <a:prstGeom prst="rect">
            <a:avLst/>
          </a:prstGeom>
          <a:noFill/>
        </p:spPr>
        <p:txBody>
          <a:bodyPr wrap="none" rtlCol="0">
            <a:spAutoFit/>
          </a:bodyPr>
          <a:lstStyle/>
          <a:p>
            <a:r>
              <a:rPr lang="en-US" dirty="0"/>
              <a:t>x</a:t>
            </a:r>
          </a:p>
        </p:txBody>
      </p:sp>
      <p:sp>
        <p:nvSpPr>
          <p:cNvPr id="10" name="TextBox 9"/>
          <p:cNvSpPr txBox="1"/>
          <p:nvPr/>
        </p:nvSpPr>
        <p:spPr>
          <a:xfrm>
            <a:off x="5436334" y="1609730"/>
            <a:ext cx="979755" cy="369332"/>
          </a:xfrm>
          <a:prstGeom prst="rect">
            <a:avLst/>
          </a:prstGeom>
          <a:noFill/>
        </p:spPr>
        <p:txBody>
          <a:bodyPr wrap="none" rtlCol="0">
            <a:spAutoFit/>
          </a:bodyPr>
          <a:lstStyle/>
          <a:p>
            <a:r>
              <a:rPr lang="en-US" dirty="0"/>
              <a:t>x’=dx/ds</a:t>
            </a:r>
          </a:p>
        </p:txBody>
      </p:sp>
      <p:sp>
        <p:nvSpPr>
          <p:cNvPr id="11" name="TextBox 10"/>
          <p:cNvSpPr txBox="1"/>
          <p:nvPr/>
        </p:nvSpPr>
        <p:spPr>
          <a:xfrm>
            <a:off x="5578254" y="3998931"/>
            <a:ext cx="979755" cy="369332"/>
          </a:xfrm>
          <a:prstGeom prst="rect">
            <a:avLst/>
          </a:prstGeom>
          <a:noFill/>
        </p:spPr>
        <p:txBody>
          <a:bodyPr wrap="none" rtlCol="0">
            <a:spAutoFit/>
          </a:bodyPr>
          <a:lstStyle/>
          <a:p>
            <a:r>
              <a:rPr lang="en-US" dirty="0"/>
              <a:t>x’=dx/ds</a:t>
            </a:r>
          </a:p>
        </p:txBody>
      </p:sp>
      <p:sp>
        <p:nvSpPr>
          <p:cNvPr id="6" name="TextBox 5"/>
          <p:cNvSpPr txBox="1"/>
          <p:nvPr/>
        </p:nvSpPr>
        <p:spPr>
          <a:xfrm>
            <a:off x="7364642" y="1655896"/>
            <a:ext cx="1626958" cy="1200329"/>
          </a:xfrm>
          <a:prstGeom prst="rect">
            <a:avLst/>
          </a:prstGeom>
          <a:noFill/>
        </p:spPr>
        <p:txBody>
          <a:bodyPr wrap="square" rtlCol="0">
            <a:spAutoFit/>
          </a:bodyPr>
          <a:lstStyle/>
          <a:p>
            <a:r>
              <a:rPr lang="en-US" dirty="0"/>
              <a:t>Transverse Phase space</a:t>
            </a:r>
          </a:p>
        </p:txBody>
      </p:sp>
      <p:sp>
        <p:nvSpPr>
          <p:cNvPr id="7" name="Oval 6"/>
          <p:cNvSpPr/>
          <p:nvPr/>
        </p:nvSpPr>
        <p:spPr>
          <a:xfrm rot="2519944">
            <a:off x="6826680" y="5180862"/>
            <a:ext cx="1042935" cy="369332"/>
          </a:xfrm>
          <a:prstGeom prst="ellipse">
            <a:avLst/>
          </a:prstGeom>
          <a:solidFill>
            <a:schemeClr val="accent2">
              <a:lumMod val="60000"/>
              <a:lumOff val="40000"/>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158441" y="4077564"/>
            <a:ext cx="2020813" cy="923330"/>
          </a:xfrm>
          <a:prstGeom prst="rect">
            <a:avLst/>
          </a:prstGeom>
          <a:noFill/>
        </p:spPr>
        <p:txBody>
          <a:bodyPr wrap="square" rtlCol="0">
            <a:spAutoFit/>
          </a:bodyPr>
          <a:lstStyle/>
          <a:p>
            <a:r>
              <a:rPr lang="en-US" dirty="0"/>
              <a:t>Want to avoid trajectories outside here</a:t>
            </a:r>
          </a:p>
        </p:txBody>
      </p:sp>
      <p:cxnSp>
        <p:nvCxnSpPr>
          <p:cNvPr id="13" name="Straight Arrow Connector 12"/>
          <p:cNvCxnSpPr/>
          <p:nvPr/>
        </p:nvCxnSpPr>
        <p:spPr>
          <a:xfrm flipH="1">
            <a:off x="7508271" y="4750701"/>
            <a:ext cx="755348" cy="626829"/>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3656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1143000"/>
          </a:xfrm>
        </p:spPr>
        <p:txBody>
          <a:bodyPr/>
          <a:lstStyle/>
          <a:p>
            <a:r>
              <a:rPr lang="en-US" dirty="0"/>
              <a:t>Circular Accelerators-Periodicity</a:t>
            </a:r>
          </a:p>
        </p:txBody>
      </p:sp>
      <p:sp>
        <p:nvSpPr>
          <p:cNvPr id="3" name="Donut 2"/>
          <p:cNvSpPr/>
          <p:nvPr/>
        </p:nvSpPr>
        <p:spPr>
          <a:xfrm>
            <a:off x="3539153" y="2057056"/>
            <a:ext cx="5273460" cy="2705924"/>
          </a:xfrm>
          <a:prstGeom prst="donu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Parallelogram 4"/>
          <p:cNvSpPr/>
          <p:nvPr/>
        </p:nvSpPr>
        <p:spPr>
          <a:xfrm rot="20609750">
            <a:off x="3263057" y="3063339"/>
            <a:ext cx="1546145" cy="1352962"/>
          </a:xfrm>
          <a:prstGeom prst="parallelogram">
            <a:avLst/>
          </a:prstGeom>
          <a:solidFill>
            <a:schemeClr val="accent2">
              <a:lumMod val="60000"/>
              <a:lumOff val="4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nut 5"/>
          <p:cNvSpPr/>
          <p:nvPr/>
        </p:nvSpPr>
        <p:spPr>
          <a:xfrm>
            <a:off x="3663398" y="3354794"/>
            <a:ext cx="764598" cy="814539"/>
          </a:xfrm>
          <a:prstGeom prst="donut">
            <a:avLst>
              <a:gd name="adj" fmla="val 6327"/>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flipV="1">
            <a:off x="7506482" y="4003664"/>
            <a:ext cx="726328" cy="1656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427996" y="4003664"/>
            <a:ext cx="726328" cy="3313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326032" y="2471227"/>
            <a:ext cx="828292" cy="4003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7404518" y="2595475"/>
            <a:ext cx="669602" cy="27611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0" y="1272226"/>
            <a:ext cx="3539153" cy="1200328"/>
          </a:xfrm>
          <a:prstGeom prst="rect">
            <a:avLst/>
          </a:prstGeom>
          <a:noFill/>
        </p:spPr>
        <p:txBody>
          <a:bodyPr wrap="square" rtlCol="0">
            <a:spAutoFit/>
          </a:bodyPr>
          <a:lstStyle/>
          <a:p>
            <a:r>
              <a:rPr lang="en-US" sz="2400" dirty="0"/>
              <a:t>Need to maintain periodicity of distribution, not individual orbits</a:t>
            </a:r>
          </a:p>
        </p:txBody>
      </p:sp>
      <p:graphicFrame>
        <p:nvGraphicFramePr>
          <p:cNvPr id="26" name="Object 3"/>
          <p:cNvGraphicFramePr>
            <a:graphicFrameLocks noChangeAspect="1"/>
          </p:cNvGraphicFramePr>
          <p:nvPr/>
        </p:nvGraphicFramePr>
        <p:xfrm>
          <a:off x="2237188" y="5023024"/>
          <a:ext cx="6575425" cy="1725613"/>
        </p:xfrm>
        <a:graphic>
          <a:graphicData uri="http://schemas.openxmlformats.org/presentationml/2006/ole">
            <mc:AlternateContent xmlns:mc="http://schemas.openxmlformats.org/markup-compatibility/2006">
              <mc:Choice xmlns:v="urn:schemas-microsoft-com:vml" Requires="v">
                <p:oleObj spid="_x0000_s353294" name="Equation" r:id="rId3" imgW="3670300" imgH="965200" progId="Equation.DSMT4">
                  <p:embed/>
                </p:oleObj>
              </mc:Choice>
              <mc:Fallback>
                <p:oleObj name="Equation" r:id="rId3" imgW="3670300" imgH="965200" progId="Equation.DSMT4">
                  <p:embed/>
                  <p:pic>
                    <p:nvPicPr>
                      <p:cNvPr id="26" name="Object 3"/>
                      <p:cNvPicPr>
                        <a:picLocks noChangeAspect="1" noChangeArrowheads="1"/>
                      </p:cNvPicPr>
                      <p:nvPr/>
                    </p:nvPicPr>
                    <p:blipFill>
                      <a:blip r:embed="rId4"/>
                      <a:srcRect/>
                      <a:stretch>
                        <a:fillRect/>
                      </a:stretch>
                    </p:blipFill>
                    <p:spPr bwMode="auto">
                      <a:xfrm>
                        <a:off x="2237188" y="5023024"/>
                        <a:ext cx="6575425" cy="1725613"/>
                      </a:xfrm>
                      <a:prstGeom prst="rect">
                        <a:avLst/>
                      </a:prstGeom>
                      <a:noFill/>
                      <a:ln>
                        <a:noFill/>
                      </a:ln>
                    </p:spPr>
                  </p:pic>
                </p:oleObj>
              </mc:Fallback>
            </mc:AlternateContent>
          </a:graphicData>
        </a:graphic>
      </p:graphicFrame>
      <p:cxnSp>
        <p:nvCxnSpPr>
          <p:cNvPr id="27" name="Straight Arrow Connector 26"/>
          <p:cNvCxnSpPr/>
          <p:nvPr/>
        </p:nvCxnSpPr>
        <p:spPr>
          <a:xfrm flipV="1">
            <a:off x="3539153" y="4486866"/>
            <a:ext cx="358928" cy="6350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cxnSpLocks/>
            <a:stCxn id="11" idx="1"/>
          </p:cNvCxnSpPr>
          <p:nvPr/>
        </p:nvCxnSpPr>
        <p:spPr>
          <a:xfrm flipH="1">
            <a:off x="6082562" y="5404562"/>
            <a:ext cx="535098" cy="5479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4668" y="3506374"/>
            <a:ext cx="3102730" cy="1200329"/>
          </a:xfrm>
          <a:prstGeom prst="rect">
            <a:avLst/>
          </a:prstGeom>
          <a:noFill/>
        </p:spPr>
        <p:txBody>
          <a:bodyPr wrap="square" rtlCol="0">
            <a:spAutoFit/>
          </a:bodyPr>
          <a:lstStyle/>
          <a:p>
            <a:r>
              <a:rPr lang="en-US" sz="2400" dirty="0"/>
              <a:t>Pick adjoint coordinate perturbations to realize desired </a:t>
            </a:r>
            <a:r>
              <a:rPr lang="en-US" sz="2400" dirty="0" err="1"/>
              <a:t>FoM</a:t>
            </a:r>
            <a:endParaRPr lang="en-US" sz="2400" dirty="0"/>
          </a:p>
        </p:txBody>
      </p:sp>
      <p:sp>
        <p:nvSpPr>
          <p:cNvPr id="4" name="TextBox 3"/>
          <p:cNvSpPr txBox="1"/>
          <p:nvPr/>
        </p:nvSpPr>
        <p:spPr>
          <a:xfrm>
            <a:off x="2632088" y="2551747"/>
            <a:ext cx="941283" cy="369332"/>
          </a:xfrm>
          <a:prstGeom prst="rect">
            <a:avLst/>
          </a:prstGeom>
          <a:noFill/>
        </p:spPr>
        <p:txBody>
          <a:bodyPr wrap="none" rtlCol="0">
            <a:spAutoFit/>
          </a:bodyPr>
          <a:lstStyle/>
          <a:p>
            <a:r>
              <a:rPr lang="en-US" dirty="0"/>
              <a:t>z=0, z=L</a:t>
            </a:r>
          </a:p>
        </p:txBody>
      </p:sp>
      <p:cxnSp>
        <p:nvCxnSpPr>
          <p:cNvPr id="20" name="Straight Arrow Connector 19">
            <a:extLst>
              <a:ext uri="{FF2B5EF4-FFF2-40B4-BE49-F238E27FC236}">
                <a16:creationId xmlns:a16="http://schemas.microsoft.com/office/drawing/2014/main" id="{7426059A-7BE6-9541-9123-4DAF56FFEEE6}"/>
              </a:ext>
            </a:extLst>
          </p:cNvPr>
          <p:cNvCxnSpPr>
            <a:cxnSpLocks/>
          </p:cNvCxnSpPr>
          <p:nvPr/>
        </p:nvCxnSpPr>
        <p:spPr>
          <a:xfrm>
            <a:off x="1371600" y="4804397"/>
            <a:ext cx="756904" cy="4463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9B758D4D-AA16-4245-B64C-331BE7ADF0C2}"/>
              </a:ext>
            </a:extLst>
          </p:cNvPr>
          <p:cNvSpPr/>
          <p:nvPr/>
        </p:nvSpPr>
        <p:spPr bwMode="auto">
          <a:xfrm>
            <a:off x="5355424" y="6021214"/>
            <a:ext cx="1807376" cy="600164"/>
          </a:xfrm>
          <a:prstGeom prst="rect">
            <a:avLst/>
          </a:prstGeom>
          <a:no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1" name="TextBox 10">
            <a:extLst>
              <a:ext uri="{FF2B5EF4-FFF2-40B4-BE49-F238E27FC236}">
                <a16:creationId xmlns:a16="http://schemas.microsoft.com/office/drawing/2014/main" id="{12FF6FA3-416F-E641-A081-FD6A69A06E02}"/>
              </a:ext>
            </a:extLst>
          </p:cNvPr>
          <p:cNvSpPr txBox="1"/>
          <p:nvPr/>
        </p:nvSpPr>
        <p:spPr>
          <a:xfrm>
            <a:off x="6617660" y="4804397"/>
            <a:ext cx="2597872" cy="1200329"/>
          </a:xfrm>
          <a:prstGeom prst="rect">
            <a:avLst/>
          </a:prstGeom>
          <a:noFill/>
        </p:spPr>
        <p:txBody>
          <a:bodyPr wrap="square" rtlCol="0">
            <a:spAutoFit/>
          </a:bodyPr>
          <a:lstStyle/>
          <a:p>
            <a:r>
              <a:rPr lang="en-US" dirty="0"/>
              <a:t>Sensitivity to changes in magnet parameters</a:t>
            </a:r>
          </a:p>
        </p:txBody>
      </p:sp>
      <p:sp>
        <p:nvSpPr>
          <p:cNvPr id="15" name="TextBox 14">
            <a:extLst>
              <a:ext uri="{FF2B5EF4-FFF2-40B4-BE49-F238E27FC236}">
                <a16:creationId xmlns:a16="http://schemas.microsoft.com/office/drawing/2014/main" id="{226E0338-D9E1-144B-9A50-86D4C4603441}"/>
              </a:ext>
            </a:extLst>
          </p:cNvPr>
          <p:cNvSpPr txBox="1"/>
          <p:nvPr/>
        </p:nvSpPr>
        <p:spPr>
          <a:xfrm>
            <a:off x="331387" y="6102697"/>
            <a:ext cx="1384674" cy="461665"/>
          </a:xfrm>
          <a:prstGeom prst="rect">
            <a:avLst/>
          </a:prstGeom>
          <a:noFill/>
        </p:spPr>
        <p:txBody>
          <a:bodyPr wrap="none" rtlCol="0">
            <a:spAutoFit/>
          </a:bodyPr>
          <a:lstStyle/>
          <a:p>
            <a:r>
              <a:rPr lang="en-US" dirty="0"/>
              <a:t>Too hard!</a:t>
            </a:r>
          </a:p>
        </p:txBody>
      </p:sp>
    </p:spTree>
    <p:extLst>
      <p:ext uri="{BB962C8B-B14F-4D97-AF65-F5344CB8AC3E}">
        <p14:creationId xmlns:p14="http://schemas.microsoft.com/office/powerpoint/2010/main" val="2021018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A3F43F-953C-D949-AC7A-464C175B0D79}"/>
              </a:ext>
            </a:extLst>
          </p:cNvPr>
          <p:cNvPicPr/>
          <p:nvPr/>
        </p:nvPicPr>
        <p:blipFill>
          <a:blip r:embed="rId2"/>
          <a:stretch>
            <a:fillRect/>
          </a:stretch>
        </p:blipFill>
        <p:spPr>
          <a:xfrm>
            <a:off x="2743200" y="2660650"/>
            <a:ext cx="2971800" cy="1536700"/>
          </a:xfrm>
          <a:prstGeom prst="rect">
            <a:avLst/>
          </a:prstGeom>
        </p:spPr>
      </p:pic>
      <p:sp>
        <p:nvSpPr>
          <p:cNvPr id="6" name="Cube 5">
            <a:extLst>
              <a:ext uri="{FF2B5EF4-FFF2-40B4-BE49-F238E27FC236}">
                <a16:creationId xmlns:a16="http://schemas.microsoft.com/office/drawing/2014/main" id="{0EFCFEE2-5C0B-D44A-8E28-1A066F6FADC5}"/>
              </a:ext>
            </a:extLst>
          </p:cNvPr>
          <p:cNvSpPr/>
          <p:nvPr/>
        </p:nvSpPr>
        <p:spPr>
          <a:xfrm>
            <a:off x="522732" y="3258312"/>
            <a:ext cx="2072640" cy="341376"/>
          </a:xfrm>
          <a:prstGeom prst="cube">
            <a:avLst>
              <a:gd name="adj" fmla="val 714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an 6">
            <a:extLst>
              <a:ext uri="{FF2B5EF4-FFF2-40B4-BE49-F238E27FC236}">
                <a16:creationId xmlns:a16="http://schemas.microsoft.com/office/drawing/2014/main" id="{8716B6E4-634B-3B48-99DA-5DE487EB2DD4}"/>
              </a:ext>
            </a:extLst>
          </p:cNvPr>
          <p:cNvSpPr/>
          <p:nvPr/>
        </p:nvSpPr>
        <p:spPr>
          <a:xfrm rot="5400000">
            <a:off x="6456746" y="2506689"/>
            <a:ext cx="351253" cy="183474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3F2B353B-16F7-E145-A49A-42C91556A2A9}"/>
              </a:ext>
            </a:extLst>
          </p:cNvPr>
          <p:cNvCxnSpPr/>
          <p:nvPr/>
        </p:nvCxnSpPr>
        <p:spPr>
          <a:xfrm>
            <a:off x="5535092" y="3424061"/>
            <a:ext cx="109728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65E62BB0-2573-4640-9CDE-ADCB56FCB7CA}"/>
              </a:ext>
            </a:extLst>
          </p:cNvPr>
          <p:cNvCxnSpPr/>
          <p:nvPr/>
        </p:nvCxnSpPr>
        <p:spPr>
          <a:xfrm>
            <a:off x="1290828" y="3378341"/>
            <a:ext cx="109728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82C545C5-6BB6-CF4F-AC4B-7FC2CB6DA748}"/>
              </a:ext>
            </a:extLst>
          </p:cNvPr>
          <p:cNvSpPr txBox="1"/>
          <p:nvPr/>
        </p:nvSpPr>
        <p:spPr>
          <a:xfrm>
            <a:off x="1000501" y="3727561"/>
            <a:ext cx="1117101" cy="369332"/>
          </a:xfrm>
          <a:prstGeom prst="rect">
            <a:avLst/>
          </a:prstGeom>
          <a:noFill/>
        </p:spPr>
        <p:txBody>
          <a:bodyPr wrap="none" rtlCol="0">
            <a:spAutoFit/>
          </a:bodyPr>
          <a:lstStyle/>
          <a:p>
            <a:r>
              <a:rPr lang="en-US" dirty="0"/>
              <a:t>Flat Beam</a:t>
            </a:r>
          </a:p>
        </p:txBody>
      </p:sp>
      <p:sp>
        <p:nvSpPr>
          <p:cNvPr id="12" name="TextBox 11">
            <a:extLst>
              <a:ext uri="{FF2B5EF4-FFF2-40B4-BE49-F238E27FC236}">
                <a16:creationId xmlns:a16="http://schemas.microsoft.com/office/drawing/2014/main" id="{EEED216E-1ABB-474C-857B-A4359EC8BD46}"/>
              </a:ext>
            </a:extLst>
          </p:cNvPr>
          <p:cNvSpPr txBox="1"/>
          <p:nvPr/>
        </p:nvSpPr>
        <p:spPr>
          <a:xfrm>
            <a:off x="6083732" y="3727561"/>
            <a:ext cx="1380571" cy="369332"/>
          </a:xfrm>
          <a:prstGeom prst="rect">
            <a:avLst/>
          </a:prstGeom>
          <a:noFill/>
        </p:spPr>
        <p:txBody>
          <a:bodyPr wrap="none" rtlCol="0">
            <a:spAutoFit/>
          </a:bodyPr>
          <a:lstStyle/>
          <a:p>
            <a:r>
              <a:rPr lang="en-US" dirty="0"/>
              <a:t>Round Beam</a:t>
            </a:r>
          </a:p>
        </p:txBody>
      </p:sp>
      <p:sp>
        <p:nvSpPr>
          <p:cNvPr id="5" name="TextBox 4">
            <a:extLst>
              <a:ext uri="{FF2B5EF4-FFF2-40B4-BE49-F238E27FC236}">
                <a16:creationId xmlns:a16="http://schemas.microsoft.com/office/drawing/2014/main" id="{4090568C-E23D-D248-906A-F0E1AF1EE93D}"/>
              </a:ext>
            </a:extLst>
          </p:cNvPr>
          <p:cNvSpPr txBox="1"/>
          <p:nvPr/>
        </p:nvSpPr>
        <p:spPr>
          <a:xfrm>
            <a:off x="152400" y="4648200"/>
            <a:ext cx="8534400" cy="2185214"/>
          </a:xfrm>
          <a:prstGeom prst="rect">
            <a:avLst/>
          </a:prstGeom>
          <a:noFill/>
        </p:spPr>
        <p:txBody>
          <a:bodyPr wrap="square" rtlCol="0">
            <a:spAutoFit/>
          </a:bodyPr>
          <a:lstStyle/>
          <a:p>
            <a:r>
              <a:rPr lang="en-US" dirty="0"/>
              <a:t>Flat to Round and Round to Flat transformers are proposed for cooling of hadron beams. </a:t>
            </a:r>
            <a:r>
              <a:rPr lang="en-US" sz="1600" dirty="0" err="1"/>
              <a:t>Ya</a:t>
            </a:r>
            <a:r>
              <a:rPr lang="en-US" sz="1600" dirty="0"/>
              <a:t>. </a:t>
            </a:r>
            <a:r>
              <a:rPr lang="en-US" sz="1600" dirty="0" err="1"/>
              <a:t>Derbenev</a:t>
            </a:r>
            <a:r>
              <a:rPr lang="en-US" sz="1600" dirty="0"/>
              <a:t>, Adapting optics for high-energy electron cooling, Tech. Rep. UM-HE-98-04-A (1998).</a:t>
            </a:r>
          </a:p>
          <a:p>
            <a:endParaRPr lang="en-US" dirty="0"/>
          </a:p>
          <a:p>
            <a:r>
              <a:rPr lang="en-US" dirty="0"/>
              <a:t>Cylindrical hadron beam cools via collisions when co-propagated with electron beam.</a:t>
            </a:r>
          </a:p>
        </p:txBody>
      </p:sp>
      <p:sp>
        <p:nvSpPr>
          <p:cNvPr id="8" name="TextBox 7">
            <a:extLst>
              <a:ext uri="{FF2B5EF4-FFF2-40B4-BE49-F238E27FC236}">
                <a16:creationId xmlns:a16="http://schemas.microsoft.com/office/drawing/2014/main" id="{61BF6265-A3BF-5B4C-8DD7-4250FF84A80D}"/>
              </a:ext>
            </a:extLst>
          </p:cNvPr>
          <p:cNvSpPr txBox="1"/>
          <p:nvPr/>
        </p:nvSpPr>
        <p:spPr>
          <a:xfrm>
            <a:off x="152400" y="578749"/>
            <a:ext cx="8534400" cy="1938992"/>
          </a:xfrm>
          <a:prstGeom prst="rect">
            <a:avLst/>
          </a:prstGeom>
          <a:noFill/>
        </p:spPr>
        <p:txBody>
          <a:bodyPr wrap="square" rtlCol="0">
            <a:spAutoFit/>
          </a:bodyPr>
          <a:lstStyle/>
          <a:p>
            <a:r>
              <a:rPr lang="en-GB" b="1" dirty="0"/>
              <a:t>Optimization of Flat to Round Transformers Using Adjoint Techniques*</a:t>
            </a:r>
            <a:endParaRPr lang="en-US" b="1" dirty="0"/>
          </a:p>
          <a:p>
            <a:r>
              <a:rPr lang="en-GB" dirty="0"/>
              <a:t>L. </a:t>
            </a:r>
            <a:r>
              <a:rPr lang="en-GB" dirty="0" err="1"/>
              <a:t>Dovlatyan</a:t>
            </a:r>
            <a:r>
              <a:rPr lang="en-GB" dirty="0"/>
              <a:t>, B. Beaudoin, S. Bernal, I. Haber, D. Sutter and T. M. </a:t>
            </a:r>
            <a:r>
              <a:rPr lang="en-GB" dirty="0" err="1"/>
              <a:t>Antonsen</a:t>
            </a:r>
            <a:r>
              <a:rPr lang="en-GB" dirty="0"/>
              <a:t> Jr</a:t>
            </a:r>
          </a:p>
          <a:p>
            <a:r>
              <a:rPr lang="en-US" dirty="0"/>
              <a:t>arXiv:2102.07016  </a:t>
            </a:r>
          </a:p>
        </p:txBody>
      </p:sp>
    </p:spTree>
    <p:extLst>
      <p:ext uri="{BB962C8B-B14F-4D97-AF65-F5344CB8AC3E}">
        <p14:creationId xmlns:p14="http://schemas.microsoft.com/office/powerpoint/2010/main" val="400793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a:t>George Green	1793-1841</a:t>
            </a:r>
          </a:p>
        </p:txBody>
      </p:sp>
      <p:pic>
        <p:nvPicPr>
          <p:cNvPr id="3" name="Picture 2" descr="GofGF.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3082363"/>
          </a:xfrm>
          <a:prstGeom prst="rect">
            <a:avLst/>
          </a:prstGeom>
        </p:spPr>
      </p:pic>
      <p:sp>
        <p:nvSpPr>
          <p:cNvPr id="4" name="TextBox 3"/>
          <p:cNvSpPr txBox="1"/>
          <p:nvPr/>
        </p:nvSpPr>
        <p:spPr>
          <a:xfrm>
            <a:off x="3048000" y="3733800"/>
            <a:ext cx="3303458" cy="461665"/>
          </a:xfrm>
          <a:prstGeom prst="rect">
            <a:avLst/>
          </a:prstGeom>
          <a:noFill/>
        </p:spPr>
        <p:txBody>
          <a:bodyPr wrap="none" rtlCol="0">
            <a:spAutoFit/>
          </a:bodyPr>
          <a:lstStyle/>
          <a:p>
            <a:r>
              <a:rPr lang="en-US" dirty="0"/>
              <a:t>Physics Today Dec. 2003</a:t>
            </a:r>
          </a:p>
        </p:txBody>
      </p:sp>
      <p:sp>
        <p:nvSpPr>
          <p:cNvPr id="5" name="TextBox 4"/>
          <p:cNvSpPr txBox="1"/>
          <p:nvPr/>
        </p:nvSpPr>
        <p:spPr>
          <a:xfrm>
            <a:off x="762000" y="4419600"/>
            <a:ext cx="7939994" cy="2308324"/>
          </a:xfrm>
          <a:prstGeom prst="rect">
            <a:avLst/>
          </a:prstGeom>
          <a:noFill/>
        </p:spPr>
        <p:txBody>
          <a:bodyPr wrap="none" rtlCol="0">
            <a:spAutoFit/>
          </a:bodyPr>
          <a:lstStyle/>
          <a:p>
            <a:pPr marL="342900" indent="-342900">
              <a:buFont typeface="Arial"/>
              <a:buChar char="•"/>
            </a:pPr>
            <a:r>
              <a:rPr lang="en-US" dirty="0"/>
              <a:t>Born in Nottingham  (Home of Robin Hood)</a:t>
            </a:r>
          </a:p>
          <a:p>
            <a:pPr marL="342900" indent="-342900">
              <a:buFont typeface="Arial"/>
              <a:buChar char="•"/>
            </a:pPr>
            <a:r>
              <a:rPr lang="en-US" dirty="0"/>
              <a:t>Father was a baker</a:t>
            </a:r>
          </a:p>
          <a:p>
            <a:pPr marL="342900" indent="-342900">
              <a:buFont typeface="Arial"/>
              <a:buChar char="•"/>
            </a:pPr>
            <a:r>
              <a:rPr lang="en-US" dirty="0"/>
              <a:t>At age 8 enrolled in Robert </a:t>
            </a:r>
            <a:r>
              <a:rPr lang="en-US" dirty="0" err="1"/>
              <a:t>Goodacre’s</a:t>
            </a:r>
            <a:r>
              <a:rPr lang="en-US" dirty="0"/>
              <a:t> Academy</a:t>
            </a:r>
          </a:p>
          <a:p>
            <a:pPr marL="342900" indent="-342900">
              <a:buFont typeface="Arial"/>
              <a:buChar char="•"/>
            </a:pPr>
            <a:r>
              <a:rPr lang="en-US" dirty="0"/>
              <a:t>Left after 18 months (extent of formal education pre age 40)</a:t>
            </a:r>
          </a:p>
          <a:p>
            <a:pPr marL="342900" indent="-342900">
              <a:buFont typeface="Arial"/>
              <a:buChar char="•"/>
            </a:pPr>
            <a:r>
              <a:rPr lang="en-US" dirty="0"/>
              <a:t>Worked in bakery for 5 years</a:t>
            </a:r>
          </a:p>
          <a:p>
            <a:pPr marL="342900" indent="-342900">
              <a:buFont typeface="Arial"/>
              <a:buChar char="•"/>
            </a:pPr>
            <a:r>
              <a:rPr lang="en-US" dirty="0"/>
              <a:t>Sent by father to town mill to learn to be a miller</a:t>
            </a:r>
          </a:p>
        </p:txBody>
      </p:sp>
    </p:spTree>
    <p:extLst>
      <p:ext uri="{BB962C8B-B14F-4D97-AF65-F5344CB8AC3E}">
        <p14:creationId xmlns:p14="http://schemas.microsoft.com/office/powerpoint/2010/main" val="1713371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21340-73D4-2B43-A64D-8517C6A99B11}"/>
              </a:ext>
            </a:extLst>
          </p:cNvPr>
          <p:cNvSpPr>
            <a:spLocks noGrp="1"/>
          </p:cNvSpPr>
          <p:nvPr>
            <p:ph type="title"/>
          </p:nvPr>
        </p:nvSpPr>
        <p:spPr>
          <a:xfrm>
            <a:off x="456843" y="180688"/>
            <a:ext cx="7772400" cy="1143000"/>
          </a:xfrm>
        </p:spPr>
        <p:txBody>
          <a:bodyPr/>
          <a:lstStyle/>
          <a:p>
            <a:r>
              <a:rPr lang="en-US" dirty="0"/>
              <a:t>Steps</a:t>
            </a:r>
          </a:p>
        </p:txBody>
      </p:sp>
      <p:sp>
        <p:nvSpPr>
          <p:cNvPr id="3" name="TextBox 2">
            <a:extLst>
              <a:ext uri="{FF2B5EF4-FFF2-40B4-BE49-F238E27FC236}">
                <a16:creationId xmlns:a16="http://schemas.microsoft.com/office/drawing/2014/main" id="{6745D56F-A1E0-4F44-9786-C8616F044B02}"/>
              </a:ext>
            </a:extLst>
          </p:cNvPr>
          <p:cNvSpPr txBox="1"/>
          <p:nvPr/>
        </p:nvSpPr>
        <p:spPr>
          <a:xfrm>
            <a:off x="2193610" y="1196874"/>
            <a:ext cx="6283451" cy="2862322"/>
          </a:xfrm>
          <a:prstGeom prst="rect">
            <a:avLst/>
          </a:prstGeom>
          <a:noFill/>
        </p:spPr>
        <p:txBody>
          <a:bodyPr wrap="none" rtlCol="0">
            <a:spAutoFit/>
          </a:bodyPr>
          <a:lstStyle/>
          <a:p>
            <a:r>
              <a:rPr lang="en-US" sz="2000" dirty="0"/>
              <a:t>1.  Derive system of moment equations (include self fields)</a:t>
            </a:r>
          </a:p>
          <a:p>
            <a:endParaRPr lang="en-US" sz="2000" dirty="0"/>
          </a:p>
          <a:p>
            <a:r>
              <a:rPr lang="en-US" sz="2000" dirty="0"/>
              <a:t>2. Linearize (to compute parameter gradient)</a:t>
            </a:r>
          </a:p>
          <a:p>
            <a:endParaRPr lang="en-US" sz="2000" dirty="0"/>
          </a:p>
          <a:p>
            <a:r>
              <a:rPr lang="en-US" sz="2000" dirty="0"/>
              <a:t>3. Find adjoint system</a:t>
            </a:r>
          </a:p>
          <a:p>
            <a:endParaRPr lang="en-US" sz="2000" dirty="0"/>
          </a:p>
          <a:p>
            <a:r>
              <a:rPr lang="en-US" sz="2000" dirty="0"/>
              <a:t>4. Decide on Figures of Merit</a:t>
            </a:r>
          </a:p>
          <a:p>
            <a:endParaRPr lang="en-US" sz="2000" dirty="0"/>
          </a:p>
          <a:p>
            <a:r>
              <a:rPr lang="en-US" sz="2000" dirty="0"/>
              <a:t>5. Optimize by Gradient Descent</a:t>
            </a:r>
          </a:p>
        </p:txBody>
      </p:sp>
      <p:pic>
        <p:nvPicPr>
          <p:cNvPr id="4" name="Picture 3">
            <a:extLst>
              <a:ext uri="{FF2B5EF4-FFF2-40B4-BE49-F238E27FC236}">
                <a16:creationId xmlns:a16="http://schemas.microsoft.com/office/drawing/2014/main" id="{30E9E996-E87A-9546-B196-8808B00E27EA}"/>
              </a:ext>
            </a:extLst>
          </p:cNvPr>
          <p:cNvPicPr/>
          <p:nvPr/>
        </p:nvPicPr>
        <p:blipFill>
          <a:blip r:embed="rId2"/>
          <a:stretch>
            <a:fillRect/>
          </a:stretch>
        </p:blipFill>
        <p:spPr>
          <a:xfrm>
            <a:off x="2857143" y="4358822"/>
            <a:ext cx="2971800" cy="1536700"/>
          </a:xfrm>
          <a:prstGeom prst="rect">
            <a:avLst/>
          </a:prstGeom>
        </p:spPr>
      </p:pic>
      <p:sp>
        <p:nvSpPr>
          <p:cNvPr id="5" name="Cube 4">
            <a:extLst>
              <a:ext uri="{FF2B5EF4-FFF2-40B4-BE49-F238E27FC236}">
                <a16:creationId xmlns:a16="http://schemas.microsoft.com/office/drawing/2014/main" id="{484C2755-4F84-CC49-8E70-551D9584CCD9}"/>
              </a:ext>
            </a:extLst>
          </p:cNvPr>
          <p:cNvSpPr/>
          <p:nvPr/>
        </p:nvSpPr>
        <p:spPr>
          <a:xfrm>
            <a:off x="636675" y="4956484"/>
            <a:ext cx="2072640" cy="341376"/>
          </a:xfrm>
          <a:prstGeom prst="cube">
            <a:avLst>
              <a:gd name="adj" fmla="val 714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an 5">
            <a:extLst>
              <a:ext uri="{FF2B5EF4-FFF2-40B4-BE49-F238E27FC236}">
                <a16:creationId xmlns:a16="http://schemas.microsoft.com/office/drawing/2014/main" id="{2DC31943-CD0E-D041-BD0B-3CF95F87828C}"/>
              </a:ext>
            </a:extLst>
          </p:cNvPr>
          <p:cNvSpPr/>
          <p:nvPr/>
        </p:nvSpPr>
        <p:spPr>
          <a:xfrm rot="5400000">
            <a:off x="6570689" y="4204861"/>
            <a:ext cx="351253" cy="183474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44948811-BB4C-3148-8BCF-5072B3267CCD}"/>
              </a:ext>
            </a:extLst>
          </p:cNvPr>
          <p:cNvCxnSpPr/>
          <p:nvPr/>
        </p:nvCxnSpPr>
        <p:spPr>
          <a:xfrm>
            <a:off x="5649035" y="5122233"/>
            <a:ext cx="109728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C9C6466B-5FA5-3048-8355-2EA47F16E17F}"/>
              </a:ext>
            </a:extLst>
          </p:cNvPr>
          <p:cNvCxnSpPr/>
          <p:nvPr/>
        </p:nvCxnSpPr>
        <p:spPr>
          <a:xfrm>
            <a:off x="1404771" y="5076513"/>
            <a:ext cx="109728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F25D3D4F-33BA-0645-B578-6A4E36CBE928}"/>
              </a:ext>
            </a:extLst>
          </p:cNvPr>
          <p:cNvSpPr txBox="1"/>
          <p:nvPr/>
        </p:nvSpPr>
        <p:spPr>
          <a:xfrm>
            <a:off x="1114444" y="5425733"/>
            <a:ext cx="1117101" cy="369332"/>
          </a:xfrm>
          <a:prstGeom prst="rect">
            <a:avLst/>
          </a:prstGeom>
          <a:noFill/>
        </p:spPr>
        <p:txBody>
          <a:bodyPr wrap="none" rtlCol="0">
            <a:spAutoFit/>
          </a:bodyPr>
          <a:lstStyle/>
          <a:p>
            <a:r>
              <a:rPr lang="en-US" dirty="0"/>
              <a:t>Flat Beam</a:t>
            </a:r>
          </a:p>
        </p:txBody>
      </p:sp>
      <p:sp>
        <p:nvSpPr>
          <p:cNvPr id="10" name="TextBox 9">
            <a:extLst>
              <a:ext uri="{FF2B5EF4-FFF2-40B4-BE49-F238E27FC236}">
                <a16:creationId xmlns:a16="http://schemas.microsoft.com/office/drawing/2014/main" id="{C991C979-952E-2541-8023-B70342F30BFF}"/>
              </a:ext>
            </a:extLst>
          </p:cNvPr>
          <p:cNvSpPr txBox="1"/>
          <p:nvPr/>
        </p:nvSpPr>
        <p:spPr>
          <a:xfrm>
            <a:off x="6197675" y="5425733"/>
            <a:ext cx="1380571" cy="369332"/>
          </a:xfrm>
          <a:prstGeom prst="rect">
            <a:avLst/>
          </a:prstGeom>
          <a:noFill/>
        </p:spPr>
        <p:txBody>
          <a:bodyPr wrap="none" rtlCol="0">
            <a:spAutoFit/>
          </a:bodyPr>
          <a:lstStyle/>
          <a:p>
            <a:r>
              <a:rPr lang="en-US" dirty="0"/>
              <a:t>Round Beam</a:t>
            </a:r>
          </a:p>
        </p:txBody>
      </p:sp>
    </p:spTree>
    <p:extLst>
      <p:ext uri="{BB962C8B-B14F-4D97-AF65-F5344CB8AC3E}">
        <p14:creationId xmlns:p14="http://schemas.microsoft.com/office/powerpoint/2010/main" val="3790424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F0B9-0BD9-9B4A-870D-4AFFFE641C82}"/>
              </a:ext>
            </a:extLst>
          </p:cNvPr>
          <p:cNvSpPr>
            <a:spLocks noGrp="1"/>
          </p:cNvSpPr>
          <p:nvPr>
            <p:ph type="title"/>
          </p:nvPr>
        </p:nvSpPr>
        <p:spPr>
          <a:xfrm>
            <a:off x="685797" y="149992"/>
            <a:ext cx="7772400" cy="1143000"/>
          </a:xfrm>
        </p:spPr>
        <p:txBody>
          <a:bodyPr/>
          <a:lstStyle/>
          <a:p>
            <a:r>
              <a:rPr lang="en-US" dirty="0"/>
              <a:t>Moment Equations</a:t>
            </a:r>
          </a:p>
        </p:txBody>
      </p:sp>
      <p:graphicFrame>
        <p:nvGraphicFramePr>
          <p:cNvPr id="3" name="Object 2">
            <a:extLst>
              <a:ext uri="{FF2B5EF4-FFF2-40B4-BE49-F238E27FC236}">
                <a16:creationId xmlns:a16="http://schemas.microsoft.com/office/drawing/2014/main" id="{844681D3-727C-8D42-9B81-91FE4AB8180D}"/>
              </a:ext>
            </a:extLst>
          </p:cNvPr>
          <p:cNvGraphicFramePr>
            <a:graphicFrameLocks noChangeAspect="1"/>
          </p:cNvGraphicFramePr>
          <p:nvPr>
            <p:extLst>
              <p:ext uri="{D42A27DB-BD31-4B8C-83A1-F6EECF244321}">
                <p14:modId xmlns:p14="http://schemas.microsoft.com/office/powerpoint/2010/main" val="1403023161"/>
              </p:ext>
            </p:extLst>
          </p:nvPr>
        </p:nvGraphicFramePr>
        <p:xfrm>
          <a:off x="4571114" y="2042885"/>
          <a:ext cx="3278187" cy="1803400"/>
        </p:xfrm>
        <a:graphic>
          <a:graphicData uri="http://schemas.openxmlformats.org/presentationml/2006/ole">
            <mc:AlternateContent xmlns:mc="http://schemas.openxmlformats.org/markup-compatibility/2006">
              <mc:Choice xmlns:v="urn:schemas-microsoft-com:vml" Requires="v">
                <p:oleObj spid="_x0000_s184005" r:id="rId4" imgW="1892300" imgH="1041400" progId="Equation.DSMT4">
                  <p:embed/>
                </p:oleObj>
              </mc:Choice>
              <mc:Fallback>
                <p:oleObj r:id="rId4" imgW="1892300" imgH="1041400" progId="Equation.DSMT4">
                  <p:embed/>
                  <p:pic>
                    <p:nvPicPr>
                      <p:cNvPr id="3" name="Object 2">
                        <a:extLst>
                          <a:ext uri="{FF2B5EF4-FFF2-40B4-BE49-F238E27FC236}">
                            <a16:creationId xmlns:a16="http://schemas.microsoft.com/office/drawing/2014/main" id="{844681D3-727C-8D42-9B81-91FE4AB8180D}"/>
                          </a:ext>
                        </a:extLst>
                      </p:cNvPr>
                      <p:cNvPicPr/>
                      <p:nvPr/>
                    </p:nvPicPr>
                    <p:blipFill>
                      <a:blip r:embed="rId5"/>
                      <a:stretch>
                        <a:fillRect/>
                      </a:stretch>
                    </p:blipFill>
                    <p:spPr>
                      <a:xfrm>
                        <a:off x="4571114" y="2042885"/>
                        <a:ext cx="3278187" cy="18034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AD1CA3-B475-6347-AA3F-F94C3685C405}"/>
              </a:ext>
            </a:extLst>
          </p:cNvPr>
          <p:cNvSpPr txBox="1"/>
          <p:nvPr/>
        </p:nvSpPr>
        <p:spPr>
          <a:xfrm>
            <a:off x="417435" y="997033"/>
            <a:ext cx="3278187" cy="3046988"/>
          </a:xfrm>
          <a:prstGeom prst="rect">
            <a:avLst/>
          </a:prstGeom>
          <a:noFill/>
        </p:spPr>
        <p:txBody>
          <a:bodyPr wrap="square" rtlCol="0">
            <a:spAutoFit/>
          </a:bodyPr>
          <a:lstStyle/>
          <a:p>
            <a:r>
              <a:rPr lang="en-US" dirty="0"/>
              <a:t>Transverse phase space:</a:t>
            </a:r>
          </a:p>
          <a:p>
            <a:endParaRPr lang="en-US" dirty="0"/>
          </a:p>
          <a:p>
            <a:r>
              <a:rPr lang="en-US" dirty="0"/>
              <a:t>The second order moments are averages of the 4 by 4 elements of the Sigma matrix.</a:t>
            </a:r>
          </a:p>
          <a:p>
            <a:endParaRPr lang="en-US" dirty="0"/>
          </a:p>
          <a:p>
            <a:r>
              <a:rPr lang="en-US" dirty="0"/>
              <a:t>Moments:  </a:t>
            </a:r>
            <a:r>
              <a:rPr lang="en-US" b="1" dirty="0"/>
              <a:t>Q</a:t>
            </a:r>
            <a:r>
              <a:rPr lang="en-US" dirty="0"/>
              <a:t>, </a:t>
            </a:r>
            <a:r>
              <a:rPr lang="en-US" b="1" dirty="0"/>
              <a:t>P</a:t>
            </a:r>
            <a:r>
              <a:rPr lang="en-US" dirty="0"/>
              <a:t>, </a:t>
            </a:r>
            <a:r>
              <a:rPr lang="en-US" b="1" dirty="0"/>
              <a:t>E</a:t>
            </a:r>
            <a:r>
              <a:rPr lang="en-US" dirty="0"/>
              <a:t>, </a:t>
            </a:r>
            <a:r>
              <a:rPr lang="en-US" i="1" dirty="0"/>
              <a:t>L</a:t>
            </a:r>
          </a:p>
        </p:txBody>
      </p:sp>
      <p:graphicFrame>
        <p:nvGraphicFramePr>
          <p:cNvPr id="6" name="Object 5">
            <a:extLst>
              <a:ext uri="{FF2B5EF4-FFF2-40B4-BE49-F238E27FC236}">
                <a16:creationId xmlns:a16="http://schemas.microsoft.com/office/drawing/2014/main" id="{FA6317D2-53C4-F94A-8A26-0FB2B40F6166}"/>
              </a:ext>
            </a:extLst>
          </p:cNvPr>
          <p:cNvGraphicFramePr>
            <a:graphicFrameLocks noChangeAspect="1"/>
          </p:cNvGraphicFramePr>
          <p:nvPr>
            <p:extLst>
              <p:ext uri="{D42A27DB-BD31-4B8C-83A1-F6EECF244321}">
                <p14:modId xmlns:p14="http://schemas.microsoft.com/office/powerpoint/2010/main" val="2010720687"/>
              </p:ext>
            </p:extLst>
          </p:nvPr>
        </p:nvGraphicFramePr>
        <p:xfrm>
          <a:off x="254871" y="4301734"/>
          <a:ext cx="2861762" cy="1452561"/>
        </p:xfrm>
        <a:graphic>
          <a:graphicData uri="http://schemas.openxmlformats.org/presentationml/2006/ole">
            <mc:AlternateContent xmlns:mc="http://schemas.openxmlformats.org/markup-compatibility/2006">
              <mc:Choice xmlns:v="urn:schemas-microsoft-com:vml" Requires="v">
                <p:oleObj spid="_x0000_s184006" r:id="rId6" imgW="1676400" imgH="850900" progId="Equation.DSMT4">
                  <p:embed/>
                </p:oleObj>
              </mc:Choice>
              <mc:Fallback>
                <p:oleObj r:id="rId6" imgW="1676400" imgH="850900" progId="Equation.DSMT4">
                  <p:embed/>
                  <p:pic>
                    <p:nvPicPr>
                      <p:cNvPr id="6" name="Object 5">
                        <a:extLst>
                          <a:ext uri="{FF2B5EF4-FFF2-40B4-BE49-F238E27FC236}">
                            <a16:creationId xmlns:a16="http://schemas.microsoft.com/office/drawing/2014/main" id="{FA6317D2-53C4-F94A-8A26-0FB2B40F6166}"/>
                          </a:ext>
                        </a:extLst>
                      </p:cNvPr>
                      <p:cNvPicPr/>
                      <p:nvPr/>
                    </p:nvPicPr>
                    <p:blipFill>
                      <a:blip r:embed="rId7"/>
                      <a:stretch>
                        <a:fillRect/>
                      </a:stretch>
                    </p:blipFill>
                    <p:spPr>
                      <a:xfrm>
                        <a:off x="254871" y="4301734"/>
                        <a:ext cx="2861762" cy="1452561"/>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E8201B9-D539-344A-A1BA-C6E865202B6C}"/>
              </a:ext>
            </a:extLst>
          </p:cNvPr>
          <p:cNvGraphicFramePr>
            <a:graphicFrameLocks noChangeAspect="1"/>
          </p:cNvGraphicFramePr>
          <p:nvPr>
            <p:extLst>
              <p:ext uri="{D42A27DB-BD31-4B8C-83A1-F6EECF244321}">
                <p14:modId xmlns:p14="http://schemas.microsoft.com/office/powerpoint/2010/main" val="1520618897"/>
              </p:ext>
            </p:extLst>
          </p:nvPr>
        </p:nvGraphicFramePr>
        <p:xfrm>
          <a:off x="3139706" y="4241757"/>
          <a:ext cx="3584547" cy="1452561"/>
        </p:xfrm>
        <a:graphic>
          <a:graphicData uri="http://schemas.openxmlformats.org/presentationml/2006/ole">
            <mc:AlternateContent xmlns:mc="http://schemas.openxmlformats.org/markup-compatibility/2006">
              <mc:Choice xmlns:v="urn:schemas-microsoft-com:vml" Requires="v">
                <p:oleObj spid="_x0000_s184007" r:id="rId8" imgW="1943100" imgH="787400" progId="Equation.DSMT4">
                  <p:embed/>
                </p:oleObj>
              </mc:Choice>
              <mc:Fallback>
                <p:oleObj r:id="rId8" imgW="1943100" imgH="787400" progId="Equation.DSMT4">
                  <p:embed/>
                  <p:pic>
                    <p:nvPicPr>
                      <p:cNvPr id="7" name="Object 6">
                        <a:extLst>
                          <a:ext uri="{FF2B5EF4-FFF2-40B4-BE49-F238E27FC236}">
                            <a16:creationId xmlns:a16="http://schemas.microsoft.com/office/drawing/2014/main" id="{FE8201B9-D539-344A-A1BA-C6E865202B6C}"/>
                          </a:ext>
                        </a:extLst>
                      </p:cNvPr>
                      <p:cNvPicPr/>
                      <p:nvPr/>
                    </p:nvPicPr>
                    <p:blipFill>
                      <a:blip r:embed="rId9"/>
                      <a:stretch>
                        <a:fillRect/>
                      </a:stretch>
                    </p:blipFill>
                    <p:spPr>
                      <a:xfrm>
                        <a:off x="3139706" y="4241757"/>
                        <a:ext cx="3584547" cy="1452561"/>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B95055B-4227-CA47-9733-D65F19EBF91F}"/>
              </a:ext>
            </a:extLst>
          </p:cNvPr>
          <p:cNvGraphicFramePr>
            <a:graphicFrameLocks noChangeAspect="1"/>
          </p:cNvGraphicFramePr>
          <p:nvPr>
            <p:extLst>
              <p:ext uri="{D42A27DB-BD31-4B8C-83A1-F6EECF244321}">
                <p14:modId xmlns:p14="http://schemas.microsoft.com/office/powerpoint/2010/main" val="4237704191"/>
              </p:ext>
            </p:extLst>
          </p:nvPr>
        </p:nvGraphicFramePr>
        <p:xfrm>
          <a:off x="6594893" y="5125168"/>
          <a:ext cx="2304068" cy="1244940"/>
        </p:xfrm>
        <a:graphic>
          <a:graphicData uri="http://schemas.openxmlformats.org/presentationml/2006/ole">
            <mc:AlternateContent xmlns:mc="http://schemas.openxmlformats.org/markup-compatibility/2006">
              <mc:Choice xmlns:v="urn:schemas-microsoft-com:vml" Requires="v">
                <p:oleObj spid="_x0000_s184008" r:id="rId10" imgW="1574800" imgH="850900" progId="Equation.DSMT4">
                  <p:embed/>
                </p:oleObj>
              </mc:Choice>
              <mc:Fallback>
                <p:oleObj r:id="rId10" imgW="1574800" imgH="850900" progId="Equation.DSMT4">
                  <p:embed/>
                  <p:pic>
                    <p:nvPicPr>
                      <p:cNvPr id="8" name="Object 7">
                        <a:extLst>
                          <a:ext uri="{FF2B5EF4-FFF2-40B4-BE49-F238E27FC236}">
                            <a16:creationId xmlns:a16="http://schemas.microsoft.com/office/drawing/2014/main" id="{AB95055B-4227-CA47-9733-D65F19EBF91F}"/>
                          </a:ext>
                        </a:extLst>
                      </p:cNvPr>
                      <p:cNvPicPr/>
                      <p:nvPr/>
                    </p:nvPicPr>
                    <p:blipFill>
                      <a:blip r:embed="rId11"/>
                      <a:stretch>
                        <a:fillRect/>
                      </a:stretch>
                    </p:blipFill>
                    <p:spPr>
                      <a:xfrm>
                        <a:off x="6594893" y="5125168"/>
                        <a:ext cx="2304068" cy="124494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06F3459-3C8A-1143-9244-B76294955036}"/>
              </a:ext>
            </a:extLst>
          </p:cNvPr>
          <p:cNvGraphicFramePr>
            <a:graphicFrameLocks noChangeAspect="1"/>
          </p:cNvGraphicFramePr>
          <p:nvPr>
            <p:extLst>
              <p:ext uri="{D42A27DB-BD31-4B8C-83A1-F6EECF244321}">
                <p14:modId xmlns:p14="http://schemas.microsoft.com/office/powerpoint/2010/main" val="3758326043"/>
              </p:ext>
            </p:extLst>
          </p:nvPr>
        </p:nvGraphicFramePr>
        <p:xfrm>
          <a:off x="3639788" y="6154683"/>
          <a:ext cx="1608495" cy="492926"/>
        </p:xfrm>
        <a:graphic>
          <a:graphicData uri="http://schemas.openxmlformats.org/presentationml/2006/ole">
            <mc:AlternateContent xmlns:mc="http://schemas.openxmlformats.org/markup-compatibility/2006">
              <mc:Choice xmlns:v="urn:schemas-microsoft-com:vml" Requires="v">
                <p:oleObj spid="_x0000_s184009" r:id="rId12" imgW="787400" imgH="241300" progId="Equation.DSMT4">
                  <p:embed/>
                </p:oleObj>
              </mc:Choice>
              <mc:Fallback>
                <p:oleObj r:id="rId12" imgW="787400" imgH="241300" progId="Equation.DSMT4">
                  <p:embed/>
                  <p:pic>
                    <p:nvPicPr>
                      <p:cNvPr id="9" name="Object 8">
                        <a:extLst>
                          <a:ext uri="{FF2B5EF4-FFF2-40B4-BE49-F238E27FC236}">
                            <a16:creationId xmlns:a16="http://schemas.microsoft.com/office/drawing/2014/main" id="{B06F3459-3C8A-1143-9244-B76294955036}"/>
                          </a:ext>
                        </a:extLst>
                      </p:cNvPr>
                      <p:cNvPicPr/>
                      <p:nvPr/>
                    </p:nvPicPr>
                    <p:blipFill>
                      <a:blip r:embed="rId13"/>
                      <a:stretch>
                        <a:fillRect/>
                      </a:stretch>
                    </p:blipFill>
                    <p:spPr>
                      <a:xfrm>
                        <a:off x="3639788" y="6154683"/>
                        <a:ext cx="1608495" cy="492926"/>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ACDCA4C-A32E-A24D-A413-2EA7B4E3AC8A}"/>
              </a:ext>
            </a:extLst>
          </p:cNvPr>
          <p:cNvSpPr txBox="1"/>
          <p:nvPr/>
        </p:nvSpPr>
        <p:spPr>
          <a:xfrm>
            <a:off x="685797" y="6100761"/>
            <a:ext cx="2074607" cy="369332"/>
          </a:xfrm>
          <a:prstGeom prst="rect">
            <a:avLst/>
          </a:prstGeom>
          <a:noFill/>
        </p:spPr>
        <p:txBody>
          <a:bodyPr wrap="none" rtlCol="0">
            <a:spAutoFit/>
          </a:bodyPr>
          <a:lstStyle/>
          <a:p>
            <a:r>
              <a:rPr lang="en-US" dirty="0"/>
              <a:t>Angular momentum</a:t>
            </a:r>
          </a:p>
        </p:txBody>
      </p:sp>
      <p:graphicFrame>
        <p:nvGraphicFramePr>
          <p:cNvPr id="10" name="Object 9">
            <a:extLst>
              <a:ext uri="{FF2B5EF4-FFF2-40B4-BE49-F238E27FC236}">
                <a16:creationId xmlns:a16="http://schemas.microsoft.com/office/drawing/2014/main" id="{BC4939BB-C37E-3F46-803A-0B48FDD1641A}"/>
              </a:ext>
            </a:extLst>
          </p:cNvPr>
          <p:cNvGraphicFramePr>
            <a:graphicFrameLocks noChangeAspect="1"/>
          </p:cNvGraphicFramePr>
          <p:nvPr>
            <p:extLst>
              <p:ext uri="{D42A27DB-BD31-4B8C-83A1-F6EECF244321}">
                <p14:modId xmlns:p14="http://schemas.microsoft.com/office/powerpoint/2010/main" val="2316473667"/>
              </p:ext>
            </p:extLst>
          </p:nvPr>
        </p:nvGraphicFramePr>
        <p:xfrm>
          <a:off x="4184650" y="984250"/>
          <a:ext cx="2410243" cy="769334"/>
        </p:xfrm>
        <a:graphic>
          <a:graphicData uri="http://schemas.openxmlformats.org/presentationml/2006/ole">
            <mc:AlternateContent xmlns:mc="http://schemas.openxmlformats.org/markup-compatibility/2006">
              <mc:Choice xmlns:v="urn:schemas-microsoft-com:vml" Requires="v">
                <p:oleObj spid="_x0000_s184010" r:id="rId14" imgW="1117600" imgH="355600" progId="Equation.DSMT4">
                  <p:embed/>
                </p:oleObj>
              </mc:Choice>
              <mc:Fallback>
                <p:oleObj r:id="rId14" imgW="1117600" imgH="355600" progId="Equation.DSMT4">
                  <p:embed/>
                  <p:pic>
                    <p:nvPicPr>
                      <p:cNvPr id="10" name="Object 9">
                        <a:extLst>
                          <a:ext uri="{FF2B5EF4-FFF2-40B4-BE49-F238E27FC236}">
                            <a16:creationId xmlns:a16="http://schemas.microsoft.com/office/drawing/2014/main" id="{BC4939BB-C37E-3F46-803A-0B48FDD1641A}"/>
                          </a:ext>
                        </a:extLst>
                      </p:cNvPr>
                      <p:cNvPicPr/>
                      <p:nvPr/>
                    </p:nvPicPr>
                    <p:blipFill>
                      <a:blip r:embed="rId15"/>
                      <a:stretch>
                        <a:fillRect/>
                      </a:stretch>
                    </p:blipFill>
                    <p:spPr>
                      <a:xfrm>
                        <a:off x="4184650" y="984250"/>
                        <a:ext cx="2410243" cy="769334"/>
                      </a:xfrm>
                      <a:prstGeom prst="rect">
                        <a:avLst/>
                      </a:prstGeom>
                    </p:spPr>
                  </p:pic>
                </p:oleObj>
              </mc:Fallback>
            </mc:AlternateContent>
          </a:graphicData>
        </a:graphic>
      </p:graphicFrame>
    </p:spTree>
    <p:extLst>
      <p:ext uri="{BB962C8B-B14F-4D97-AF65-F5344CB8AC3E}">
        <p14:creationId xmlns:p14="http://schemas.microsoft.com/office/powerpoint/2010/main" val="1788435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673CF7-4655-D349-BF42-9CE0B72E6EB0}"/>
              </a:ext>
            </a:extLst>
          </p:cNvPr>
          <p:cNvPicPr>
            <a:picLocks noChangeAspect="1"/>
          </p:cNvPicPr>
          <p:nvPr/>
        </p:nvPicPr>
        <p:blipFill>
          <a:blip r:embed="rId3"/>
          <a:stretch>
            <a:fillRect/>
          </a:stretch>
        </p:blipFill>
        <p:spPr>
          <a:xfrm>
            <a:off x="2032721" y="3354094"/>
            <a:ext cx="4715336" cy="3508210"/>
          </a:xfrm>
          <a:prstGeom prst="rect">
            <a:avLst/>
          </a:prstGeom>
        </p:spPr>
      </p:pic>
      <p:sp>
        <p:nvSpPr>
          <p:cNvPr id="2" name="Title 1">
            <a:extLst>
              <a:ext uri="{FF2B5EF4-FFF2-40B4-BE49-F238E27FC236}">
                <a16:creationId xmlns:a16="http://schemas.microsoft.com/office/drawing/2014/main" id="{F9CA60E0-1D3F-FF45-8C7C-F66E47B95939}"/>
              </a:ext>
            </a:extLst>
          </p:cNvPr>
          <p:cNvSpPr>
            <a:spLocks noGrp="1"/>
          </p:cNvSpPr>
          <p:nvPr>
            <p:ph type="title"/>
          </p:nvPr>
        </p:nvSpPr>
        <p:spPr>
          <a:xfrm>
            <a:off x="504189" y="123990"/>
            <a:ext cx="7772400" cy="1143000"/>
          </a:xfrm>
        </p:spPr>
        <p:txBody>
          <a:bodyPr/>
          <a:lstStyle/>
          <a:p>
            <a:r>
              <a:rPr lang="en-US" dirty="0"/>
              <a:t>Equations</a:t>
            </a:r>
          </a:p>
        </p:txBody>
      </p:sp>
      <p:graphicFrame>
        <p:nvGraphicFramePr>
          <p:cNvPr id="3" name="Object 2">
            <a:extLst>
              <a:ext uri="{FF2B5EF4-FFF2-40B4-BE49-F238E27FC236}">
                <a16:creationId xmlns:a16="http://schemas.microsoft.com/office/drawing/2014/main" id="{75A990D9-6A58-B744-B103-73742BC3E5A5}"/>
              </a:ext>
            </a:extLst>
          </p:cNvPr>
          <p:cNvGraphicFramePr>
            <a:graphicFrameLocks noChangeAspect="1"/>
          </p:cNvGraphicFramePr>
          <p:nvPr>
            <p:extLst>
              <p:ext uri="{D42A27DB-BD31-4B8C-83A1-F6EECF244321}">
                <p14:modId xmlns:p14="http://schemas.microsoft.com/office/powerpoint/2010/main" val="49596664"/>
              </p:ext>
            </p:extLst>
          </p:nvPr>
        </p:nvGraphicFramePr>
        <p:xfrm>
          <a:off x="409765" y="551997"/>
          <a:ext cx="1665287" cy="2497931"/>
        </p:xfrm>
        <a:graphic>
          <a:graphicData uri="http://schemas.openxmlformats.org/presentationml/2006/ole">
            <mc:AlternateContent xmlns:mc="http://schemas.openxmlformats.org/markup-compatibility/2006">
              <mc:Choice xmlns:v="urn:schemas-microsoft-com:vml" Requires="v">
                <p:oleObj spid="_x0000_s185029" r:id="rId4" imgW="1092200" imgH="1638300" progId="Equation.DSMT4">
                  <p:embed/>
                </p:oleObj>
              </mc:Choice>
              <mc:Fallback>
                <p:oleObj r:id="rId4" imgW="1092200" imgH="1638300" progId="Equation.DSMT4">
                  <p:embed/>
                  <p:pic>
                    <p:nvPicPr>
                      <p:cNvPr id="3" name="Object 2">
                        <a:extLst>
                          <a:ext uri="{FF2B5EF4-FFF2-40B4-BE49-F238E27FC236}">
                            <a16:creationId xmlns:a16="http://schemas.microsoft.com/office/drawing/2014/main" id="{75A990D9-6A58-B744-B103-73742BC3E5A5}"/>
                          </a:ext>
                        </a:extLst>
                      </p:cNvPr>
                      <p:cNvPicPr/>
                      <p:nvPr/>
                    </p:nvPicPr>
                    <p:blipFill>
                      <a:blip r:embed="rId5"/>
                      <a:stretch>
                        <a:fillRect/>
                      </a:stretch>
                    </p:blipFill>
                    <p:spPr>
                      <a:xfrm>
                        <a:off x="409765" y="551997"/>
                        <a:ext cx="1665287" cy="2497931"/>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B16CE0A4-D67C-4042-B653-8D7DA37FDBCF}"/>
              </a:ext>
            </a:extLst>
          </p:cNvPr>
          <p:cNvGraphicFramePr>
            <a:graphicFrameLocks noChangeAspect="1"/>
          </p:cNvGraphicFramePr>
          <p:nvPr>
            <p:extLst>
              <p:ext uri="{D42A27DB-BD31-4B8C-83A1-F6EECF244321}">
                <p14:modId xmlns:p14="http://schemas.microsoft.com/office/powerpoint/2010/main" val="2810712697"/>
              </p:ext>
            </p:extLst>
          </p:nvPr>
        </p:nvGraphicFramePr>
        <p:xfrm>
          <a:off x="5792735" y="207275"/>
          <a:ext cx="1673225" cy="1244600"/>
        </p:xfrm>
        <a:graphic>
          <a:graphicData uri="http://schemas.openxmlformats.org/presentationml/2006/ole">
            <mc:AlternateContent xmlns:mc="http://schemas.openxmlformats.org/markup-compatibility/2006">
              <mc:Choice xmlns:v="urn:schemas-microsoft-com:vml" Requires="v">
                <p:oleObj spid="_x0000_s185030" r:id="rId6" imgW="1143000" imgH="850900" progId="Equation.DSMT4">
                  <p:embed/>
                </p:oleObj>
              </mc:Choice>
              <mc:Fallback>
                <p:oleObj r:id="rId6" imgW="1143000" imgH="850900" progId="Equation.DSMT4">
                  <p:embed/>
                  <p:pic>
                    <p:nvPicPr>
                      <p:cNvPr id="4" name="Object 3">
                        <a:extLst>
                          <a:ext uri="{FF2B5EF4-FFF2-40B4-BE49-F238E27FC236}">
                            <a16:creationId xmlns:a16="http://schemas.microsoft.com/office/drawing/2014/main" id="{B16CE0A4-D67C-4042-B653-8D7DA37FDBCF}"/>
                          </a:ext>
                        </a:extLst>
                      </p:cNvPr>
                      <p:cNvPicPr/>
                      <p:nvPr/>
                    </p:nvPicPr>
                    <p:blipFill>
                      <a:blip r:embed="rId7"/>
                      <a:stretch>
                        <a:fillRect/>
                      </a:stretch>
                    </p:blipFill>
                    <p:spPr>
                      <a:xfrm>
                        <a:off x="5792735" y="207275"/>
                        <a:ext cx="1673225" cy="12446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3F13AB34-D6F1-7547-A64C-7327F55D4E3C}"/>
              </a:ext>
            </a:extLst>
          </p:cNvPr>
          <p:cNvGraphicFramePr>
            <a:graphicFrameLocks noChangeAspect="1"/>
          </p:cNvGraphicFramePr>
          <p:nvPr>
            <p:extLst>
              <p:ext uri="{D42A27DB-BD31-4B8C-83A1-F6EECF244321}">
                <p14:modId xmlns:p14="http://schemas.microsoft.com/office/powerpoint/2010/main" val="2382996787"/>
              </p:ext>
            </p:extLst>
          </p:nvPr>
        </p:nvGraphicFramePr>
        <p:xfrm>
          <a:off x="7443945" y="196395"/>
          <a:ext cx="1665287" cy="1244600"/>
        </p:xfrm>
        <a:graphic>
          <a:graphicData uri="http://schemas.openxmlformats.org/presentationml/2006/ole">
            <mc:AlternateContent xmlns:mc="http://schemas.openxmlformats.org/markup-compatibility/2006">
              <mc:Choice xmlns:v="urn:schemas-microsoft-com:vml" Requires="v">
                <p:oleObj spid="_x0000_s185031" r:id="rId8" imgW="1054100" imgH="787400" progId="Equation.DSMT4">
                  <p:embed/>
                </p:oleObj>
              </mc:Choice>
              <mc:Fallback>
                <p:oleObj r:id="rId8" imgW="1054100" imgH="787400" progId="Equation.DSMT4">
                  <p:embed/>
                  <p:pic>
                    <p:nvPicPr>
                      <p:cNvPr id="5" name="Object 4">
                        <a:extLst>
                          <a:ext uri="{FF2B5EF4-FFF2-40B4-BE49-F238E27FC236}">
                            <a16:creationId xmlns:a16="http://schemas.microsoft.com/office/drawing/2014/main" id="{3F13AB34-D6F1-7547-A64C-7327F55D4E3C}"/>
                          </a:ext>
                        </a:extLst>
                      </p:cNvPr>
                      <p:cNvPicPr/>
                      <p:nvPr/>
                    </p:nvPicPr>
                    <p:blipFill>
                      <a:blip r:embed="rId9"/>
                      <a:stretch>
                        <a:fillRect/>
                      </a:stretch>
                    </p:blipFill>
                    <p:spPr>
                      <a:xfrm>
                        <a:off x="7443945" y="196395"/>
                        <a:ext cx="1665287" cy="12446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DF47B74E-C294-B145-AA67-49898F1D4FFA}"/>
              </a:ext>
            </a:extLst>
          </p:cNvPr>
          <p:cNvGraphicFramePr>
            <a:graphicFrameLocks noChangeAspect="1"/>
          </p:cNvGraphicFramePr>
          <p:nvPr>
            <p:extLst>
              <p:ext uri="{D42A27DB-BD31-4B8C-83A1-F6EECF244321}">
                <p14:modId xmlns:p14="http://schemas.microsoft.com/office/powerpoint/2010/main" val="4270420955"/>
              </p:ext>
            </p:extLst>
          </p:nvPr>
        </p:nvGraphicFramePr>
        <p:xfrm>
          <a:off x="7465960" y="1862333"/>
          <a:ext cx="1416050" cy="1143000"/>
        </p:xfrm>
        <a:graphic>
          <a:graphicData uri="http://schemas.openxmlformats.org/presentationml/2006/ole">
            <mc:AlternateContent xmlns:mc="http://schemas.openxmlformats.org/markup-compatibility/2006">
              <mc:Choice xmlns:v="urn:schemas-microsoft-com:vml" Requires="v">
                <p:oleObj spid="_x0000_s185032" r:id="rId10" imgW="1054100" imgH="850900" progId="Equation.DSMT4">
                  <p:embed/>
                </p:oleObj>
              </mc:Choice>
              <mc:Fallback>
                <p:oleObj r:id="rId10" imgW="1054100" imgH="850900" progId="Equation.DSMT4">
                  <p:embed/>
                  <p:pic>
                    <p:nvPicPr>
                      <p:cNvPr id="6" name="Object 5">
                        <a:extLst>
                          <a:ext uri="{FF2B5EF4-FFF2-40B4-BE49-F238E27FC236}">
                            <a16:creationId xmlns:a16="http://schemas.microsoft.com/office/drawing/2014/main" id="{DF47B74E-C294-B145-AA67-49898F1D4FFA}"/>
                          </a:ext>
                        </a:extLst>
                      </p:cNvPr>
                      <p:cNvPicPr/>
                      <p:nvPr/>
                    </p:nvPicPr>
                    <p:blipFill>
                      <a:blip r:embed="rId11"/>
                      <a:stretch>
                        <a:fillRect/>
                      </a:stretch>
                    </p:blipFill>
                    <p:spPr>
                      <a:xfrm>
                        <a:off x="7465960" y="1862333"/>
                        <a:ext cx="1416050" cy="11430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21FEF3D-8EFA-7848-9D27-A87089B78CC2}"/>
              </a:ext>
            </a:extLst>
          </p:cNvPr>
          <p:cNvGraphicFramePr>
            <a:graphicFrameLocks noChangeAspect="1"/>
          </p:cNvGraphicFramePr>
          <p:nvPr>
            <p:extLst>
              <p:ext uri="{D42A27DB-BD31-4B8C-83A1-F6EECF244321}">
                <p14:modId xmlns:p14="http://schemas.microsoft.com/office/powerpoint/2010/main" val="4252020850"/>
              </p:ext>
            </p:extLst>
          </p:nvPr>
        </p:nvGraphicFramePr>
        <p:xfrm>
          <a:off x="6072515" y="1884310"/>
          <a:ext cx="1393445" cy="427024"/>
        </p:xfrm>
        <a:graphic>
          <a:graphicData uri="http://schemas.openxmlformats.org/presentationml/2006/ole">
            <mc:AlternateContent xmlns:mc="http://schemas.openxmlformats.org/markup-compatibility/2006">
              <mc:Choice xmlns:v="urn:schemas-microsoft-com:vml" Requires="v">
                <p:oleObj spid="_x0000_s185033" r:id="rId12" imgW="787400" imgH="241300" progId="Equation.DSMT4">
                  <p:embed/>
                </p:oleObj>
              </mc:Choice>
              <mc:Fallback>
                <p:oleObj r:id="rId12" imgW="787400" imgH="241300" progId="Equation.DSMT4">
                  <p:embed/>
                  <p:pic>
                    <p:nvPicPr>
                      <p:cNvPr id="7" name="Object 6">
                        <a:extLst>
                          <a:ext uri="{FF2B5EF4-FFF2-40B4-BE49-F238E27FC236}">
                            <a16:creationId xmlns:a16="http://schemas.microsoft.com/office/drawing/2014/main" id="{B21FEF3D-8EFA-7848-9D27-A87089B78CC2}"/>
                          </a:ext>
                        </a:extLst>
                      </p:cNvPr>
                      <p:cNvPicPr/>
                      <p:nvPr/>
                    </p:nvPicPr>
                    <p:blipFill>
                      <a:blip r:embed="rId13"/>
                      <a:stretch>
                        <a:fillRect/>
                      </a:stretch>
                    </p:blipFill>
                    <p:spPr>
                      <a:xfrm>
                        <a:off x="6072515" y="1884310"/>
                        <a:ext cx="1393445" cy="427024"/>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6A9BCD6-2265-D54F-99F7-057150E7F177}"/>
              </a:ext>
            </a:extLst>
          </p:cNvPr>
          <p:cNvGraphicFramePr>
            <a:graphicFrameLocks noChangeAspect="1"/>
          </p:cNvGraphicFramePr>
          <p:nvPr/>
        </p:nvGraphicFramePr>
        <p:xfrm>
          <a:off x="2824163" y="1422400"/>
          <a:ext cx="2636837" cy="1143000"/>
        </p:xfrm>
        <a:graphic>
          <a:graphicData uri="http://schemas.openxmlformats.org/presentationml/2006/ole">
            <mc:AlternateContent xmlns:mc="http://schemas.openxmlformats.org/markup-compatibility/2006">
              <mc:Choice xmlns:v="urn:schemas-microsoft-com:vml" Requires="v">
                <p:oleObj spid="_x0000_s185034" r:id="rId14" imgW="1612900" imgH="698500" progId="Equation.DSMT4">
                  <p:embed/>
                </p:oleObj>
              </mc:Choice>
              <mc:Fallback>
                <p:oleObj r:id="rId14" imgW="1612900" imgH="698500" progId="Equation.DSMT4">
                  <p:embed/>
                  <p:pic>
                    <p:nvPicPr>
                      <p:cNvPr id="8" name="Object 7">
                        <a:extLst>
                          <a:ext uri="{FF2B5EF4-FFF2-40B4-BE49-F238E27FC236}">
                            <a16:creationId xmlns:a16="http://schemas.microsoft.com/office/drawing/2014/main" id="{A6A9BCD6-2265-D54F-99F7-057150E7F177}"/>
                          </a:ext>
                        </a:extLst>
                      </p:cNvPr>
                      <p:cNvPicPr/>
                      <p:nvPr/>
                    </p:nvPicPr>
                    <p:blipFill>
                      <a:blip r:embed="rId15"/>
                      <a:stretch>
                        <a:fillRect/>
                      </a:stretch>
                    </p:blipFill>
                    <p:spPr>
                      <a:xfrm>
                        <a:off x="2824163" y="1422400"/>
                        <a:ext cx="2636837" cy="11430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F8D7AFCF-F787-F440-AFD7-E641A12918AC}"/>
              </a:ext>
            </a:extLst>
          </p:cNvPr>
          <p:cNvSpPr txBox="1"/>
          <p:nvPr/>
        </p:nvSpPr>
        <p:spPr>
          <a:xfrm>
            <a:off x="6639952" y="3900336"/>
            <a:ext cx="2504048" cy="646331"/>
          </a:xfrm>
          <a:prstGeom prst="rect">
            <a:avLst/>
          </a:prstGeom>
          <a:noFill/>
        </p:spPr>
        <p:txBody>
          <a:bodyPr wrap="square" rtlCol="0">
            <a:spAutoFit/>
          </a:bodyPr>
          <a:lstStyle/>
          <a:p>
            <a:r>
              <a:rPr lang="en-US" sz="1800" dirty="0"/>
              <a:t>Symbols –PIC </a:t>
            </a:r>
          </a:p>
          <a:p>
            <a:r>
              <a:rPr lang="en-US" sz="1800" dirty="0"/>
              <a:t>Lines – Moment </a:t>
            </a:r>
            <a:r>
              <a:rPr lang="en-US" sz="1800" dirty="0" err="1"/>
              <a:t>Eqs</a:t>
            </a:r>
            <a:r>
              <a:rPr lang="en-US" sz="1800" dirty="0"/>
              <a:t>. </a:t>
            </a:r>
          </a:p>
        </p:txBody>
      </p:sp>
      <p:sp>
        <p:nvSpPr>
          <p:cNvPr id="13" name="Rectangle 12">
            <a:extLst>
              <a:ext uri="{FF2B5EF4-FFF2-40B4-BE49-F238E27FC236}">
                <a16:creationId xmlns:a16="http://schemas.microsoft.com/office/drawing/2014/main" id="{9FD999C4-AEDD-6445-A980-5EA4EF66195C}"/>
              </a:ext>
            </a:extLst>
          </p:cNvPr>
          <p:cNvSpPr/>
          <p:nvPr/>
        </p:nvSpPr>
        <p:spPr>
          <a:xfrm>
            <a:off x="96696" y="291239"/>
            <a:ext cx="2245512" cy="3218688"/>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D879A03-DABC-5D40-978D-6CBA444723CA}"/>
              </a:ext>
            </a:extLst>
          </p:cNvPr>
          <p:cNvSpPr txBox="1"/>
          <p:nvPr/>
        </p:nvSpPr>
        <p:spPr>
          <a:xfrm>
            <a:off x="2771775" y="2865262"/>
            <a:ext cx="3116559" cy="369332"/>
          </a:xfrm>
          <a:prstGeom prst="rect">
            <a:avLst/>
          </a:prstGeom>
          <a:noFill/>
        </p:spPr>
        <p:txBody>
          <a:bodyPr wrap="none" rtlCol="0">
            <a:spAutoFit/>
          </a:bodyPr>
          <a:lstStyle/>
          <a:p>
            <a:r>
              <a:rPr lang="en-US" dirty="0"/>
              <a:t>Depend on magnet parameters</a:t>
            </a:r>
          </a:p>
        </p:txBody>
      </p:sp>
      <p:cxnSp>
        <p:nvCxnSpPr>
          <p:cNvPr id="15" name="Straight Arrow Connector 14">
            <a:extLst>
              <a:ext uri="{FF2B5EF4-FFF2-40B4-BE49-F238E27FC236}">
                <a16:creationId xmlns:a16="http://schemas.microsoft.com/office/drawing/2014/main" id="{09EF635A-3A85-184A-8021-02954642C561}"/>
              </a:ext>
            </a:extLst>
          </p:cNvPr>
          <p:cNvCxnSpPr>
            <a:cxnSpLocks/>
          </p:cNvCxnSpPr>
          <p:nvPr/>
        </p:nvCxnSpPr>
        <p:spPr>
          <a:xfrm flipV="1">
            <a:off x="3253840" y="2545389"/>
            <a:ext cx="560973" cy="36933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261DE59A-3B53-4445-91E0-E83C49EEADE8}"/>
              </a:ext>
            </a:extLst>
          </p:cNvPr>
          <p:cNvSpPr/>
          <p:nvPr/>
        </p:nvSpPr>
        <p:spPr>
          <a:xfrm>
            <a:off x="3253840" y="1396502"/>
            <a:ext cx="1353787" cy="110826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114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2240E-9E6E-2D44-8BFF-8E4C88494CAC}"/>
              </a:ext>
            </a:extLst>
          </p:cNvPr>
          <p:cNvSpPr>
            <a:spLocks noGrp="1"/>
          </p:cNvSpPr>
          <p:nvPr>
            <p:ph type="title"/>
          </p:nvPr>
        </p:nvSpPr>
        <p:spPr>
          <a:xfrm>
            <a:off x="374216" y="201617"/>
            <a:ext cx="7772400" cy="1143000"/>
          </a:xfrm>
        </p:spPr>
        <p:txBody>
          <a:bodyPr/>
          <a:lstStyle/>
          <a:p>
            <a:r>
              <a:rPr lang="en-US" dirty="0"/>
              <a:t>Linearized System</a:t>
            </a:r>
          </a:p>
        </p:txBody>
      </p:sp>
      <p:graphicFrame>
        <p:nvGraphicFramePr>
          <p:cNvPr id="4" name="Object 3">
            <a:extLst>
              <a:ext uri="{FF2B5EF4-FFF2-40B4-BE49-F238E27FC236}">
                <a16:creationId xmlns:a16="http://schemas.microsoft.com/office/drawing/2014/main" id="{EFFD643F-3F01-054D-93BD-D695121651F3}"/>
              </a:ext>
            </a:extLst>
          </p:cNvPr>
          <p:cNvGraphicFramePr>
            <a:graphicFrameLocks noChangeAspect="1"/>
          </p:cNvGraphicFramePr>
          <p:nvPr>
            <p:extLst>
              <p:ext uri="{D42A27DB-BD31-4B8C-83A1-F6EECF244321}">
                <p14:modId xmlns:p14="http://schemas.microsoft.com/office/powerpoint/2010/main" val="616702889"/>
              </p:ext>
            </p:extLst>
          </p:nvPr>
        </p:nvGraphicFramePr>
        <p:xfrm>
          <a:off x="473049" y="2645837"/>
          <a:ext cx="1581383" cy="2375976"/>
        </p:xfrm>
        <a:graphic>
          <a:graphicData uri="http://schemas.openxmlformats.org/presentationml/2006/ole">
            <mc:AlternateContent xmlns:mc="http://schemas.openxmlformats.org/markup-compatibility/2006">
              <mc:Choice xmlns:v="urn:schemas-microsoft-com:vml" Requires="v">
                <p:oleObj spid="_x0000_s289907" r:id="rId4" imgW="1092200" imgH="1638300" progId="Equation.DSMT4">
                  <p:embed/>
                </p:oleObj>
              </mc:Choice>
              <mc:Fallback>
                <p:oleObj r:id="rId4" imgW="1092200" imgH="1638300" progId="Equation.DSMT4">
                  <p:embed/>
                  <p:pic>
                    <p:nvPicPr>
                      <p:cNvPr id="4" name="Object 3">
                        <a:extLst>
                          <a:ext uri="{FF2B5EF4-FFF2-40B4-BE49-F238E27FC236}">
                            <a16:creationId xmlns:a16="http://schemas.microsoft.com/office/drawing/2014/main" id="{EFFD643F-3F01-054D-93BD-D695121651F3}"/>
                          </a:ext>
                        </a:extLst>
                      </p:cNvPr>
                      <p:cNvPicPr>
                        <a:picLocks noChangeAspect="1" noChangeArrowheads="1"/>
                      </p:cNvPicPr>
                      <p:nvPr/>
                    </p:nvPicPr>
                    <p:blipFill>
                      <a:blip r:embed="rId5"/>
                      <a:srcRect/>
                      <a:stretch>
                        <a:fillRect/>
                      </a:stretch>
                    </p:blipFill>
                    <p:spPr bwMode="auto">
                      <a:xfrm>
                        <a:off x="473049" y="2645837"/>
                        <a:ext cx="1581383" cy="2375976"/>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919E0991-CBC0-1D49-8747-6F7454369A6F}"/>
              </a:ext>
            </a:extLst>
          </p:cNvPr>
          <p:cNvSpPr txBox="1"/>
          <p:nvPr/>
        </p:nvSpPr>
        <p:spPr>
          <a:xfrm>
            <a:off x="327357" y="1796604"/>
            <a:ext cx="1413813" cy="461665"/>
          </a:xfrm>
          <a:prstGeom prst="rect">
            <a:avLst/>
          </a:prstGeom>
          <a:noFill/>
        </p:spPr>
        <p:txBody>
          <a:bodyPr wrap="square" rtlCol="0">
            <a:spAutoFit/>
          </a:bodyPr>
          <a:lstStyle/>
          <a:p>
            <a:r>
              <a:rPr lang="en-US" dirty="0"/>
              <a:t>Base case</a:t>
            </a:r>
          </a:p>
        </p:txBody>
      </p:sp>
      <p:sp>
        <p:nvSpPr>
          <p:cNvPr id="6" name="Rectangle 4">
            <a:extLst>
              <a:ext uri="{FF2B5EF4-FFF2-40B4-BE49-F238E27FC236}">
                <a16:creationId xmlns:a16="http://schemas.microsoft.com/office/drawing/2014/main" id="{26608943-5AAF-674B-B0FB-B3DEFC3FD2A8}"/>
              </a:ext>
            </a:extLst>
          </p:cNvPr>
          <p:cNvSpPr>
            <a:spLocks noChangeArrowheads="1"/>
          </p:cNvSpPr>
          <p:nvPr/>
        </p:nvSpPr>
        <p:spPr bwMode="auto">
          <a:xfrm>
            <a:off x="3016333" y="32648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17B3ECFC-D5FF-CE47-8E1D-9A939D92B3E8}"/>
              </a:ext>
            </a:extLst>
          </p:cNvPr>
          <p:cNvGraphicFramePr>
            <a:graphicFrameLocks noChangeAspect="1"/>
          </p:cNvGraphicFramePr>
          <p:nvPr>
            <p:extLst>
              <p:ext uri="{D42A27DB-BD31-4B8C-83A1-F6EECF244321}">
                <p14:modId xmlns:p14="http://schemas.microsoft.com/office/powerpoint/2010/main" val="3523829324"/>
              </p:ext>
            </p:extLst>
          </p:nvPr>
        </p:nvGraphicFramePr>
        <p:xfrm>
          <a:off x="2642128" y="2645837"/>
          <a:ext cx="3116136" cy="2375969"/>
        </p:xfrm>
        <a:graphic>
          <a:graphicData uri="http://schemas.openxmlformats.org/presentationml/2006/ole">
            <mc:AlternateContent xmlns:mc="http://schemas.openxmlformats.org/markup-compatibility/2006">
              <mc:Choice xmlns:v="urn:schemas-microsoft-com:vml" Requires="v">
                <p:oleObj spid="_x0000_s289908" r:id="rId6" imgW="2463800" imgH="1879600" progId="Equation.DSMT4">
                  <p:embed/>
                </p:oleObj>
              </mc:Choice>
              <mc:Fallback>
                <p:oleObj r:id="rId6" imgW="2463800" imgH="1879600" progId="Equation.DSMT4">
                  <p:embed/>
                  <p:pic>
                    <p:nvPicPr>
                      <p:cNvPr id="7" name="Object 6">
                        <a:extLst>
                          <a:ext uri="{FF2B5EF4-FFF2-40B4-BE49-F238E27FC236}">
                            <a16:creationId xmlns:a16="http://schemas.microsoft.com/office/drawing/2014/main" id="{17B3ECFC-D5FF-CE47-8E1D-9A939D92B3E8}"/>
                          </a:ext>
                        </a:extLst>
                      </p:cNvPr>
                      <p:cNvPicPr>
                        <a:picLocks noChangeAspect="1" noChangeArrowheads="1"/>
                      </p:cNvPicPr>
                      <p:nvPr/>
                    </p:nvPicPr>
                    <p:blipFill>
                      <a:blip r:embed="rId7"/>
                      <a:srcRect/>
                      <a:stretch>
                        <a:fillRect/>
                      </a:stretch>
                    </p:blipFill>
                    <p:spPr bwMode="auto">
                      <a:xfrm>
                        <a:off x="2642128" y="2645837"/>
                        <a:ext cx="3116136" cy="2375969"/>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03CC29AB-CAE1-494A-85CA-6932377D76F7}"/>
              </a:ext>
            </a:extLst>
          </p:cNvPr>
          <p:cNvSpPr txBox="1"/>
          <p:nvPr/>
        </p:nvSpPr>
        <p:spPr>
          <a:xfrm>
            <a:off x="2642128" y="1196439"/>
            <a:ext cx="2622983" cy="1200329"/>
          </a:xfrm>
          <a:prstGeom prst="rect">
            <a:avLst/>
          </a:prstGeom>
          <a:noFill/>
        </p:spPr>
        <p:txBody>
          <a:bodyPr wrap="square" rtlCol="0">
            <a:spAutoFit/>
          </a:bodyPr>
          <a:lstStyle/>
          <a:p>
            <a:r>
              <a:rPr lang="en-US" dirty="0"/>
              <a:t>Linear perturbation due to true change in parameters </a:t>
            </a:r>
          </a:p>
        </p:txBody>
      </p:sp>
      <p:sp>
        <p:nvSpPr>
          <p:cNvPr id="9" name="Rectangle 6">
            <a:extLst>
              <a:ext uri="{FF2B5EF4-FFF2-40B4-BE49-F238E27FC236}">
                <a16:creationId xmlns:a16="http://schemas.microsoft.com/office/drawing/2014/main" id="{12325A26-CF78-1C45-AB00-43ED4456414C}"/>
              </a:ext>
            </a:extLst>
          </p:cNvPr>
          <p:cNvSpPr>
            <a:spLocks noChangeArrowheads="1"/>
          </p:cNvSpPr>
          <p:nvPr/>
        </p:nvSpPr>
        <p:spPr bwMode="auto">
          <a:xfrm>
            <a:off x="6305797" y="259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a:extLst>
              <a:ext uri="{FF2B5EF4-FFF2-40B4-BE49-F238E27FC236}">
                <a16:creationId xmlns:a16="http://schemas.microsoft.com/office/drawing/2014/main" id="{996F0902-20E6-5C42-95C5-0E6E1E1DF5AB}"/>
              </a:ext>
            </a:extLst>
          </p:cNvPr>
          <p:cNvGraphicFramePr>
            <a:graphicFrameLocks noChangeAspect="1"/>
          </p:cNvGraphicFramePr>
          <p:nvPr>
            <p:extLst>
              <p:ext uri="{D42A27DB-BD31-4B8C-83A1-F6EECF244321}">
                <p14:modId xmlns:p14="http://schemas.microsoft.com/office/powerpoint/2010/main" val="1561949607"/>
              </p:ext>
            </p:extLst>
          </p:nvPr>
        </p:nvGraphicFramePr>
        <p:xfrm>
          <a:off x="6113463" y="2708275"/>
          <a:ext cx="2795587" cy="2038350"/>
        </p:xfrm>
        <a:graphic>
          <a:graphicData uri="http://schemas.openxmlformats.org/presentationml/2006/ole">
            <mc:AlternateContent xmlns:mc="http://schemas.openxmlformats.org/markup-compatibility/2006">
              <mc:Choice xmlns:v="urn:schemas-microsoft-com:vml" Requires="v">
                <p:oleObj spid="_x0000_s289909" r:id="rId8" imgW="2247900" imgH="1638300" progId="Equation.DSMT4">
                  <p:embed/>
                </p:oleObj>
              </mc:Choice>
              <mc:Fallback>
                <p:oleObj r:id="rId8" imgW="2247900" imgH="1638300" progId="Equation.DSMT4">
                  <p:embed/>
                  <p:pic>
                    <p:nvPicPr>
                      <p:cNvPr id="10" name="Object 9">
                        <a:extLst>
                          <a:ext uri="{FF2B5EF4-FFF2-40B4-BE49-F238E27FC236}">
                            <a16:creationId xmlns:a16="http://schemas.microsoft.com/office/drawing/2014/main" id="{996F0902-20E6-5C42-95C5-0E6E1E1DF5AB}"/>
                          </a:ext>
                        </a:extLst>
                      </p:cNvPr>
                      <p:cNvPicPr>
                        <a:picLocks noChangeAspect="1" noChangeArrowheads="1"/>
                      </p:cNvPicPr>
                      <p:nvPr/>
                    </p:nvPicPr>
                    <p:blipFill>
                      <a:blip r:embed="rId9"/>
                      <a:srcRect/>
                      <a:stretch>
                        <a:fillRect/>
                      </a:stretch>
                    </p:blipFill>
                    <p:spPr bwMode="auto">
                      <a:xfrm>
                        <a:off x="6113463" y="2708275"/>
                        <a:ext cx="2795587" cy="2038350"/>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2C80FB86-96CA-D843-A1A8-D53B88472ADA}"/>
              </a:ext>
            </a:extLst>
          </p:cNvPr>
          <p:cNvSpPr txBox="1"/>
          <p:nvPr/>
        </p:nvSpPr>
        <p:spPr>
          <a:xfrm>
            <a:off x="6113463" y="1849171"/>
            <a:ext cx="2729861" cy="369332"/>
          </a:xfrm>
          <a:prstGeom prst="rect">
            <a:avLst/>
          </a:prstGeom>
          <a:noFill/>
        </p:spPr>
        <p:txBody>
          <a:bodyPr wrap="square" rtlCol="0">
            <a:spAutoFit/>
          </a:bodyPr>
          <a:lstStyle/>
          <a:p>
            <a:r>
              <a:rPr lang="en-US" dirty="0"/>
              <a:t>Adjoint system</a:t>
            </a:r>
          </a:p>
        </p:txBody>
      </p:sp>
      <p:sp>
        <p:nvSpPr>
          <p:cNvPr id="12" name="Rectangle 8">
            <a:extLst>
              <a:ext uri="{FF2B5EF4-FFF2-40B4-BE49-F238E27FC236}">
                <a16:creationId xmlns:a16="http://schemas.microsoft.com/office/drawing/2014/main" id="{CC4E5734-972F-A44B-8D17-2D02165B2546}"/>
              </a:ext>
            </a:extLst>
          </p:cNvPr>
          <p:cNvSpPr>
            <a:spLocks noChangeArrowheads="1"/>
          </p:cNvSpPr>
          <p:nvPr/>
        </p:nvSpPr>
        <p:spPr bwMode="auto">
          <a:xfrm>
            <a:off x="2054432" y="53962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 name="Object 24">
            <a:extLst>
              <a:ext uri="{FF2B5EF4-FFF2-40B4-BE49-F238E27FC236}">
                <a16:creationId xmlns:a16="http://schemas.microsoft.com/office/drawing/2014/main" id="{457AA685-9A4F-6849-8B36-05B78AC1EB26}"/>
              </a:ext>
            </a:extLst>
          </p:cNvPr>
          <p:cNvGraphicFramePr>
            <a:graphicFrameLocks noChangeAspect="1"/>
          </p:cNvGraphicFramePr>
          <p:nvPr>
            <p:extLst>
              <p:ext uri="{D42A27DB-BD31-4B8C-83A1-F6EECF244321}">
                <p14:modId xmlns:p14="http://schemas.microsoft.com/office/powerpoint/2010/main" val="892356980"/>
              </p:ext>
            </p:extLst>
          </p:nvPr>
        </p:nvGraphicFramePr>
        <p:xfrm>
          <a:off x="1034263" y="5518543"/>
          <a:ext cx="6919912" cy="663575"/>
        </p:xfrm>
        <a:graphic>
          <a:graphicData uri="http://schemas.openxmlformats.org/presentationml/2006/ole">
            <mc:AlternateContent xmlns:mc="http://schemas.openxmlformats.org/markup-compatibility/2006">
              <mc:Choice xmlns:v="urn:schemas-microsoft-com:vml" Requires="v">
                <p:oleObj spid="_x0000_s289910" r:id="rId10" imgW="5689600" imgH="546100" progId="Equation.DSMT4">
                  <p:embed/>
                </p:oleObj>
              </mc:Choice>
              <mc:Fallback>
                <p:oleObj r:id="rId10" imgW="5689600" imgH="546100" progId="Equation.DSMT4">
                  <p:embed/>
                  <p:pic>
                    <p:nvPicPr>
                      <p:cNvPr id="13" name="Object 12">
                        <a:extLst>
                          <a:ext uri="{FF2B5EF4-FFF2-40B4-BE49-F238E27FC236}">
                            <a16:creationId xmlns:a16="http://schemas.microsoft.com/office/drawing/2014/main" id="{FFD25DBA-ADD7-E64B-8495-98FA63E75429}"/>
                          </a:ext>
                        </a:extLst>
                      </p:cNvPr>
                      <p:cNvPicPr>
                        <a:picLocks noChangeAspect="1" noChangeArrowheads="1"/>
                      </p:cNvPicPr>
                      <p:nvPr/>
                    </p:nvPicPr>
                    <p:blipFill>
                      <a:blip r:embed="rId11"/>
                      <a:srcRect/>
                      <a:stretch>
                        <a:fillRect/>
                      </a:stretch>
                    </p:blipFill>
                    <p:spPr bwMode="auto">
                      <a:xfrm>
                        <a:off x="1034263" y="5518543"/>
                        <a:ext cx="6919912" cy="663575"/>
                      </a:xfrm>
                      <a:prstGeom prst="rect">
                        <a:avLst/>
                      </a:prstGeom>
                      <a:noFill/>
                    </p:spPr>
                  </p:pic>
                </p:oleObj>
              </mc:Fallback>
            </mc:AlternateContent>
          </a:graphicData>
        </a:graphic>
      </p:graphicFrame>
      <p:sp>
        <p:nvSpPr>
          <p:cNvPr id="3" name="TextBox 2">
            <a:extLst>
              <a:ext uri="{FF2B5EF4-FFF2-40B4-BE49-F238E27FC236}">
                <a16:creationId xmlns:a16="http://schemas.microsoft.com/office/drawing/2014/main" id="{1F2334FD-472F-F64F-97B6-11772E6C38B4}"/>
              </a:ext>
            </a:extLst>
          </p:cNvPr>
          <p:cNvSpPr txBox="1"/>
          <p:nvPr/>
        </p:nvSpPr>
        <p:spPr>
          <a:xfrm>
            <a:off x="3691013" y="6236079"/>
            <a:ext cx="2935419" cy="369332"/>
          </a:xfrm>
          <a:prstGeom prst="rect">
            <a:avLst/>
          </a:prstGeom>
          <a:noFill/>
        </p:spPr>
        <p:txBody>
          <a:bodyPr wrap="none" rtlCol="0">
            <a:spAutoFit/>
          </a:bodyPr>
          <a:lstStyle/>
          <a:p>
            <a:r>
              <a:rPr lang="en-US" sz="1800" dirty="0">
                <a:solidFill>
                  <a:srgbClr val="0080FF"/>
                </a:solidFill>
              </a:rPr>
              <a:t>Change in magnet parameters</a:t>
            </a:r>
          </a:p>
        </p:txBody>
      </p:sp>
      <p:sp>
        <p:nvSpPr>
          <p:cNvPr id="26" name="TextBox 25">
            <a:extLst>
              <a:ext uri="{FF2B5EF4-FFF2-40B4-BE49-F238E27FC236}">
                <a16:creationId xmlns:a16="http://schemas.microsoft.com/office/drawing/2014/main" id="{A259F1D6-DA34-DB43-A7F9-7EB4EC51C139}"/>
              </a:ext>
            </a:extLst>
          </p:cNvPr>
          <p:cNvSpPr txBox="1"/>
          <p:nvPr/>
        </p:nvSpPr>
        <p:spPr>
          <a:xfrm>
            <a:off x="5068946" y="5144051"/>
            <a:ext cx="2089033" cy="369332"/>
          </a:xfrm>
          <a:prstGeom prst="rect">
            <a:avLst/>
          </a:prstGeom>
          <a:noFill/>
        </p:spPr>
        <p:txBody>
          <a:bodyPr wrap="none" rtlCol="0">
            <a:spAutoFit/>
          </a:bodyPr>
          <a:lstStyle/>
          <a:p>
            <a:r>
              <a:rPr lang="en-US" sz="1800" dirty="0">
                <a:solidFill>
                  <a:srgbClr val="FF0000"/>
                </a:solidFill>
              </a:rPr>
              <a:t>Sensitivity functions</a:t>
            </a:r>
          </a:p>
        </p:txBody>
      </p:sp>
      <p:cxnSp>
        <p:nvCxnSpPr>
          <p:cNvPr id="19" name="Straight Arrow Connector 18">
            <a:extLst>
              <a:ext uri="{FF2B5EF4-FFF2-40B4-BE49-F238E27FC236}">
                <a16:creationId xmlns:a16="http://schemas.microsoft.com/office/drawing/2014/main" id="{6A79A9F5-EE76-C74D-915D-18FA9C648D0E}"/>
              </a:ext>
            </a:extLst>
          </p:cNvPr>
          <p:cNvCxnSpPr/>
          <p:nvPr/>
        </p:nvCxnSpPr>
        <p:spPr bwMode="auto">
          <a:xfrm flipH="1">
            <a:off x="5265111" y="5513383"/>
            <a:ext cx="493153" cy="201617"/>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Arrow Connector 29">
            <a:extLst>
              <a:ext uri="{FF2B5EF4-FFF2-40B4-BE49-F238E27FC236}">
                <a16:creationId xmlns:a16="http://schemas.microsoft.com/office/drawing/2014/main" id="{3DF90AA5-1D52-2941-8BB3-E005709151E2}"/>
              </a:ext>
            </a:extLst>
          </p:cNvPr>
          <p:cNvCxnSpPr>
            <a:cxnSpLocks/>
          </p:cNvCxnSpPr>
          <p:nvPr/>
        </p:nvCxnSpPr>
        <p:spPr bwMode="auto">
          <a:xfrm flipV="1">
            <a:off x="4876800" y="6045970"/>
            <a:ext cx="634887" cy="258393"/>
          </a:xfrm>
          <a:prstGeom prst="straightConnector1">
            <a:avLst/>
          </a:prstGeom>
          <a:solidFill>
            <a:schemeClr val="accent1"/>
          </a:solidFill>
          <a:ln w="38100" cap="flat" cmpd="sng" algn="ctr">
            <a:solidFill>
              <a:srgbClr val="0080FF"/>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01037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FE2F9-D408-1744-ABA9-AD6A6DF24E6D}"/>
              </a:ext>
            </a:extLst>
          </p:cNvPr>
          <p:cNvSpPr>
            <a:spLocks noGrp="1"/>
          </p:cNvSpPr>
          <p:nvPr>
            <p:ph type="title"/>
          </p:nvPr>
        </p:nvSpPr>
        <p:spPr/>
        <p:txBody>
          <a:bodyPr/>
          <a:lstStyle/>
          <a:p>
            <a:r>
              <a:rPr lang="en-US" dirty="0"/>
              <a:t>Figure of Merit and Gradient</a:t>
            </a:r>
          </a:p>
        </p:txBody>
      </p:sp>
      <p:pic>
        <p:nvPicPr>
          <p:cNvPr id="3" name="Picture 2">
            <a:extLst>
              <a:ext uri="{FF2B5EF4-FFF2-40B4-BE49-F238E27FC236}">
                <a16:creationId xmlns:a16="http://schemas.microsoft.com/office/drawing/2014/main" id="{5ED71004-58EF-DC45-8887-C0C2BEA44BC0}"/>
              </a:ext>
            </a:extLst>
          </p:cNvPr>
          <p:cNvPicPr/>
          <p:nvPr/>
        </p:nvPicPr>
        <p:blipFill>
          <a:blip r:embed="rId3">
            <a:extLst>
              <a:ext uri="{28A0092B-C50C-407E-A947-70E740481C1C}">
                <a14:useLocalDpi xmlns:a14="http://schemas.microsoft.com/office/drawing/2010/main" val="0"/>
              </a:ext>
            </a:extLst>
          </a:blip>
          <a:stretch>
            <a:fillRect/>
          </a:stretch>
        </p:blipFill>
        <p:spPr>
          <a:xfrm>
            <a:off x="4659439" y="1417638"/>
            <a:ext cx="3685985" cy="4750499"/>
          </a:xfrm>
          <a:prstGeom prst="rect">
            <a:avLst/>
          </a:prstGeom>
        </p:spPr>
      </p:pic>
      <p:grpSp>
        <p:nvGrpSpPr>
          <p:cNvPr id="19" name="Group 18">
            <a:extLst>
              <a:ext uri="{FF2B5EF4-FFF2-40B4-BE49-F238E27FC236}">
                <a16:creationId xmlns:a16="http://schemas.microsoft.com/office/drawing/2014/main" id="{3A850ED8-5657-6247-9287-CF09A224B7A8}"/>
              </a:ext>
            </a:extLst>
          </p:cNvPr>
          <p:cNvGrpSpPr/>
          <p:nvPr/>
        </p:nvGrpSpPr>
        <p:grpSpPr>
          <a:xfrm>
            <a:off x="316817" y="1417638"/>
            <a:ext cx="3550142" cy="3094627"/>
            <a:chOff x="288751" y="1901952"/>
            <a:chExt cx="3550142" cy="3094627"/>
          </a:xfrm>
        </p:grpSpPr>
        <p:graphicFrame>
          <p:nvGraphicFramePr>
            <p:cNvPr id="4" name="Object 3">
              <a:extLst>
                <a:ext uri="{FF2B5EF4-FFF2-40B4-BE49-F238E27FC236}">
                  <a16:creationId xmlns:a16="http://schemas.microsoft.com/office/drawing/2014/main" id="{5FEAD703-EDDD-754C-B847-B8FAA8498617}"/>
                </a:ext>
              </a:extLst>
            </p:cNvPr>
            <p:cNvGraphicFramePr>
              <a:graphicFrameLocks noChangeAspect="1"/>
            </p:cNvGraphicFramePr>
            <p:nvPr/>
          </p:nvGraphicFramePr>
          <p:xfrm>
            <a:off x="585216" y="2721679"/>
            <a:ext cx="3253677" cy="1414642"/>
          </p:xfrm>
          <a:graphic>
            <a:graphicData uri="http://schemas.openxmlformats.org/presentationml/2006/ole">
              <mc:AlternateContent xmlns:mc="http://schemas.openxmlformats.org/markup-compatibility/2006">
                <mc:Choice xmlns:v="urn:schemas-microsoft-com:vml" Requires="v">
                  <p:oleObj spid="_x0000_s187983" r:id="rId4" imgW="2336800" imgH="1016000" progId="Equation.DSMT4">
                    <p:embed/>
                  </p:oleObj>
                </mc:Choice>
                <mc:Fallback>
                  <p:oleObj r:id="rId4" imgW="2336800" imgH="1016000" progId="Equation.DSMT4">
                    <p:embed/>
                    <p:pic>
                      <p:nvPicPr>
                        <p:cNvPr id="4" name="Object 3">
                          <a:extLst>
                            <a:ext uri="{FF2B5EF4-FFF2-40B4-BE49-F238E27FC236}">
                              <a16:creationId xmlns:a16="http://schemas.microsoft.com/office/drawing/2014/main" id="{5FEAD703-EDDD-754C-B847-B8FAA8498617}"/>
                            </a:ext>
                          </a:extLst>
                        </p:cNvPr>
                        <p:cNvPicPr/>
                        <p:nvPr/>
                      </p:nvPicPr>
                      <p:blipFill>
                        <a:blip r:embed="rId5"/>
                        <a:stretch>
                          <a:fillRect/>
                        </a:stretch>
                      </p:blipFill>
                      <p:spPr>
                        <a:xfrm>
                          <a:off x="585216" y="2721679"/>
                          <a:ext cx="3253677" cy="1414642"/>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3F75A5EE-A8AD-AF40-BBB6-90E45F6ED494}"/>
                </a:ext>
              </a:extLst>
            </p:cNvPr>
            <p:cNvSpPr txBox="1"/>
            <p:nvPr/>
          </p:nvSpPr>
          <p:spPr>
            <a:xfrm>
              <a:off x="1024128" y="1901952"/>
              <a:ext cx="2377639" cy="369332"/>
            </a:xfrm>
            <a:prstGeom prst="rect">
              <a:avLst/>
            </a:prstGeom>
            <a:noFill/>
          </p:spPr>
          <p:txBody>
            <a:bodyPr wrap="none" rtlCol="0">
              <a:spAutoFit/>
            </a:bodyPr>
            <a:lstStyle/>
            <a:p>
              <a:r>
                <a:rPr lang="en-US" dirty="0"/>
                <a:t>Constant radius, Round</a:t>
              </a:r>
            </a:p>
          </p:txBody>
        </p:sp>
        <p:sp>
          <p:nvSpPr>
            <p:cNvPr id="6" name="TextBox 5">
              <a:extLst>
                <a:ext uri="{FF2B5EF4-FFF2-40B4-BE49-F238E27FC236}">
                  <a16:creationId xmlns:a16="http://schemas.microsoft.com/office/drawing/2014/main" id="{04974BB8-6274-0549-AB26-497181E40566}"/>
                </a:ext>
              </a:extLst>
            </p:cNvPr>
            <p:cNvSpPr txBox="1"/>
            <p:nvPr/>
          </p:nvSpPr>
          <p:spPr>
            <a:xfrm>
              <a:off x="288751" y="4627247"/>
              <a:ext cx="3452292" cy="369332"/>
            </a:xfrm>
            <a:prstGeom prst="rect">
              <a:avLst/>
            </a:prstGeom>
            <a:noFill/>
          </p:spPr>
          <p:txBody>
            <a:bodyPr wrap="none" rtlCol="0">
              <a:spAutoFit/>
            </a:bodyPr>
            <a:lstStyle/>
            <a:p>
              <a:r>
                <a:rPr lang="en-US" dirty="0"/>
                <a:t>Radial force balance, Rigid rotation</a:t>
              </a:r>
            </a:p>
          </p:txBody>
        </p:sp>
        <p:cxnSp>
          <p:nvCxnSpPr>
            <p:cNvPr id="8" name="Straight Arrow Connector 7">
              <a:extLst>
                <a:ext uri="{FF2B5EF4-FFF2-40B4-BE49-F238E27FC236}">
                  <a16:creationId xmlns:a16="http://schemas.microsoft.com/office/drawing/2014/main" id="{2B8F56D9-0EF0-7441-AB01-B4CBE1682699}"/>
                </a:ext>
              </a:extLst>
            </p:cNvPr>
            <p:cNvCxnSpPr/>
            <p:nvPr/>
          </p:nvCxnSpPr>
          <p:spPr>
            <a:xfrm flipH="1">
              <a:off x="1280160" y="2271284"/>
              <a:ext cx="750786" cy="4503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CFF20A42-6B6B-0843-94FA-253B49320336}"/>
                </a:ext>
              </a:extLst>
            </p:cNvPr>
            <p:cNvCxnSpPr>
              <a:cxnSpLocks/>
            </p:cNvCxnSpPr>
            <p:nvPr/>
          </p:nvCxnSpPr>
          <p:spPr>
            <a:xfrm flipH="1">
              <a:off x="2030946" y="2271283"/>
              <a:ext cx="750786" cy="5056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F33CE04-9592-854F-9D3A-9BA309A84FC9}"/>
                </a:ext>
              </a:extLst>
            </p:cNvPr>
            <p:cNvCxnSpPr>
              <a:cxnSpLocks/>
            </p:cNvCxnSpPr>
            <p:nvPr/>
          </p:nvCxnSpPr>
          <p:spPr>
            <a:xfrm>
              <a:off x="3023158" y="2271284"/>
              <a:ext cx="81801" cy="5056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335194E-B288-6B47-B53D-572F96AECD7D}"/>
                </a:ext>
              </a:extLst>
            </p:cNvPr>
            <p:cNvCxnSpPr>
              <a:cxnSpLocks/>
            </p:cNvCxnSpPr>
            <p:nvPr/>
          </p:nvCxnSpPr>
          <p:spPr>
            <a:xfrm flipV="1">
              <a:off x="2796583" y="4081020"/>
              <a:ext cx="226575" cy="465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0D959EE-2759-F34E-9DFD-0BAAF9564A74}"/>
                </a:ext>
              </a:extLst>
            </p:cNvPr>
            <p:cNvCxnSpPr>
              <a:cxnSpLocks/>
            </p:cNvCxnSpPr>
            <p:nvPr/>
          </p:nvCxnSpPr>
          <p:spPr>
            <a:xfrm flipV="1">
              <a:off x="1377696" y="4136322"/>
              <a:ext cx="277858" cy="4909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aphicFrame>
        <p:nvGraphicFramePr>
          <p:cNvPr id="14" name="Object 13">
            <a:extLst>
              <a:ext uri="{FF2B5EF4-FFF2-40B4-BE49-F238E27FC236}">
                <a16:creationId xmlns:a16="http://schemas.microsoft.com/office/drawing/2014/main" id="{DB28EAE4-9C8F-2646-BD1C-7342CC5D57FA}"/>
              </a:ext>
            </a:extLst>
          </p:cNvPr>
          <p:cNvGraphicFramePr>
            <a:graphicFrameLocks noChangeAspect="1"/>
          </p:cNvGraphicFramePr>
          <p:nvPr/>
        </p:nvGraphicFramePr>
        <p:xfrm>
          <a:off x="162794" y="5003190"/>
          <a:ext cx="1520825" cy="1606550"/>
        </p:xfrm>
        <a:graphic>
          <a:graphicData uri="http://schemas.openxmlformats.org/presentationml/2006/ole">
            <mc:AlternateContent xmlns:mc="http://schemas.openxmlformats.org/markup-compatibility/2006">
              <mc:Choice xmlns:v="urn:schemas-microsoft-com:vml" Requires="v">
                <p:oleObj spid="_x0000_s187984" r:id="rId6" imgW="1092200" imgH="1155700" progId="Equation.DSMT4">
                  <p:embed/>
                </p:oleObj>
              </mc:Choice>
              <mc:Fallback>
                <p:oleObj r:id="rId6" imgW="1092200" imgH="1155700" progId="Equation.DSMT4">
                  <p:embed/>
                  <p:pic>
                    <p:nvPicPr>
                      <p:cNvPr id="14" name="Object 13">
                        <a:extLst>
                          <a:ext uri="{FF2B5EF4-FFF2-40B4-BE49-F238E27FC236}">
                            <a16:creationId xmlns:a16="http://schemas.microsoft.com/office/drawing/2014/main" id="{DB28EAE4-9C8F-2646-BD1C-7342CC5D57FA}"/>
                          </a:ext>
                        </a:extLst>
                      </p:cNvPr>
                      <p:cNvPicPr/>
                      <p:nvPr/>
                    </p:nvPicPr>
                    <p:blipFill>
                      <a:blip r:embed="rId7"/>
                      <a:stretch>
                        <a:fillRect/>
                      </a:stretch>
                    </p:blipFill>
                    <p:spPr>
                      <a:xfrm>
                        <a:off x="162794" y="5003190"/>
                        <a:ext cx="1520825" cy="16065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71BA6780-5B2E-8B48-A7E8-0A3552405E3B}"/>
              </a:ext>
            </a:extLst>
          </p:cNvPr>
          <p:cNvGraphicFramePr>
            <a:graphicFrameLocks noChangeAspect="1"/>
          </p:cNvGraphicFramePr>
          <p:nvPr/>
        </p:nvGraphicFramePr>
        <p:xfrm>
          <a:off x="1738336" y="5292375"/>
          <a:ext cx="1665287" cy="1244600"/>
        </p:xfrm>
        <a:graphic>
          <a:graphicData uri="http://schemas.openxmlformats.org/presentationml/2006/ole">
            <mc:AlternateContent xmlns:mc="http://schemas.openxmlformats.org/markup-compatibility/2006">
              <mc:Choice xmlns:v="urn:schemas-microsoft-com:vml" Requires="v">
                <p:oleObj spid="_x0000_s187985" r:id="rId8" imgW="1054100" imgH="787400" progId="Equation.DSMT4">
                  <p:embed/>
                </p:oleObj>
              </mc:Choice>
              <mc:Fallback>
                <p:oleObj r:id="rId8" imgW="1054100" imgH="787400" progId="Equation.DSMT4">
                  <p:embed/>
                  <p:pic>
                    <p:nvPicPr>
                      <p:cNvPr id="16" name="Object 15">
                        <a:extLst>
                          <a:ext uri="{FF2B5EF4-FFF2-40B4-BE49-F238E27FC236}">
                            <a16:creationId xmlns:a16="http://schemas.microsoft.com/office/drawing/2014/main" id="{71BA6780-5B2E-8B48-A7E8-0A3552405E3B}"/>
                          </a:ext>
                        </a:extLst>
                      </p:cNvPr>
                      <p:cNvPicPr/>
                      <p:nvPr/>
                    </p:nvPicPr>
                    <p:blipFill>
                      <a:blip r:embed="rId9"/>
                      <a:stretch>
                        <a:fillRect/>
                      </a:stretch>
                    </p:blipFill>
                    <p:spPr>
                      <a:xfrm>
                        <a:off x="1738336" y="5292375"/>
                        <a:ext cx="1665287" cy="12446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DA2C1E6C-AAA8-174D-B6D4-57CEF2F790E3}"/>
              </a:ext>
            </a:extLst>
          </p:cNvPr>
          <p:cNvGraphicFramePr>
            <a:graphicFrameLocks noChangeAspect="1"/>
          </p:cNvGraphicFramePr>
          <p:nvPr/>
        </p:nvGraphicFramePr>
        <p:xfrm>
          <a:off x="3442398" y="5343175"/>
          <a:ext cx="1416050" cy="1143000"/>
        </p:xfrm>
        <a:graphic>
          <a:graphicData uri="http://schemas.openxmlformats.org/presentationml/2006/ole">
            <mc:AlternateContent xmlns:mc="http://schemas.openxmlformats.org/markup-compatibility/2006">
              <mc:Choice xmlns:v="urn:schemas-microsoft-com:vml" Requires="v">
                <p:oleObj spid="_x0000_s187986" r:id="rId10" imgW="1054100" imgH="850900" progId="Equation.DSMT4">
                  <p:embed/>
                </p:oleObj>
              </mc:Choice>
              <mc:Fallback>
                <p:oleObj r:id="rId10" imgW="1054100" imgH="850900" progId="Equation.DSMT4">
                  <p:embed/>
                  <p:pic>
                    <p:nvPicPr>
                      <p:cNvPr id="17" name="Object 16">
                        <a:extLst>
                          <a:ext uri="{FF2B5EF4-FFF2-40B4-BE49-F238E27FC236}">
                            <a16:creationId xmlns:a16="http://schemas.microsoft.com/office/drawing/2014/main" id="{DA2C1E6C-AAA8-174D-B6D4-57CEF2F790E3}"/>
                          </a:ext>
                        </a:extLst>
                      </p:cNvPr>
                      <p:cNvPicPr/>
                      <p:nvPr/>
                    </p:nvPicPr>
                    <p:blipFill>
                      <a:blip r:embed="rId11"/>
                      <a:stretch>
                        <a:fillRect/>
                      </a:stretch>
                    </p:blipFill>
                    <p:spPr>
                      <a:xfrm>
                        <a:off x="3442398" y="5343175"/>
                        <a:ext cx="1416050" cy="11430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9A1D3AC2-0CD3-4A45-875D-2EB76BD7F893}"/>
              </a:ext>
            </a:extLst>
          </p:cNvPr>
          <p:cNvGraphicFramePr>
            <a:graphicFrameLocks noChangeAspect="1"/>
          </p:cNvGraphicFramePr>
          <p:nvPr/>
        </p:nvGraphicFramePr>
        <p:xfrm>
          <a:off x="2060256" y="4789678"/>
          <a:ext cx="1393445" cy="427024"/>
        </p:xfrm>
        <a:graphic>
          <a:graphicData uri="http://schemas.openxmlformats.org/presentationml/2006/ole">
            <mc:AlternateContent xmlns:mc="http://schemas.openxmlformats.org/markup-compatibility/2006">
              <mc:Choice xmlns:v="urn:schemas-microsoft-com:vml" Requires="v">
                <p:oleObj spid="_x0000_s187987" r:id="rId12" imgW="787400" imgH="241300" progId="Equation.DSMT4">
                  <p:embed/>
                </p:oleObj>
              </mc:Choice>
              <mc:Fallback>
                <p:oleObj r:id="rId12" imgW="787400" imgH="241300" progId="Equation.DSMT4">
                  <p:embed/>
                  <p:pic>
                    <p:nvPicPr>
                      <p:cNvPr id="18" name="Object 17">
                        <a:extLst>
                          <a:ext uri="{FF2B5EF4-FFF2-40B4-BE49-F238E27FC236}">
                            <a16:creationId xmlns:a16="http://schemas.microsoft.com/office/drawing/2014/main" id="{9A1D3AC2-0CD3-4A45-875D-2EB76BD7F893}"/>
                          </a:ext>
                        </a:extLst>
                      </p:cNvPr>
                      <p:cNvPicPr/>
                      <p:nvPr/>
                    </p:nvPicPr>
                    <p:blipFill>
                      <a:blip r:embed="rId13"/>
                      <a:stretch>
                        <a:fillRect/>
                      </a:stretch>
                    </p:blipFill>
                    <p:spPr>
                      <a:xfrm>
                        <a:off x="2060256" y="4789678"/>
                        <a:ext cx="1393445" cy="427024"/>
                      </a:xfrm>
                      <a:prstGeom prst="rect">
                        <a:avLst/>
                      </a:prstGeom>
                    </p:spPr>
                  </p:pic>
                </p:oleObj>
              </mc:Fallback>
            </mc:AlternateContent>
          </a:graphicData>
        </a:graphic>
      </p:graphicFrame>
    </p:spTree>
    <p:extLst>
      <p:ext uri="{BB962C8B-B14F-4D97-AF65-F5344CB8AC3E}">
        <p14:creationId xmlns:p14="http://schemas.microsoft.com/office/powerpoint/2010/main" val="2527340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FEA2-0684-534E-9F13-12499229CE2D}"/>
              </a:ext>
            </a:extLst>
          </p:cNvPr>
          <p:cNvSpPr>
            <a:spLocks noGrp="1"/>
          </p:cNvSpPr>
          <p:nvPr>
            <p:ph type="title"/>
          </p:nvPr>
        </p:nvSpPr>
        <p:spPr/>
        <p:txBody>
          <a:bodyPr>
            <a:normAutofit/>
          </a:bodyPr>
          <a:lstStyle/>
          <a:p>
            <a:r>
              <a:rPr lang="en-US" sz="3200" dirty="0"/>
              <a:t>Optimization – Space Charge Compensation</a:t>
            </a:r>
          </a:p>
        </p:txBody>
      </p:sp>
      <p:pic>
        <p:nvPicPr>
          <p:cNvPr id="4" name="Picture 3">
            <a:extLst>
              <a:ext uri="{FF2B5EF4-FFF2-40B4-BE49-F238E27FC236}">
                <a16:creationId xmlns:a16="http://schemas.microsoft.com/office/drawing/2014/main" id="{AC91A399-0619-B34E-AC5B-8B723F11B096}"/>
              </a:ext>
            </a:extLst>
          </p:cNvPr>
          <p:cNvPicPr>
            <a:picLocks noChangeAspect="1"/>
          </p:cNvPicPr>
          <p:nvPr/>
        </p:nvPicPr>
        <p:blipFill>
          <a:blip r:embed="rId2"/>
          <a:stretch>
            <a:fillRect/>
          </a:stretch>
        </p:blipFill>
        <p:spPr>
          <a:xfrm>
            <a:off x="-25400" y="1371600"/>
            <a:ext cx="9144000" cy="4572000"/>
          </a:xfrm>
          <a:prstGeom prst="rect">
            <a:avLst/>
          </a:prstGeom>
        </p:spPr>
      </p:pic>
    </p:spTree>
    <p:extLst>
      <p:ext uri="{BB962C8B-B14F-4D97-AF65-F5344CB8AC3E}">
        <p14:creationId xmlns:p14="http://schemas.microsoft.com/office/powerpoint/2010/main" val="4186370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D04D9-A4C9-C246-9683-F8EF4E789C41}"/>
              </a:ext>
            </a:extLst>
          </p:cNvPr>
          <p:cNvSpPr>
            <a:spLocks noGrp="1"/>
          </p:cNvSpPr>
          <p:nvPr>
            <p:ph type="title"/>
          </p:nvPr>
        </p:nvSpPr>
        <p:spPr/>
        <p:txBody>
          <a:bodyPr/>
          <a:lstStyle/>
          <a:p>
            <a:r>
              <a:rPr lang="en-US" dirty="0"/>
              <a:t>More Optimization</a:t>
            </a:r>
          </a:p>
        </p:txBody>
      </p:sp>
      <p:pic>
        <p:nvPicPr>
          <p:cNvPr id="4" name="Picture 3">
            <a:extLst>
              <a:ext uri="{FF2B5EF4-FFF2-40B4-BE49-F238E27FC236}">
                <a16:creationId xmlns:a16="http://schemas.microsoft.com/office/drawing/2014/main" id="{8996C52C-F224-7A4B-8F51-333F7968154A}"/>
              </a:ext>
            </a:extLst>
          </p:cNvPr>
          <p:cNvPicPr>
            <a:picLocks noChangeAspect="1"/>
          </p:cNvPicPr>
          <p:nvPr/>
        </p:nvPicPr>
        <p:blipFill>
          <a:blip r:embed="rId3"/>
          <a:stretch>
            <a:fillRect/>
          </a:stretch>
        </p:blipFill>
        <p:spPr>
          <a:xfrm>
            <a:off x="172493" y="2137557"/>
            <a:ext cx="3942608" cy="2956956"/>
          </a:xfrm>
          <a:prstGeom prst="rect">
            <a:avLst/>
          </a:prstGeom>
        </p:spPr>
      </p:pic>
      <p:pic>
        <p:nvPicPr>
          <p:cNvPr id="6" name="Picture 5">
            <a:extLst>
              <a:ext uri="{FF2B5EF4-FFF2-40B4-BE49-F238E27FC236}">
                <a16:creationId xmlns:a16="http://schemas.microsoft.com/office/drawing/2014/main" id="{0803ADED-39CF-1746-A0FD-286873DCA956}"/>
              </a:ext>
            </a:extLst>
          </p:cNvPr>
          <p:cNvPicPr>
            <a:picLocks noChangeAspect="1"/>
          </p:cNvPicPr>
          <p:nvPr/>
        </p:nvPicPr>
        <p:blipFill>
          <a:blip r:embed="rId4"/>
          <a:stretch>
            <a:fillRect/>
          </a:stretch>
        </p:blipFill>
        <p:spPr>
          <a:xfrm>
            <a:off x="4311074" y="1769422"/>
            <a:ext cx="4660433" cy="3495325"/>
          </a:xfrm>
          <a:prstGeom prst="rect">
            <a:avLst/>
          </a:prstGeom>
        </p:spPr>
      </p:pic>
      <p:sp>
        <p:nvSpPr>
          <p:cNvPr id="7" name="TextBox 6">
            <a:extLst>
              <a:ext uri="{FF2B5EF4-FFF2-40B4-BE49-F238E27FC236}">
                <a16:creationId xmlns:a16="http://schemas.microsoft.com/office/drawing/2014/main" id="{E35FAE9C-5F64-F043-B7A4-8443D0DEC926}"/>
              </a:ext>
            </a:extLst>
          </p:cNvPr>
          <p:cNvSpPr txBox="1"/>
          <p:nvPr/>
        </p:nvSpPr>
        <p:spPr>
          <a:xfrm>
            <a:off x="546265" y="5264747"/>
            <a:ext cx="3398046" cy="369332"/>
          </a:xfrm>
          <a:prstGeom prst="rect">
            <a:avLst/>
          </a:prstGeom>
          <a:noFill/>
        </p:spPr>
        <p:txBody>
          <a:bodyPr wrap="none" rtlCol="0">
            <a:spAutoFit/>
          </a:bodyPr>
          <a:lstStyle/>
          <a:p>
            <a:r>
              <a:rPr lang="en-US" dirty="0"/>
              <a:t>Continuous magnetic field profiles</a:t>
            </a:r>
          </a:p>
        </p:txBody>
      </p:sp>
      <p:sp>
        <p:nvSpPr>
          <p:cNvPr id="8" name="TextBox 7">
            <a:extLst>
              <a:ext uri="{FF2B5EF4-FFF2-40B4-BE49-F238E27FC236}">
                <a16:creationId xmlns:a16="http://schemas.microsoft.com/office/drawing/2014/main" id="{5AA5C9A8-90EB-304F-91E5-507F3E3F7CF8}"/>
              </a:ext>
            </a:extLst>
          </p:cNvPr>
          <p:cNvSpPr txBox="1"/>
          <p:nvPr/>
        </p:nvSpPr>
        <p:spPr>
          <a:xfrm>
            <a:off x="5045033" y="5616531"/>
            <a:ext cx="2906308" cy="369332"/>
          </a:xfrm>
          <a:prstGeom prst="rect">
            <a:avLst/>
          </a:prstGeom>
          <a:noFill/>
        </p:spPr>
        <p:txBody>
          <a:bodyPr wrap="none" rtlCol="0">
            <a:spAutoFit/>
          </a:bodyPr>
          <a:lstStyle/>
          <a:p>
            <a:r>
              <a:rPr lang="en-US" dirty="0"/>
              <a:t>Variable magnet orientations</a:t>
            </a:r>
          </a:p>
        </p:txBody>
      </p:sp>
    </p:spTree>
    <p:extLst>
      <p:ext uri="{BB962C8B-B14F-4D97-AF65-F5344CB8AC3E}">
        <p14:creationId xmlns:p14="http://schemas.microsoft.com/office/powerpoint/2010/main" val="1957756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3F94-EB62-C740-98CE-0D17D0927C8D}"/>
              </a:ext>
            </a:extLst>
          </p:cNvPr>
          <p:cNvSpPr>
            <a:spLocks noGrp="1"/>
          </p:cNvSpPr>
          <p:nvPr>
            <p:ph type="title"/>
          </p:nvPr>
        </p:nvSpPr>
        <p:spPr>
          <a:xfrm>
            <a:off x="730363" y="94216"/>
            <a:ext cx="7772400" cy="1143000"/>
          </a:xfrm>
        </p:spPr>
        <p:txBody>
          <a:bodyPr/>
          <a:lstStyle/>
          <a:p>
            <a:r>
              <a:rPr lang="en-US" dirty="0"/>
              <a:t>Next Step – Circular Accelerators</a:t>
            </a:r>
          </a:p>
        </p:txBody>
      </p:sp>
      <p:sp>
        <p:nvSpPr>
          <p:cNvPr id="3" name="Right Arrow 2">
            <a:extLst>
              <a:ext uri="{FF2B5EF4-FFF2-40B4-BE49-F238E27FC236}">
                <a16:creationId xmlns:a16="http://schemas.microsoft.com/office/drawing/2014/main" id="{6CC8F194-609E-E34A-8129-882107D44034}"/>
              </a:ext>
            </a:extLst>
          </p:cNvPr>
          <p:cNvSpPr/>
          <p:nvPr/>
        </p:nvSpPr>
        <p:spPr>
          <a:xfrm>
            <a:off x="288732" y="1934060"/>
            <a:ext cx="8576361" cy="4279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an 3">
            <a:extLst>
              <a:ext uri="{FF2B5EF4-FFF2-40B4-BE49-F238E27FC236}">
                <a16:creationId xmlns:a16="http://schemas.microsoft.com/office/drawing/2014/main" id="{8EEA6EDD-5101-C447-94A2-3956DD858BD8}"/>
              </a:ext>
            </a:extLst>
          </p:cNvPr>
          <p:cNvSpPr/>
          <p:nvPr/>
        </p:nvSpPr>
        <p:spPr>
          <a:xfrm rot="16200000">
            <a:off x="3698435" y="-1719192"/>
            <a:ext cx="1670461" cy="7606605"/>
          </a:xfrm>
          <a:prstGeom prst="can">
            <a:avLst/>
          </a:prstGeom>
          <a:solidFill>
            <a:schemeClr val="accent2">
              <a:lumMod val="20000"/>
              <a:lumOff val="80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D02380-043D-6A4A-B333-AF3779A2FA94}"/>
              </a:ext>
            </a:extLst>
          </p:cNvPr>
          <p:cNvSpPr txBox="1"/>
          <p:nvPr/>
        </p:nvSpPr>
        <p:spPr>
          <a:xfrm>
            <a:off x="594936" y="3046190"/>
            <a:ext cx="567784" cy="369332"/>
          </a:xfrm>
          <a:prstGeom prst="rect">
            <a:avLst/>
          </a:prstGeom>
          <a:noFill/>
        </p:spPr>
        <p:txBody>
          <a:bodyPr wrap="none" rtlCol="0">
            <a:spAutoFit/>
          </a:bodyPr>
          <a:lstStyle/>
          <a:p>
            <a:r>
              <a:rPr lang="en-US" dirty="0"/>
              <a:t>Z=Z</a:t>
            </a:r>
            <a:r>
              <a:rPr lang="en-US" baseline="-25000" dirty="0"/>
              <a:t>i</a:t>
            </a:r>
          </a:p>
        </p:txBody>
      </p:sp>
      <p:sp>
        <p:nvSpPr>
          <p:cNvPr id="6" name="TextBox 5">
            <a:extLst>
              <a:ext uri="{FF2B5EF4-FFF2-40B4-BE49-F238E27FC236}">
                <a16:creationId xmlns:a16="http://schemas.microsoft.com/office/drawing/2014/main" id="{E6870588-340D-E745-8107-35FAB90F4DCD}"/>
              </a:ext>
            </a:extLst>
          </p:cNvPr>
          <p:cNvSpPr txBox="1"/>
          <p:nvPr/>
        </p:nvSpPr>
        <p:spPr>
          <a:xfrm>
            <a:off x="8082841" y="3065234"/>
            <a:ext cx="561372" cy="369332"/>
          </a:xfrm>
          <a:prstGeom prst="rect">
            <a:avLst/>
          </a:prstGeom>
          <a:noFill/>
        </p:spPr>
        <p:txBody>
          <a:bodyPr wrap="none" rtlCol="0">
            <a:spAutoFit/>
          </a:bodyPr>
          <a:lstStyle/>
          <a:p>
            <a:r>
              <a:rPr lang="en-US" dirty="0"/>
              <a:t>Z=</a:t>
            </a:r>
            <a:r>
              <a:rPr lang="en-US" dirty="0" err="1"/>
              <a:t>Z</a:t>
            </a:r>
            <a:r>
              <a:rPr lang="en-US" baseline="-25000" dirty="0" err="1"/>
              <a:t>f</a:t>
            </a:r>
            <a:endParaRPr lang="en-US" baseline="-25000" dirty="0"/>
          </a:p>
        </p:txBody>
      </p:sp>
      <p:sp>
        <p:nvSpPr>
          <p:cNvPr id="7" name="TextBox 6">
            <a:extLst>
              <a:ext uri="{FF2B5EF4-FFF2-40B4-BE49-F238E27FC236}">
                <a16:creationId xmlns:a16="http://schemas.microsoft.com/office/drawing/2014/main" id="{E8747B56-783C-7C45-B69A-B3ED26C42ED6}"/>
              </a:ext>
            </a:extLst>
          </p:cNvPr>
          <p:cNvSpPr txBox="1"/>
          <p:nvPr/>
        </p:nvSpPr>
        <p:spPr>
          <a:xfrm>
            <a:off x="109268" y="1406869"/>
            <a:ext cx="3155737" cy="369332"/>
          </a:xfrm>
          <a:prstGeom prst="rect">
            <a:avLst/>
          </a:prstGeom>
          <a:noFill/>
        </p:spPr>
        <p:txBody>
          <a:bodyPr wrap="square" rtlCol="0">
            <a:spAutoFit/>
          </a:bodyPr>
          <a:lstStyle/>
          <a:p>
            <a:r>
              <a:rPr lang="en-US" dirty="0"/>
              <a:t>Beam Particles</a:t>
            </a:r>
          </a:p>
        </p:txBody>
      </p:sp>
      <p:graphicFrame>
        <p:nvGraphicFramePr>
          <p:cNvPr id="9" name="Object 8">
            <a:extLst>
              <a:ext uri="{FF2B5EF4-FFF2-40B4-BE49-F238E27FC236}">
                <a16:creationId xmlns:a16="http://schemas.microsoft.com/office/drawing/2014/main" id="{062421B5-459C-6240-9D16-281314F387F4}"/>
              </a:ext>
            </a:extLst>
          </p:cNvPr>
          <p:cNvGraphicFramePr>
            <a:graphicFrameLocks noChangeAspect="1"/>
          </p:cNvGraphicFramePr>
          <p:nvPr>
            <p:extLst>
              <p:ext uri="{D42A27DB-BD31-4B8C-83A1-F6EECF244321}">
                <p14:modId xmlns:p14="http://schemas.microsoft.com/office/powerpoint/2010/main" val="3043558884"/>
              </p:ext>
            </p:extLst>
          </p:nvPr>
        </p:nvGraphicFramePr>
        <p:xfrm>
          <a:off x="364860" y="3582899"/>
          <a:ext cx="2777366" cy="371392"/>
        </p:xfrm>
        <a:graphic>
          <a:graphicData uri="http://schemas.openxmlformats.org/presentationml/2006/ole">
            <mc:AlternateContent xmlns:mc="http://schemas.openxmlformats.org/markup-compatibility/2006">
              <mc:Choice xmlns:v="urn:schemas-microsoft-com:vml" Requires="v">
                <p:oleObj spid="_x0000_s253037" r:id="rId4" imgW="2184400" imgH="292100" progId="Equation.DSMT4">
                  <p:embed/>
                </p:oleObj>
              </mc:Choice>
              <mc:Fallback>
                <p:oleObj r:id="rId4" imgW="2184400" imgH="292100" progId="Equation.DSMT4">
                  <p:embed/>
                  <p:pic>
                    <p:nvPicPr>
                      <p:cNvPr id="9" name="Object 8">
                        <a:extLst>
                          <a:ext uri="{FF2B5EF4-FFF2-40B4-BE49-F238E27FC236}">
                            <a16:creationId xmlns:a16="http://schemas.microsoft.com/office/drawing/2014/main" id="{062421B5-459C-6240-9D16-281314F387F4}"/>
                          </a:ext>
                        </a:extLst>
                      </p:cNvPr>
                      <p:cNvPicPr/>
                      <p:nvPr/>
                    </p:nvPicPr>
                    <p:blipFill>
                      <a:blip r:embed="rId5"/>
                      <a:stretch>
                        <a:fillRect/>
                      </a:stretch>
                    </p:blipFill>
                    <p:spPr>
                      <a:xfrm>
                        <a:off x="364860" y="3582899"/>
                        <a:ext cx="2777366" cy="37139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6666ED5-31DE-154F-9C68-9288AFEA33B0}"/>
              </a:ext>
            </a:extLst>
          </p:cNvPr>
          <p:cNvGraphicFramePr>
            <a:graphicFrameLocks noChangeAspect="1"/>
          </p:cNvGraphicFramePr>
          <p:nvPr>
            <p:extLst>
              <p:ext uri="{D42A27DB-BD31-4B8C-83A1-F6EECF244321}">
                <p14:modId xmlns:p14="http://schemas.microsoft.com/office/powerpoint/2010/main" val="4087012695"/>
              </p:ext>
            </p:extLst>
          </p:nvPr>
        </p:nvGraphicFramePr>
        <p:xfrm>
          <a:off x="5359981" y="3573856"/>
          <a:ext cx="3354766" cy="369332"/>
        </p:xfrm>
        <a:graphic>
          <a:graphicData uri="http://schemas.openxmlformats.org/presentationml/2006/ole">
            <mc:AlternateContent xmlns:mc="http://schemas.openxmlformats.org/markup-compatibility/2006">
              <mc:Choice xmlns:v="urn:schemas-microsoft-com:vml" Requires="v">
                <p:oleObj spid="_x0000_s253038" r:id="rId6" imgW="2768600" imgH="304800" progId="Equation.DSMT4">
                  <p:embed/>
                </p:oleObj>
              </mc:Choice>
              <mc:Fallback>
                <p:oleObj r:id="rId6" imgW="2768600" imgH="304800" progId="Equation.DSMT4">
                  <p:embed/>
                  <p:pic>
                    <p:nvPicPr>
                      <p:cNvPr id="10" name="Object 9">
                        <a:extLst>
                          <a:ext uri="{FF2B5EF4-FFF2-40B4-BE49-F238E27FC236}">
                            <a16:creationId xmlns:a16="http://schemas.microsoft.com/office/drawing/2014/main" id="{E6666ED5-31DE-154F-9C68-9288AFEA33B0}"/>
                          </a:ext>
                        </a:extLst>
                      </p:cNvPr>
                      <p:cNvPicPr/>
                      <p:nvPr/>
                    </p:nvPicPr>
                    <p:blipFill>
                      <a:blip r:embed="rId7"/>
                      <a:stretch>
                        <a:fillRect/>
                      </a:stretch>
                    </p:blipFill>
                    <p:spPr>
                      <a:xfrm>
                        <a:off x="5359981" y="3573856"/>
                        <a:ext cx="3354766" cy="369332"/>
                      </a:xfrm>
                      <a:prstGeom prst="rect">
                        <a:avLst/>
                      </a:prstGeom>
                    </p:spPr>
                  </p:pic>
                </p:oleObj>
              </mc:Fallback>
            </mc:AlternateContent>
          </a:graphicData>
        </a:graphic>
      </p:graphicFrame>
      <p:sp>
        <p:nvSpPr>
          <p:cNvPr id="11" name="Right Arrow 10">
            <a:extLst>
              <a:ext uri="{FF2B5EF4-FFF2-40B4-BE49-F238E27FC236}">
                <a16:creationId xmlns:a16="http://schemas.microsoft.com/office/drawing/2014/main" id="{E5CAD967-FCD0-B641-A4C6-BE33C229684F}"/>
              </a:ext>
            </a:extLst>
          </p:cNvPr>
          <p:cNvSpPr/>
          <p:nvPr/>
        </p:nvSpPr>
        <p:spPr>
          <a:xfrm>
            <a:off x="3522873" y="3230856"/>
            <a:ext cx="1511808" cy="495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B7F14C-8F80-A944-BD31-27146F25652D}"/>
              </a:ext>
            </a:extLst>
          </p:cNvPr>
          <p:cNvSpPr txBox="1"/>
          <p:nvPr/>
        </p:nvSpPr>
        <p:spPr>
          <a:xfrm>
            <a:off x="3058708" y="2792524"/>
            <a:ext cx="1988493" cy="369332"/>
          </a:xfrm>
          <a:prstGeom prst="rect">
            <a:avLst/>
          </a:prstGeom>
          <a:noFill/>
        </p:spPr>
        <p:txBody>
          <a:bodyPr wrap="none" rtlCol="0">
            <a:spAutoFit/>
          </a:bodyPr>
          <a:lstStyle/>
          <a:p>
            <a:r>
              <a:rPr lang="en-US" dirty="0"/>
              <a:t>Solve Moment </a:t>
            </a:r>
            <a:r>
              <a:rPr lang="en-US" dirty="0" err="1"/>
              <a:t>Eqs</a:t>
            </a:r>
            <a:r>
              <a:rPr lang="en-US" dirty="0"/>
              <a:t>.</a:t>
            </a:r>
          </a:p>
        </p:txBody>
      </p:sp>
      <p:sp>
        <p:nvSpPr>
          <p:cNvPr id="13" name="TextBox 12">
            <a:extLst>
              <a:ext uri="{FF2B5EF4-FFF2-40B4-BE49-F238E27FC236}">
                <a16:creationId xmlns:a16="http://schemas.microsoft.com/office/drawing/2014/main" id="{09E369B6-AB0E-5E46-B1FC-4CE266731754}"/>
              </a:ext>
            </a:extLst>
          </p:cNvPr>
          <p:cNvSpPr txBox="1"/>
          <p:nvPr/>
        </p:nvSpPr>
        <p:spPr>
          <a:xfrm>
            <a:off x="528806" y="4268190"/>
            <a:ext cx="2316660" cy="400110"/>
          </a:xfrm>
          <a:prstGeom prst="rect">
            <a:avLst/>
          </a:prstGeom>
          <a:noFill/>
        </p:spPr>
        <p:txBody>
          <a:bodyPr wrap="none" rtlCol="0">
            <a:spAutoFit/>
          </a:bodyPr>
          <a:lstStyle/>
          <a:p>
            <a:r>
              <a:rPr lang="en-US" sz="2000" dirty="0"/>
              <a:t>Periodicity:  Enforce</a:t>
            </a:r>
          </a:p>
        </p:txBody>
      </p:sp>
      <p:graphicFrame>
        <p:nvGraphicFramePr>
          <p:cNvPr id="14" name="Object 13">
            <a:extLst>
              <a:ext uri="{FF2B5EF4-FFF2-40B4-BE49-F238E27FC236}">
                <a16:creationId xmlns:a16="http://schemas.microsoft.com/office/drawing/2014/main" id="{940E1773-4B3B-6F48-B760-2D8588EF566C}"/>
              </a:ext>
            </a:extLst>
          </p:cNvPr>
          <p:cNvGraphicFramePr>
            <a:graphicFrameLocks noChangeAspect="1"/>
          </p:cNvGraphicFramePr>
          <p:nvPr>
            <p:extLst>
              <p:ext uri="{D42A27DB-BD31-4B8C-83A1-F6EECF244321}">
                <p14:modId xmlns:p14="http://schemas.microsoft.com/office/powerpoint/2010/main" val="1114597856"/>
              </p:ext>
            </p:extLst>
          </p:nvPr>
        </p:nvGraphicFramePr>
        <p:xfrm>
          <a:off x="3142226" y="4146931"/>
          <a:ext cx="3030537" cy="631825"/>
        </p:xfrm>
        <a:graphic>
          <a:graphicData uri="http://schemas.openxmlformats.org/presentationml/2006/ole">
            <mc:AlternateContent xmlns:mc="http://schemas.openxmlformats.org/markup-compatibility/2006">
              <mc:Choice xmlns:v="urn:schemas-microsoft-com:vml" Requires="v">
                <p:oleObj spid="_x0000_s253039" r:id="rId8" imgW="2006600" imgH="419100" progId="Equation.DSMT4">
                  <p:embed/>
                </p:oleObj>
              </mc:Choice>
              <mc:Fallback>
                <p:oleObj r:id="rId8" imgW="2006600" imgH="419100" progId="Equation.DSMT4">
                  <p:embed/>
                  <p:pic>
                    <p:nvPicPr>
                      <p:cNvPr id="14" name="Object 13">
                        <a:extLst>
                          <a:ext uri="{FF2B5EF4-FFF2-40B4-BE49-F238E27FC236}">
                            <a16:creationId xmlns:a16="http://schemas.microsoft.com/office/drawing/2014/main" id="{940E1773-4B3B-6F48-B760-2D8588EF566C}"/>
                          </a:ext>
                        </a:extLst>
                      </p:cNvPr>
                      <p:cNvPicPr/>
                      <p:nvPr/>
                    </p:nvPicPr>
                    <p:blipFill>
                      <a:blip r:embed="rId9"/>
                      <a:stretch>
                        <a:fillRect/>
                      </a:stretch>
                    </p:blipFill>
                    <p:spPr>
                      <a:xfrm>
                        <a:off x="3142226" y="4146931"/>
                        <a:ext cx="3030537" cy="631825"/>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6FD6A0B2-F9BF-5143-A180-D358F7670365}"/>
              </a:ext>
            </a:extLst>
          </p:cNvPr>
          <p:cNvSpPr txBox="1"/>
          <p:nvPr/>
        </p:nvSpPr>
        <p:spPr>
          <a:xfrm>
            <a:off x="3034127" y="4896684"/>
            <a:ext cx="2736647" cy="461665"/>
          </a:xfrm>
          <a:prstGeom prst="rect">
            <a:avLst/>
          </a:prstGeom>
          <a:noFill/>
        </p:spPr>
        <p:txBody>
          <a:bodyPr wrap="none" rtlCol="0">
            <a:spAutoFit/>
          </a:bodyPr>
          <a:lstStyle/>
          <a:p>
            <a:r>
              <a:rPr lang="en-US" sz="2000" dirty="0"/>
              <a:t>Figure of Merit  </a:t>
            </a:r>
            <a:r>
              <a:rPr lang="en-US" i="1" dirty="0"/>
              <a:t>F</a:t>
            </a:r>
            <a:r>
              <a:rPr lang="en-US" dirty="0"/>
              <a:t>(</a:t>
            </a:r>
            <a:r>
              <a:rPr lang="en-US" b="1" dirty="0" err="1"/>
              <a:t>X,a</a:t>
            </a:r>
            <a:r>
              <a:rPr lang="en-US" dirty="0"/>
              <a:t>)</a:t>
            </a:r>
          </a:p>
        </p:txBody>
      </p:sp>
      <p:sp>
        <p:nvSpPr>
          <p:cNvPr id="20" name="TextBox 19">
            <a:extLst>
              <a:ext uri="{FF2B5EF4-FFF2-40B4-BE49-F238E27FC236}">
                <a16:creationId xmlns:a16="http://schemas.microsoft.com/office/drawing/2014/main" id="{CB8DA568-DF60-7940-ACA6-BDC0D4F8E770}"/>
              </a:ext>
            </a:extLst>
          </p:cNvPr>
          <p:cNvSpPr txBox="1"/>
          <p:nvPr/>
        </p:nvSpPr>
        <p:spPr>
          <a:xfrm>
            <a:off x="364860" y="4975097"/>
            <a:ext cx="2329484" cy="400110"/>
          </a:xfrm>
          <a:prstGeom prst="rect">
            <a:avLst/>
          </a:prstGeom>
          <a:noFill/>
        </p:spPr>
        <p:txBody>
          <a:bodyPr wrap="none" rtlCol="0">
            <a:spAutoFit/>
          </a:bodyPr>
          <a:lstStyle/>
          <a:p>
            <a:r>
              <a:rPr lang="en-US" sz="2000" dirty="0"/>
              <a:t>Optimize:  Minimize</a:t>
            </a:r>
          </a:p>
        </p:txBody>
      </p:sp>
      <p:sp>
        <p:nvSpPr>
          <p:cNvPr id="8" name="TextBox 7">
            <a:extLst>
              <a:ext uri="{FF2B5EF4-FFF2-40B4-BE49-F238E27FC236}">
                <a16:creationId xmlns:a16="http://schemas.microsoft.com/office/drawing/2014/main" id="{A461B6A8-3C7B-D14D-BB47-CA4F88393A72}"/>
              </a:ext>
            </a:extLst>
          </p:cNvPr>
          <p:cNvSpPr txBox="1"/>
          <p:nvPr/>
        </p:nvSpPr>
        <p:spPr>
          <a:xfrm>
            <a:off x="6048792" y="4896683"/>
            <a:ext cx="2329483" cy="461665"/>
          </a:xfrm>
          <a:prstGeom prst="rect">
            <a:avLst/>
          </a:prstGeom>
          <a:noFill/>
        </p:spPr>
        <p:txBody>
          <a:bodyPr wrap="square" rtlCol="0">
            <a:spAutoFit/>
          </a:bodyPr>
          <a:lstStyle/>
          <a:p>
            <a:r>
              <a:rPr lang="en-US" b="1" i="1" dirty="0"/>
              <a:t>a</a:t>
            </a:r>
            <a:r>
              <a:rPr lang="en-US" dirty="0"/>
              <a:t> = parameter list</a:t>
            </a:r>
          </a:p>
        </p:txBody>
      </p:sp>
      <p:sp>
        <p:nvSpPr>
          <p:cNvPr id="15" name="TextBox 14">
            <a:extLst>
              <a:ext uri="{FF2B5EF4-FFF2-40B4-BE49-F238E27FC236}">
                <a16:creationId xmlns:a16="http://schemas.microsoft.com/office/drawing/2014/main" id="{47840E99-F841-B641-9121-6B8F6BDFC762}"/>
              </a:ext>
            </a:extLst>
          </p:cNvPr>
          <p:cNvSpPr txBox="1"/>
          <p:nvPr/>
        </p:nvSpPr>
        <p:spPr>
          <a:xfrm>
            <a:off x="594936" y="5763831"/>
            <a:ext cx="4205664" cy="830997"/>
          </a:xfrm>
          <a:prstGeom prst="rect">
            <a:avLst/>
          </a:prstGeom>
          <a:noFill/>
        </p:spPr>
        <p:txBody>
          <a:bodyPr wrap="square" rtlCol="0">
            <a:spAutoFit/>
          </a:bodyPr>
          <a:lstStyle/>
          <a:p>
            <a:r>
              <a:rPr lang="en-US" dirty="0"/>
              <a:t>Constrained Optimization </a:t>
            </a:r>
            <a:br>
              <a:rPr lang="en-US" dirty="0"/>
            </a:br>
            <a:r>
              <a:rPr lang="en-US" dirty="0"/>
              <a:t>by Multiple Relaxation</a:t>
            </a:r>
          </a:p>
        </p:txBody>
      </p:sp>
      <p:sp>
        <p:nvSpPr>
          <p:cNvPr id="21" name="TextBox 20">
            <a:extLst>
              <a:ext uri="{FF2B5EF4-FFF2-40B4-BE49-F238E27FC236}">
                <a16:creationId xmlns:a16="http://schemas.microsoft.com/office/drawing/2014/main" id="{9AC826F3-2B0A-5149-AA89-93424C4517AB}"/>
              </a:ext>
            </a:extLst>
          </p:cNvPr>
          <p:cNvSpPr txBox="1"/>
          <p:nvPr/>
        </p:nvSpPr>
        <p:spPr>
          <a:xfrm>
            <a:off x="4099540" y="5794397"/>
            <a:ext cx="4278735" cy="584775"/>
          </a:xfrm>
          <a:prstGeom prst="rect">
            <a:avLst/>
          </a:prstGeom>
          <a:noFill/>
        </p:spPr>
        <p:txBody>
          <a:bodyPr wrap="none" rtlCol="0">
            <a:spAutoFit/>
          </a:bodyPr>
          <a:lstStyle/>
          <a:p>
            <a:r>
              <a:rPr lang="en-US" sz="3200" i="1" dirty="0">
                <a:solidFill>
                  <a:srgbClr val="FF0000"/>
                </a:solidFill>
                <a:latin typeface="Bradley Hand" pitchFamily="2" charset="77"/>
              </a:rPr>
              <a:t>Adjoint with a Chaser !</a:t>
            </a:r>
          </a:p>
        </p:txBody>
      </p:sp>
    </p:spTree>
    <p:extLst>
      <p:ext uri="{BB962C8B-B14F-4D97-AF65-F5344CB8AC3E}">
        <p14:creationId xmlns:p14="http://schemas.microsoft.com/office/powerpoint/2010/main" val="38105693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884" y="381000"/>
            <a:ext cx="7772400" cy="1143000"/>
          </a:xfrm>
        </p:spPr>
        <p:txBody>
          <a:bodyPr/>
          <a:lstStyle/>
          <a:p>
            <a:r>
              <a:rPr lang="en-US" dirty="0"/>
              <a:t>Conclusion</a:t>
            </a:r>
          </a:p>
        </p:txBody>
      </p:sp>
      <p:sp>
        <p:nvSpPr>
          <p:cNvPr id="4" name="TextBox 3">
            <a:extLst>
              <a:ext uri="{FF2B5EF4-FFF2-40B4-BE49-F238E27FC236}">
                <a16:creationId xmlns:a16="http://schemas.microsoft.com/office/drawing/2014/main" id="{3D87AC93-281A-BE45-AF41-C5B900FBF109}"/>
              </a:ext>
            </a:extLst>
          </p:cNvPr>
          <p:cNvSpPr txBox="1"/>
          <p:nvPr/>
        </p:nvSpPr>
        <p:spPr>
          <a:xfrm>
            <a:off x="717755" y="1676400"/>
            <a:ext cx="8005916" cy="2431435"/>
          </a:xfrm>
          <a:prstGeom prst="rect">
            <a:avLst/>
          </a:prstGeom>
          <a:noFill/>
        </p:spPr>
        <p:txBody>
          <a:bodyPr wrap="square" rtlCol="0">
            <a:spAutoFit/>
          </a:bodyPr>
          <a:lstStyle/>
          <a:p>
            <a:r>
              <a:rPr lang="en-US" sz="3200" dirty="0"/>
              <a:t>Adjoint methods are a powerful way to evaluate parameter dependences in many systems involving charged particle dynamics.</a:t>
            </a:r>
          </a:p>
          <a:p>
            <a:endParaRPr lang="en-US" dirty="0"/>
          </a:p>
          <a:p>
            <a:r>
              <a:rPr lang="en-US" sz="3200" dirty="0"/>
              <a:t>Thank you. </a:t>
            </a:r>
          </a:p>
        </p:txBody>
      </p:sp>
    </p:spTree>
    <p:extLst>
      <p:ext uri="{BB962C8B-B14F-4D97-AF65-F5344CB8AC3E}">
        <p14:creationId xmlns:p14="http://schemas.microsoft.com/office/powerpoint/2010/main" val="2448753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3F94-EB62-C740-98CE-0D17D0927C8D}"/>
              </a:ext>
            </a:extLst>
          </p:cNvPr>
          <p:cNvSpPr>
            <a:spLocks noGrp="1"/>
          </p:cNvSpPr>
          <p:nvPr>
            <p:ph type="title"/>
          </p:nvPr>
        </p:nvSpPr>
        <p:spPr/>
        <p:txBody>
          <a:bodyPr/>
          <a:lstStyle/>
          <a:p>
            <a:r>
              <a:rPr lang="en-US" dirty="0"/>
              <a:t>Next Step – Circular Accelerators</a:t>
            </a:r>
          </a:p>
        </p:txBody>
      </p:sp>
      <p:sp>
        <p:nvSpPr>
          <p:cNvPr id="3" name="Right Arrow 2">
            <a:extLst>
              <a:ext uri="{FF2B5EF4-FFF2-40B4-BE49-F238E27FC236}">
                <a16:creationId xmlns:a16="http://schemas.microsoft.com/office/drawing/2014/main" id="{6CC8F194-609E-E34A-8129-882107D44034}"/>
              </a:ext>
            </a:extLst>
          </p:cNvPr>
          <p:cNvSpPr/>
          <p:nvPr/>
        </p:nvSpPr>
        <p:spPr>
          <a:xfrm>
            <a:off x="331319" y="2473182"/>
            <a:ext cx="8576361" cy="4279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an 3">
            <a:extLst>
              <a:ext uri="{FF2B5EF4-FFF2-40B4-BE49-F238E27FC236}">
                <a16:creationId xmlns:a16="http://schemas.microsoft.com/office/drawing/2014/main" id="{8EEA6EDD-5101-C447-94A2-3956DD858BD8}"/>
              </a:ext>
            </a:extLst>
          </p:cNvPr>
          <p:cNvSpPr/>
          <p:nvPr/>
        </p:nvSpPr>
        <p:spPr>
          <a:xfrm rot="16200000">
            <a:off x="3741022" y="-1136810"/>
            <a:ext cx="1670461" cy="7606605"/>
          </a:xfrm>
          <a:prstGeom prst="can">
            <a:avLst/>
          </a:prstGeom>
          <a:solidFill>
            <a:schemeClr val="tx2">
              <a:lumMod val="40000"/>
              <a:lumOff val="60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D02380-043D-6A4A-B333-AF3779A2FA94}"/>
              </a:ext>
            </a:extLst>
          </p:cNvPr>
          <p:cNvSpPr txBox="1"/>
          <p:nvPr/>
        </p:nvSpPr>
        <p:spPr>
          <a:xfrm>
            <a:off x="637523" y="3585312"/>
            <a:ext cx="567784" cy="369332"/>
          </a:xfrm>
          <a:prstGeom prst="rect">
            <a:avLst/>
          </a:prstGeom>
          <a:noFill/>
        </p:spPr>
        <p:txBody>
          <a:bodyPr wrap="none" rtlCol="0">
            <a:spAutoFit/>
          </a:bodyPr>
          <a:lstStyle/>
          <a:p>
            <a:r>
              <a:rPr lang="en-US" dirty="0"/>
              <a:t>Z=Z</a:t>
            </a:r>
            <a:r>
              <a:rPr lang="en-US" baseline="-25000" dirty="0"/>
              <a:t>i</a:t>
            </a:r>
          </a:p>
        </p:txBody>
      </p:sp>
      <p:sp>
        <p:nvSpPr>
          <p:cNvPr id="6" name="TextBox 5">
            <a:extLst>
              <a:ext uri="{FF2B5EF4-FFF2-40B4-BE49-F238E27FC236}">
                <a16:creationId xmlns:a16="http://schemas.microsoft.com/office/drawing/2014/main" id="{E6870588-340D-E745-8107-35FAB90F4DCD}"/>
              </a:ext>
            </a:extLst>
          </p:cNvPr>
          <p:cNvSpPr txBox="1"/>
          <p:nvPr/>
        </p:nvSpPr>
        <p:spPr>
          <a:xfrm>
            <a:off x="8125428" y="3604356"/>
            <a:ext cx="561372" cy="369332"/>
          </a:xfrm>
          <a:prstGeom prst="rect">
            <a:avLst/>
          </a:prstGeom>
          <a:noFill/>
        </p:spPr>
        <p:txBody>
          <a:bodyPr wrap="none" rtlCol="0">
            <a:spAutoFit/>
          </a:bodyPr>
          <a:lstStyle/>
          <a:p>
            <a:r>
              <a:rPr lang="en-US" dirty="0"/>
              <a:t>Z=</a:t>
            </a:r>
            <a:r>
              <a:rPr lang="en-US" dirty="0" err="1"/>
              <a:t>Z</a:t>
            </a:r>
            <a:r>
              <a:rPr lang="en-US" baseline="-25000" dirty="0" err="1"/>
              <a:t>f</a:t>
            </a:r>
            <a:endParaRPr lang="en-US" baseline="-25000" dirty="0"/>
          </a:p>
        </p:txBody>
      </p:sp>
      <p:sp>
        <p:nvSpPr>
          <p:cNvPr id="7" name="TextBox 6">
            <a:extLst>
              <a:ext uri="{FF2B5EF4-FFF2-40B4-BE49-F238E27FC236}">
                <a16:creationId xmlns:a16="http://schemas.microsoft.com/office/drawing/2014/main" id="{E8747B56-783C-7C45-B69A-B3ED26C42ED6}"/>
              </a:ext>
            </a:extLst>
          </p:cNvPr>
          <p:cNvSpPr txBox="1"/>
          <p:nvPr/>
        </p:nvSpPr>
        <p:spPr>
          <a:xfrm>
            <a:off x="151855" y="1945991"/>
            <a:ext cx="3155737" cy="369332"/>
          </a:xfrm>
          <a:prstGeom prst="rect">
            <a:avLst/>
          </a:prstGeom>
          <a:noFill/>
        </p:spPr>
        <p:txBody>
          <a:bodyPr wrap="square" rtlCol="0">
            <a:spAutoFit/>
          </a:bodyPr>
          <a:lstStyle/>
          <a:p>
            <a:r>
              <a:rPr lang="en-US" dirty="0"/>
              <a:t>Beam Particles</a:t>
            </a:r>
          </a:p>
        </p:txBody>
      </p:sp>
      <p:graphicFrame>
        <p:nvGraphicFramePr>
          <p:cNvPr id="9" name="Object 8">
            <a:extLst>
              <a:ext uri="{FF2B5EF4-FFF2-40B4-BE49-F238E27FC236}">
                <a16:creationId xmlns:a16="http://schemas.microsoft.com/office/drawing/2014/main" id="{062421B5-459C-6240-9D16-281314F387F4}"/>
              </a:ext>
            </a:extLst>
          </p:cNvPr>
          <p:cNvGraphicFramePr>
            <a:graphicFrameLocks noChangeAspect="1"/>
          </p:cNvGraphicFramePr>
          <p:nvPr/>
        </p:nvGraphicFramePr>
        <p:xfrm>
          <a:off x="407447" y="4122021"/>
          <a:ext cx="2777366" cy="371392"/>
        </p:xfrm>
        <a:graphic>
          <a:graphicData uri="http://schemas.openxmlformats.org/presentationml/2006/ole">
            <mc:AlternateContent xmlns:mc="http://schemas.openxmlformats.org/markup-compatibility/2006">
              <mc:Choice xmlns:v="urn:schemas-microsoft-com:vml" Requires="v">
                <p:oleObj spid="_x0000_s254081" r:id="rId4" imgW="2184400" imgH="292100" progId="Equation.DSMT4">
                  <p:embed/>
                </p:oleObj>
              </mc:Choice>
              <mc:Fallback>
                <p:oleObj r:id="rId4" imgW="2184400" imgH="292100" progId="Equation.DSMT4">
                  <p:embed/>
                  <p:pic>
                    <p:nvPicPr>
                      <p:cNvPr id="9" name="Object 8">
                        <a:extLst>
                          <a:ext uri="{FF2B5EF4-FFF2-40B4-BE49-F238E27FC236}">
                            <a16:creationId xmlns:a16="http://schemas.microsoft.com/office/drawing/2014/main" id="{062421B5-459C-6240-9D16-281314F387F4}"/>
                          </a:ext>
                        </a:extLst>
                      </p:cNvPr>
                      <p:cNvPicPr/>
                      <p:nvPr/>
                    </p:nvPicPr>
                    <p:blipFill>
                      <a:blip r:embed="rId5"/>
                      <a:stretch>
                        <a:fillRect/>
                      </a:stretch>
                    </p:blipFill>
                    <p:spPr>
                      <a:xfrm>
                        <a:off x="407447" y="4122021"/>
                        <a:ext cx="2777366" cy="37139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6666ED5-31DE-154F-9C68-9288AFEA33B0}"/>
              </a:ext>
            </a:extLst>
          </p:cNvPr>
          <p:cNvGraphicFramePr>
            <a:graphicFrameLocks noChangeAspect="1"/>
          </p:cNvGraphicFramePr>
          <p:nvPr/>
        </p:nvGraphicFramePr>
        <p:xfrm>
          <a:off x="5402568" y="4112978"/>
          <a:ext cx="3354766" cy="369332"/>
        </p:xfrm>
        <a:graphic>
          <a:graphicData uri="http://schemas.openxmlformats.org/presentationml/2006/ole">
            <mc:AlternateContent xmlns:mc="http://schemas.openxmlformats.org/markup-compatibility/2006">
              <mc:Choice xmlns:v="urn:schemas-microsoft-com:vml" Requires="v">
                <p:oleObj spid="_x0000_s254082" r:id="rId6" imgW="2768600" imgH="304800" progId="Equation.DSMT4">
                  <p:embed/>
                </p:oleObj>
              </mc:Choice>
              <mc:Fallback>
                <p:oleObj r:id="rId6" imgW="2768600" imgH="304800" progId="Equation.DSMT4">
                  <p:embed/>
                  <p:pic>
                    <p:nvPicPr>
                      <p:cNvPr id="10" name="Object 9">
                        <a:extLst>
                          <a:ext uri="{FF2B5EF4-FFF2-40B4-BE49-F238E27FC236}">
                            <a16:creationId xmlns:a16="http://schemas.microsoft.com/office/drawing/2014/main" id="{E6666ED5-31DE-154F-9C68-9288AFEA33B0}"/>
                          </a:ext>
                        </a:extLst>
                      </p:cNvPr>
                      <p:cNvPicPr/>
                      <p:nvPr/>
                    </p:nvPicPr>
                    <p:blipFill>
                      <a:blip r:embed="rId7"/>
                      <a:stretch>
                        <a:fillRect/>
                      </a:stretch>
                    </p:blipFill>
                    <p:spPr>
                      <a:xfrm>
                        <a:off x="5402568" y="4112978"/>
                        <a:ext cx="3354766" cy="369332"/>
                      </a:xfrm>
                      <a:prstGeom prst="rect">
                        <a:avLst/>
                      </a:prstGeom>
                    </p:spPr>
                  </p:pic>
                </p:oleObj>
              </mc:Fallback>
            </mc:AlternateContent>
          </a:graphicData>
        </a:graphic>
      </p:graphicFrame>
      <p:sp>
        <p:nvSpPr>
          <p:cNvPr id="11" name="Right Arrow 10">
            <a:extLst>
              <a:ext uri="{FF2B5EF4-FFF2-40B4-BE49-F238E27FC236}">
                <a16:creationId xmlns:a16="http://schemas.microsoft.com/office/drawing/2014/main" id="{E5CAD967-FCD0-B641-A4C6-BE33C229684F}"/>
              </a:ext>
            </a:extLst>
          </p:cNvPr>
          <p:cNvSpPr/>
          <p:nvPr/>
        </p:nvSpPr>
        <p:spPr>
          <a:xfrm>
            <a:off x="3565460" y="3769978"/>
            <a:ext cx="1511808" cy="495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B7F14C-8F80-A944-BD31-27146F25652D}"/>
              </a:ext>
            </a:extLst>
          </p:cNvPr>
          <p:cNvSpPr txBox="1"/>
          <p:nvPr/>
        </p:nvSpPr>
        <p:spPr>
          <a:xfrm>
            <a:off x="3337821" y="4348598"/>
            <a:ext cx="1988493" cy="369332"/>
          </a:xfrm>
          <a:prstGeom prst="rect">
            <a:avLst/>
          </a:prstGeom>
          <a:noFill/>
        </p:spPr>
        <p:txBody>
          <a:bodyPr wrap="none" rtlCol="0">
            <a:spAutoFit/>
          </a:bodyPr>
          <a:lstStyle/>
          <a:p>
            <a:r>
              <a:rPr lang="en-US" dirty="0"/>
              <a:t>Solve Moment </a:t>
            </a:r>
            <a:r>
              <a:rPr lang="en-US" dirty="0" err="1"/>
              <a:t>Eqs</a:t>
            </a:r>
            <a:r>
              <a:rPr lang="en-US" dirty="0"/>
              <a:t>.</a:t>
            </a:r>
          </a:p>
        </p:txBody>
      </p:sp>
      <p:sp>
        <p:nvSpPr>
          <p:cNvPr id="13" name="TextBox 12">
            <a:extLst>
              <a:ext uri="{FF2B5EF4-FFF2-40B4-BE49-F238E27FC236}">
                <a16:creationId xmlns:a16="http://schemas.microsoft.com/office/drawing/2014/main" id="{09E369B6-AB0E-5E46-B1FC-4CE266731754}"/>
              </a:ext>
            </a:extLst>
          </p:cNvPr>
          <p:cNvSpPr txBox="1"/>
          <p:nvPr/>
        </p:nvSpPr>
        <p:spPr>
          <a:xfrm>
            <a:off x="264330" y="4744378"/>
            <a:ext cx="2207464" cy="369332"/>
          </a:xfrm>
          <a:prstGeom prst="rect">
            <a:avLst/>
          </a:prstGeom>
          <a:noFill/>
        </p:spPr>
        <p:txBody>
          <a:bodyPr wrap="none" rtlCol="0">
            <a:spAutoFit/>
          </a:bodyPr>
          <a:lstStyle/>
          <a:p>
            <a:r>
              <a:rPr lang="en-US" dirty="0"/>
              <a:t>Periodicity:  Minimize</a:t>
            </a:r>
          </a:p>
        </p:txBody>
      </p:sp>
      <p:graphicFrame>
        <p:nvGraphicFramePr>
          <p:cNvPr id="14" name="Object 13">
            <a:extLst>
              <a:ext uri="{FF2B5EF4-FFF2-40B4-BE49-F238E27FC236}">
                <a16:creationId xmlns:a16="http://schemas.microsoft.com/office/drawing/2014/main" id="{940E1773-4B3B-6F48-B760-2D8588EF566C}"/>
              </a:ext>
            </a:extLst>
          </p:cNvPr>
          <p:cNvGraphicFramePr>
            <a:graphicFrameLocks noChangeAspect="1"/>
          </p:cNvGraphicFramePr>
          <p:nvPr/>
        </p:nvGraphicFramePr>
        <p:xfrm>
          <a:off x="2745760" y="4932215"/>
          <a:ext cx="2210146" cy="524711"/>
        </p:xfrm>
        <a:graphic>
          <a:graphicData uri="http://schemas.openxmlformats.org/presentationml/2006/ole">
            <mc:AlternateContent xmlns:mc="http://schemas.openxmlformats.org/markup-compatibility/2006">
              <mc:Choice xmlns:v="urn:schemas-microsoft-com:vml" Requires="v">
                <p:oleObj spid="_x0000_s254083" r:id="rId8" imgW="1765300" imgH="419100" progId="Equation.DSMT4">
                  <p:embed/>
                </p:oleObj>
              </mc:Choice>
              <mc:Fallback>
                <p:oleObj r:id="rId8" imgW="1765300" imgH="419100" progId="Equation.DSMT4">
                  <p:embed/>
                  <p:pic>
                    <p:nvPicPr>
                      <p:cNvPr id="14" name="Object 13">
                        <a:extLst>
                          <a:ext uri="{FF2B5EF4-FFF2-40B4-BE49-F238E27FC236}">
                            <a16:creationId xmlns:a16="http://schemas.microsoft.com/office/drawing/2014/main" id="{940E1773-4B3B-6F48-B760-2D8588EF566C}"/>
                          </a:ext>
                        </a:extLst>
                      </p:cNvPr>
                      <p:cNvPicPr/>
                      <p:nvPr/>
                    </p:nvPicPr>
                    <p:blipFill>
                      <a:blip r:embed="rId9"/>
                      <a:stretch>
                        <a:fillRect/>
                      </a:stretch>
                    </p:blipFill>
                    <p:spPr>
                      <a:xfrm>
                        <a:off x="2745760" y="4932215"/>
                        <a:ext cx="2210146" cy="524711"/>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6FD6A0B2-F9BF-5143-A180-D358F7670365}"/>
              </a:ext>
            </a:extLst>
          </p:cNvPr>
          <p:cNvSpPr txBox="1"/>
          <p:nvPr/>
        </p:nvSpPr>
        <p:spPr>
          <a:xfrm>
            <a:off x="2727219" y="5685869"/>
            <a:ext cx="2228687" cy="369332"/>
          </a:xfrm>
          <a:prstGeom prst="rect">
            <a:avLst/>
          </a:prstGeom>
          <a:noFill/>
        </p:spPr>
        <p:txBody>
          <a:bodyPr wrap="none" rtlCol="0">
            <a:spAutoFit/>
          </a:bodyPr>
          <a:lstStyle/>
          <a:p>
            <a:r>
              <a:rPr lang="en-US" dirty="0"/>
              <a:t>Figure of Merit  </a:t>
            </a:r>
            <a:r>
              <a:rPr lang="en-US" i="1" dirty="0"/>
              <a:t>F</a:t>
            </a:r>
            <a:r>
              <a:rPr lang="en-US" dirty="0"/>
              <a:t>(</a:t>
            </a:r>
            <a:r>
              <a:rPr lang="en-US" b="1" dirty="0" err="1"/>
              <a:t>X,a</a:t>
            </a:r>
            <a:r>
              <a:rPr lang="en-US" dirty="0"/>
              <a:t>)</a:t>
            </a:r>
          </a:p>
        </p:txBody>
      </p:sp>
      <p:sp>
        <p:nvSpPr>
          <p:cNvPr id="20" name="TextBox 19">
            <a:extLst>
              <a:ext uri="{FF2B5EF4-FFF2-40B4-BE49-F238E27FC236}">
                <a16:creationId xmlns:a16="http://schemas.microsoft.com/office/drawing/2014/main" id="{CB8DA568-DF60-7940-ACA6-BDC0D4F8E770}"/>
              </a:ext>
            </a:extLst>
          </p:cNvPr>
          <p:cNvSpPr txBox="1"/>
          <p:nvPr/>
        </p:nvSpPr>
        <p:spPr>
          <a:xfrm>
            <a:off x="424600" y="5593536"/>
            <a:ext cx="1378904" cy="461665"/>
          </a:xfrm>
          <a:prstGeom prst="rect">
            <a:avLst/>
          </a:prstGeom>
          <a:noFill/>
        </p:spPr>
        <p:txBody>
          <a:bodyPr wrap="none" rtlCol="0">
            <a:spAutoFit/>
          </a:bodyPr>
          <a:lstStyle/>
          <a:p>
            <a:r>
              <a:rPr lang="en-US" dirty="0"/>
              <a:t>Minimize</a:t>
            </a:r>
          </a:p>
        </p:txBody>
      </p:sp>
      <p:graphicFrame>
        <p:nvGraphicFramePr>
          <p:cNvPr id="16" name="Object 15">
            <a:extLst>
              <a:ext uri="{FF2B5EF4-FFF2-40B4-BE49-F238E27FC236}">
                <a16:creationId xmlns:a16="http://schemas.microsoft.com/office/drawing/2014/main" id="{9EDE779C-EA0E-B846-9607-3F63491C97D3}"/>
              </a:ext>
            </a:extLst>
          </p:cNvPr>
          <p:cNvGraphicFramePr>
            <a:graphicFrameLocks noChangeAspect="1"/>
          </p:cNvGraphicFramePr>
          <p:nvPr/>
        </p:nvGraphicFramePr>
        <p:xfrm>
          <a:off x="5170531" y="4915236"/>
          <a:ext cx="3516269" cy="649568"/>
        </p:xfrm>
        <a:graphic>
          <a:graphicData uri="http://schemas.openxmlformats.org/presentationml/2006/ole">
            <mc:AlternateContent xmlns:mc="http://schemas.openxmlformats.org/markup-compatibility/2006">
              <mc:Choice xmlns:v="urn:schemas-microsoft-com:vml" Requires="v">
                <p:oleObj spid="_x0000_s254084" r:id="rId10" imgW="2755900" imgH="508000" progId="Equation.DSMT4">
                  <p:embed/>
                </p:oleObj>
              </mc:Choice>
              <mc:Fallback>
                <p:oleObj r:id="rId10" imgW="2755900" imgH="508000" progId="Equation.DSMT4">
                  <p:embed/>
                  <p:pic>
                    <p:nvPicPr>
                      <p:cNvPr id="16" name="Object 15">
                        <a:extLst>
                          <a:ext uri="{FF2B5EF4-FFF2-40B4-BE49-F238E27FC236}">
                            <a16:creationId xmlns:a16="http://schemas.microsoft.com/office/drawing/2014/main" id="{9EDE779C-EA0E-B846-9607-3F63491C97D3}"/>
                          </a:ext>
                        </a:extLst>
                      </p:cNvPr>
                      <p:cNvPicPr/>
                      <p:nvPr/>
                    </p:nvPicPr>
                    <p:blipFill>
                      <a:blip r:embed="rId11"/>
                      <a:stretch>
                        <a:fillRect/>
                      </a:stretch>
                    </p:blipFill>
                    <p:spPr>
                      <a:xfrm>
                        <a:off x="5170531" y="4915236"/>
                        <a:ext cx="3516269" cy="64956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461B6A8-3C7B-D14D-BB47-CA4F88393A72}"/>
              </a:ext>
            </a:extLst>
          </p:cNvPr>
          <p:cNvSpPr txBox="1"/>
          <p:nvPr/>
        </p:nvSpPr>
        <p:spPr>
          <a:xfrm>
            <a:off x="5326314" y="6077737"/>
            <a:ext cx="2201244" cy="369332"/>
          </a:xfrm>
          <a:prstGeom prst="rect">
            <a:avLst/>
          </a:prstGeom>
          <a:noFill/>
        </p:spPr>
        <p:txBody>
          <a:bodyPr wrap="none" rtlCol="0">
            <a:spAutoFit/>
          </a:bodyPr>
          <a:lstStyle/>
          <a:p>
            <a:r>
              <a:rPr lang="en-US" dirty="0"/>
              <a:t>This is the tricky term</a:t>
            </a:r>
          </a:p>
        </p:txBody>
      </p:sp>
      <p:cxnSp>
        <p:nvCxnSpPr>
          <p:cNvPr id="17" name="Straight Arrow Connector 16">
            <a:extLst>
              <a:ext uri="{FF2B5EF4-FFF2-40B4-BE49-F238E27FC236}">
                <a16:creationId xmlns:a16="http://schemas.microsoft.com/office/drawing/2014/main" id="{6DE5D203-0579-DD49-B768-54E98993C4F0}"/>
              </a:ext>
            </a:extLst>
          </p:cNvPr>
          <p:cNvCxnSpPr/>
          <p:nvPr/>
        </p:nvCxnSpPr>
        <p:spPr>
          <a:xfrm flipV="1">
            <a:off x="7079951" y="5642767"/>
            <a:ext cx="163997" cy="4349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965568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1" y="1295400"/>
            <a:ext cx="4724400" cy="5262979"/>
          </a:xfrm>
          <a:prstGeom prst="rect">
            <a:avLst/>
          </a:prstGeom>
          <a:noFill/>
        </p:spPr>
        <p:txBody>
          <a:bodyPr wrap="square" rtlCol="0">
            <a:spAutoFit/>
          </a:bodyPr>
          <a:lstStyle/>
          <a:p>
            <a:pPr marL="342900" indent="-342900">
              <a:buFont typeface="Arial"/>
              <a:buChar char="•"/>
            </a:pPr>
            <a:r>
              <a:rPr lang="en-US" dirty="0"/>
              <a:t>Fell in love with Jane, the miller’s daughter.</a:t>
            </a:r>
          </a:p>
          <a:p>
            <a:pPr marL="342900" indent="-342900">
              <a:buFont typeface="Arial"/>
              <a:buChar char="•"/>
            </a:pPr>
            <a:r>
              <a:rPr lang="en-US" dirty="0"/>
              <a:t>Green’s father forbade marriage.</a:t>
            </a:r>
          </a:p>
          <a:p>
            <a:pPr marL="342900" indent="-342900">
              <a:buFont typeface="Arial"/>
              <a:buChar char="•"/>
            </a:pPr>
            <a:r>
              <a:rPr lang="en-US" dirty="0"/>
              <a:t>Had 7 children with Jane.</a:t>
            </a:r>
          </a:p>
          <a:p>
            <a:pPr marL="342900" indent="-342900">
              <a:buFont typeface="Arial"/>
              <a:buChar char="•"/>
            </a:pPr>
            <a:r>
              <a:rPr lang="en-US" dirty="0"/>
              <a:t>Self published work in 1828</a:t>
            </a:r>
          </a:p>
          <a:p>
            <a:pPr marL="342900" indent="-342900">
              <a:buFont typeface="Arial"/>
              <a:buChar char="•"/>
            </a:pPr>
            <a:r>
              <a:rPr lang="en-US" dirty="0"/>
              <a:t>With help, entered Cambridge 1833, graduated 1837.</a:t>
            </a:r>
          </a:p>
          <a:p>
            <a:pPr marL="342900" indent="-342900">
              <a:buFont typeface="Arial"/>
              <a:buChar char="•"/>
            </a:pPr>
            <a:r>
              <a:rPr lang="en-US" dirty="0"/>
              <a:t>Theory of Elasticity, refraction, evanescence</a:t>
            </a:r>
          </a:p>
          <a:p>
            <a:pPr marL="342900" indent="-342900">
              <a:buFont typeface="Arial"/>
              <a:buChar char="•"/>
            </a:pPr>
            <a:r>
              <a:rPr lang="en-US" dirty="0"/>
              <a:t>“Discovered” by Lord Kelvin in 1840.</a:t>
            </a:r>
          </a:p>
          <a:p>
            <a:pPr marL="342900" indent="-342900">
              <a:buFont typeface="Arial"/>
              <a:buChar char="•"/>
            </a:pPr>
            <a:r>
              <a:rPr lang="en-US" dirty="0"/>
              <a:t>Died of influenza, 1841</a:t>
            </a:r>
          </a:p>
          <a:p>
            <a:pPr marL="342900" indent="-342900"/>
            <a:endParaRPr lang="en-US" dirty="0"/>
          </a:p>
          <a:p>
            <a:pPr marL="342900" indent="-342900"/>
            <a:endParaRPr lang="en-US" dirty="0"/>
          </a:p>
        </p:txBody>
      </p:sp>
      <p:sp>
        <p:nvSpPr>
          <p:cNvPr id="5" name="TextBox 4"/>
          <p:cNvSpPr txBox="1"/>
          <p:nvPr/>
        </p:nvSpPr>
        <p:spPr>
          <a:xfrm>
            <a:off x="5410200" y="5943600"/>
            <a:ext cx="3595756" cy="461665"/>
          </a:xfrm>
          <a:prstGeom prst="rect">
            <a:avLst/>
          </a:prstGeom>
          <a:noFill/>
        </p:spPr>
        <p:txBody>
          <a:bodyPr wrap="none" rtlCol="0">
            <a:spAutoFit/>
          </a:bodyPr>
          <a:lstStyle/>
          <a:p>
            <a:r>
              <a:rPr lang="en-US" u="sng" dirty="0"/>
              <a:t>Green’s</a:t>
            </a:r>
            <a:r>
              <a:rPr lang="en-US" dirty="0"/>
              <a:t> Mill: still </a:t>
            </a:r>
            <a:r>
              <a:rPr lang="en-US" u="sng" dirty="0"/>
              <a:t>functions</a:t>
            </a:r>
          </a:p>
        </p:txBody>
      </p:sp>
      <p:pic>
        <p:nvPicPr>
          <p:cNvPr id="3" name="Picture 2" descr="IMG_158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762000"/>
            <a:ext cx="3771900" cy="5029200"/>
          </a:xfrm>
          <a:prstGeom prst="rect">
            <a:avLst/>
          </a:prstGeom>
        </p:spPr>
      </p:pic>
    </p:spTree>
    <p:extLst>
      <p:ext uri="{BB962C8B-B14F-4D97-AF65-F5344CB8AC3E}">
        <p14:creationId xmlns:p14="http://schemas.microsoft.com/office/powerpoint/2010/main" val="2851601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3B5D-2B94-C24D-8CA8-9A33A22D7CFB}"/>
              </a:ext>
            </a:extLst>
          </p:cNvPr>
          <p:cNvSpPr>
            <a:spLocks noGrp="1"/>
          </p:cNvSpPr>
          <p:nvPr>
            <p:ph type="title"/>
          </p:nvPr>
        </p:nvSpPr>
        <p:spPr/>
        <p:txBody>
          <a:bodyPr/>
          <a:lstStyle/>
          <a:p>
            <a:r>
              <a:rPr lang="en-US" dirty="0"/>
              <a:t>The Tricky Term</a:t>
            </a:r>
          </a:p>
        </p:txBody>
      </p:sp>
      <p:graphicFrame>
        <p:nvGraphicFramePr>
          <p:cNvPr id="3" name="Object 2">
            <a:extLst>
              <a:ext uri="{FF2B5EF4-FFF2-40B4-BE49-F238E27FC236}">
                <a16:creationId xmlns:a16="http://schemas.microsoft.com/office/drawing/2014/main" id="{3F91A5A9-6283-0A4C-81B6-4CFA0477F75F}"/>
              </a:ext>
            </a:extLst>
          </p:cNvPr>
          <p:cNvGraphicFramePr>
            <a:graphicFrameLocks noChangeAspect="1"/>
          </p:cNvGraphicFramePr>
          <p:nvPr/>
        </p:nvGraphicFramePr>
        <p:xfrm>
          <a:off x="773803" y="1745541"/>
          <a:ext cx="3670406" cy="678042"/>
        </p:xfrm>
        <a:graphic>
          <a:graphicData uri="http://schemas.openxmlformats.org/presentationml/2006/ole">
            <mc:AlternateContent xmlns:mc="http://schemas.openxmlformats.org/markup-compatibility/2006">
              <mc:Choice xmlns:v="urn:schemas-microsoft-com:vml" Requires="v">
                <p:oleObj spid="_x0000_s255041" r:id="rId3" imgW="2755900" imgH="508000" progId="Equation.DSMT4">
                  <p:embed/>
                </p:oleObj>
              </mc:Choice>
              <mc:Fallback>
                <p:oleObj r:id="rId3" imgW="2755900" imgH="508000" progId="Equation.DSMT4">
                  <p:embed/>
                  <p:pic>
                    <p:nvPicPr>
                      <p:cNvPr id="3" name="Object 2">
                        <a:extLst>
                          <a:ext uri="{FF2B5EF4-FFF2-40B4-BE49-F238E27FC236}">
                            <a16:creationId xmlns:a16="http://schemas.microsoft.com/office/drawing/2014/main" id="{3F91A5A9-6283-0A4C-81B6-4CFA0477F75F}"/>
                          </a:ext>
                        </a:extLst>
                      </p:cNvPr>
                      <p:cNvPicPr/>
                      <p:nvPr/>
                    </p:nvPicPr>
                    <p:blipFill>
                      <a:blip r:embed="rId4"/>
                      <a:stretch>
                        <a:fillRect/>
                      </a:stretch>
                    </p:blipFill>
                    <p:spPr>
                      <a:xfrm>
                        <a:off x="773803" y="1745541"/>
                        <a:ext cx="3670406" cy="67804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EFD35D97-4139-AE43-8F00-146A510F2BF3}"/>
              </a:ext>
            </a:extLst>
          </p:cNvPr>
          <p:cNvSpPr txBox="1"/>
          <p:nvPr/>
        </p:nvSpPr>
        <p:spPr>
          <a:xfrm>
            <a:off x="4583875" y="2680508"/>
            <a:ext cx="2201244" cy="369332"/>
          </a:xfrm>
          <a:prstGeom prst="rect">
            <a:avLst/>
          </a:prstGeom>
          <a:noFill/>
        </p:spPr>
        <p:txBody>
          <a:bodyPr wrap="none" rtlCol="0">
            <a:spAutoFit/>
          </a:bodyPr>
          <a:lstStyle/>
          <a:p>
            <a:r>
              <a:rPr lang="en-US" dirty="0"/>
              <a:t>This is the tricky term</a:t>
            </a:r>
          </a:p>
        </p:txBody>
      </p:sp>
      <p:cxnSp>
        <p:nvCxnSpPr>
          <p:cNvPr id="5" name="Straight Arrow Connector 4">
            <a:extLst>
              <a:ext uri="{FF2B5EF4-FFF2-40B4-BE49-F238E27FC236}">
                <a16:creationId xmlns:a16="http://schemas.microsoft.com/office/drawing/2014/main" id="{C03ED8EB-CDE7-D74C-AF5F-F29B90A188F1}"/>
              </a:ext>
            </a:extLst>
          </p:cNvPr>
          <p:cNvCxnSpPr>
            <a:cxnSpLocks/>
          </p:cNvCxnSpPr>
          <p:nvPr/>
        </p:nvCxnSpPr>
        <p:spPr>
          <a:xfrm flipH="1" flipV="1">
            <a:off x="3384468" y="2423583"/>
            <a:ext cx="1223158" cy="4415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aphicFrame>
        <p:nvGraphicFramePr>
          <p:cNvPr id="8" name="Object 7">
            <a:extLst>
              <a:ext uri="{FF2B5EF4-FFF2-40B4-BE49-F238E27FC236}">
                <a16:creationId xmlns:a16="http://schemas.microsoft.com/office/drawing/2014/main" id="{9A758F18-23EB-A549-8251-F6DEF74E520C}"/>
              </a:ext>
            </a:extLst>
          </p:cNvPr>
          <p:cNvGraphicFramePr>
            <a:graphicFrameLocks noChangeAspect="1"/>
          </p:cNvGraphicFramePr>
          <p:nvPr/>
        </p:nvGraphicFramePr>
        <p:xfrm>
          <a:off x="590674" y="2865174"/>
          <a:ext cx="4684713" cy="3138488"/>
        </p:xfrm>
        <a:graphic>
          <a:graphicData uri="http://schemas.openxmlformats.org/presentationml/2006/ole">
            <mc:AlternateContent xmlns:mc="http://schemas.openxmlformats.org/markup-compatibility/2006">
              <mc:Choice xmlns:v="urn:schemas-microsoft-com:vml" Requires="v">
                <p:oleObj spid="_x0000_s255042" r:id="rId5" imgW="3517900" imgH="2349500" progId="Equation.DSMT4">
                  <p:embed/>
                </p:oleObj>
              </mc:Choice>
              <mc:Fallback>
                <p:oleObj r:id="rId5" imgW="3517900" imgH="2349500" progId="Equation.DSMT4">
                  <p:embed/>
                  <p:pic>
                    <p:nvPicPr>
                      <p:cNvPr id="8" name="Object 7">
                        <a:extLst>
                          <a:ext uri="{FF2B5EF4-FFF2-40B4-BE49-F238E27FC236}">
                            <a16:creationId xmlns:a16="http://schemas.microsoft.com/office/drawing/2014/main" id="{9A758F18-23EB-A549-8251-F6DEF74E520C}"/>
                          </a:ext>
                        </a:extLst>
                      </p:cNvPr>
                      <p:cNvPicPr/>
                      <p:nvPr/>
                    </p:nvPicPr>
                    <p:blipFill>
                      <a:blip r:embed="rId6"/>
                      <a:stretch>
                        <a:fillRect/>
                      </a:stretch>
                    </p:blipFill>
                    <p:spPr>
                      <a:xfrm>
                        <a:off x="590674" y="2865174"/>
                        <a:ext cx="4684713" cy="31384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6B26D2B9-6418-8443-A84A-87D060E4897E}"/>
              </a:ext>
            </a:extLst>
          </p:cNvPr>
          <p:cNvSpPr txBox="1"/>
          <p:nvPr/>
        </p:nvSpPr>
        <p:spPr>
          <a:xfrm>
            <a:off x="5427023" y="5375650"/>
            <a:ext cx="2983799" cy="646331"/>
          </a:xfrm>
          <a:prstGeom prst="rect">
            <a:avLst/>
          </a:prstGeom>
          <a:noFill/>
        </p:spPr>
        <p:txBody>
          <a:bodyPr wrap="square" rtlCol="0">
            <a:spAutoFit/>
          </a:bodyPr>
          <a:lstStyle/>
          <a:p>
            <a:r>
              <a:rPr lang="en-US" dirty="0"/>
              <a:t>Requires evaluating and inverting large matrices</a:t>
            </a:r>
          </a:p>
        </p:txBody>
      </p:sp>
    </p:spTree>
    <p:extLst>
      <p:ext uri="{BB962C8B-B14F-4D97-AF65-F5344CB8AC3E}">
        <p14:creationId xmlns:p14="http://schemas.microsoft.com/office/powerpoint/2010/main" val="11247310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3F4A-3900-4E4C-924D-901E9F6D3444}"/>
              </a:ext>
            </a:extLst>
          </p:cNvPr>
          <p:cNvSpPr>
            <a:spLocks noGrp="1"/>
          </p:cNvSpPr>
          <p:nvPr>
            <p:ph type="title"/>
          </p:nvPr>
        </p:nvSpPr>
        <p:spPr/>
        <p:txBody>
          <a:bodyPr>
            <a:noAutofit/>
          </a:bodyPr>
          <a:lstStyle/>
          <a:p>
            <a:r>
              <a:rPr lang="en-US" sz="3600" dirty="0"/>
              <a:t>Constrained Optimization </a:t>
            </a:r>
            <a:br>
              <a:rPr lang="en-US" sz="3600" dirty="0"/>
            </a:br>
            <a:r>
              <a:rPr lang="en-US" sz="3600" dirty="0"/>
              <a:t>by Multiple Relaxation</a:t>
            </a:r>
          </a:p>
        </p:txBody>
      </p:sp>
      <p:sp>
        <p:nvSpPr>
          <p:cNvPr id="3" name="TextBox 2">
            <a:extLst>
              <a:ext uri="{FF2B5EF4-FFF2-40B4-BE49-F238E27FC236}">
                <a16:creationId xmlns:a16="http://schemas.microsoft.com/office/drawing/2014/main" id="{313020B2-8BEF-184C-AF81-7D54CBC8E7E4}"/>
              </a:ext>
            </a:extLst>
          </p:cNvPr>
          <p:cNvSpPr txBox="1"/>
          <p:nvPr/>
        </p:nvSpPr>
        <p:spPr>
          <a:xfrm>
            <a:off x="2657856" y="1719072"/>
            <a:ext cx="4278735" cy="584775"/>
          </a:xfrm>
          <a:prstGeom prst="rect">
            <a:avLst/>
          </a:prstGeom>
          <a:noFill/>
        </p:spPr>
        <p:txBody>
          <a:bodyPr wrap="none" rtlCol="0">
            <a:spAutoFit/>
          </a:bodyPr>
          <a:lstStyle/>
          <a:p>
            <a:r>
              <a:rPr lang="en-US" sz="3200" i="1" dirty="0">
                <a:solidFill>
                  <a:srgbClr val="FF0000"/>
                </a:solidFill>
                <a:latin typeface="Bradley Hand" pitchFamily="2" charset="77"/>
              </a:rPr>
              <a:t>Adjoint with a Chaser !</a:t>
            </a:r>
          </a:p>
        </p:txBody>
      </p:sp>
      <p:sp>
        <p:nvSpPr>
          <p:cNvPr id="4" name="TextBox 3">
            <a:extLst>
              <a:ext uri="{FF2B5EF4-FFF2-40B4-BE49-F238E27FC236}">
                <a16:creationId xmlns:a16="http://schemas.microsoft.com/office/drawing/2014/main" id="{89829EDF-6300-A944-B703-A3E2649B1651}"/>
              </a:ext>
            </a:extLst>
          </p:cNvPr>
          <p:cNvSpPr txBox="1"/>
          <p:nvPr/>
        </p:nvSpPr>
        <p:spPr>
          <a:xfrm>
            <a:off x="4378678" y="1383689"/>
            <a:ext cx="386644" cy="369332"/>
          </a:xfrm>
          <a:prstGeom prst="rect">
            <a:avLst/>
          </a:prstGeom>
          <a:noFill/>
        </p:spPr>
        <p:txBody>
          <a:bodyPr wrap="none" rtlCol="0">
            <a:spAutoFit/>
          </a:bodyPr>
          <a:lstStyle/>
          <a:p>
            <a:r>
              <a:rPr lang="en-US" dirty="0"/>
              <a:t>or</a:t>
            </a:r>
          </a:p>
        </p:txBody>
      </p:sp>
      <p:graphicFrame>
        <p:nvGraphicFramePr>
          <p:cNvPr id="5" name="Object 4">
            <a:extLst>
              <a:ext uri="{FF2B5EF4-FFF2-40B4-BE49-F238E27FC236}">
                <a16:creationId xmlns:a16="http://schemas.microsoft.com/office/drawing/2014/main" id="{E855BA3A-E625-1F47-809D-2873DE5B5265}"/>
              </a:ext>
            </a:extLst>
          </p:cNvPr>
          <p:cNvGraphicFramePr>
            <a:graphicFrameLocks noChangeAspect="1"/>
          </p:cNvGraphicFramePr>
          <p:nvPr/>
        </p:nvGraphicFramePr>
        <p:xfrm>
          <a:off x="1112224" y="2352415"/>
          <a:ext cx="3266454" cy="918951"/>
        </p:xfrm>
        <a:graphic>
          <a:graphicData uri="http://schemas.openxmlformats.org/presentationml/2006/ole">
            <mc:AlternateContent xmlns:mc="http://schemas.openxmlformats.org/markup-compatibility/2006">
              <mc:Choice xmlns:v="urn:schemas-microsoft-com:vml" Requires="v">
                <p:oleObj spid="_x0000_s256129" r:id="rId4" imgW="1485900" imgH="419100" progId="Equation.DSMT4">
                  <p:embed/>
                </p:oleObj>
              </mc:Choice>
              <mc:Fallback>
                <p:oleObj r:id="rId4" imgW="1485900" imgH="419100" progId="Equation.DSMT4">
                  <p:embed/>
                  <p:pic>
                    <p:nvPicPr>
                      <p:cNvPr id="5" name="Object 4">
                        <a:extLst>
                          <a:ext uri="{FF2B5EF4-FFF2-40B4-BE49-F238E27FC236}">
                            <a16:creationId xmlns:a16="http://schemas.microsoft.com/office/drawing/2014/main" id="{E855BA3A-E625-1F47-809D-2873DE5B5265}"/>
                          </a:ext>
                        </a:extLst>
                      </p:cNvPr>
                      <p:cNvPicPr/>
                      <p:nvPr/>
                    </p:nvPicPr>
                    <p:blipFill>
                      <a:blip r:embed="rId5"/>
                      <a:stretch>
                        <a:fillRect/>
                      </a:stretch>
                    </p:blipFill>
                    <p:spPr>
                      <a:xfrm>
                        <a:off x="1112224" y="2352415"/>
                        <a:ext cx="3266454" cy="918951"/>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A0834FE-E7DC-2347-91E0-63337E80C211}"/>
              </a:ext>
            </a:extLst>
          </p:cNvPr>
          <p:cNvGraphicFramePr>
            <a:graphicFrameLocks noChangeAspect="1"/>
          </p:cNvGraphicFramePr>
          <p:nvPr/>
        </p:nvGraphicFramePr>
        <p:xfrm>
          <a:off x="715962" y="3514247"/>
          <a:ext cx="4664075" cy="919162"/>
        </p:xfrm>
        <a:graphic>
          <a:graphicData uri="http://schemas.openxmlformats.org/presentationml/2006/ole">
            <mc:AlternateContent xmlns:mc="http://schemas.openxmlformats.org/markup-compatibility/2006">
              <mc:Choice xmlns:v="urn:schemas-microsoft-com:vml" Requires="v">
                <p:oleObj spid="_x0000_s256130" r:id="rId6" imgW="2120900" imgH="419100" progId="Equation.DSMT4">
                  <p:embed/>
                </p:oleObj>
              </mc:Choice>
              <mc:Fallback>
                <p:oleObj r:id="rId6" imgW="2120900" imgH="419100" progId="Equation.DSMT4">
                  <p:embed/>
                  <p:pic>
                    <p:nvPicPr>
                      <p:cNvPr id="6" name="Object 5">
                        <a:extLst>
                          <a:ext uri="{FF2B5EF4-FFF2-40B4-BE49-F238E27FC236}">
                            <a16:creationId xmlns:a16="http://schemas.microsoft.com/office/drawing/2014/main" id="{9A0834FE-E7DC-2347-91E0-63337E80C211}"/>
                          </a:ext>
                        </a:extLst>
                      </p:cNvPr>
                      <p:cNvPicPr/>
                      <p:nvPr/>
                    </p:nvPicPr>
                    <p:blipFill>
                      <a:blip r:embed="rId7"/>
                      <a:stretch>
                        <a:fillRect/>
                      </a:stretch>
                    </p:blipFill>
                    <p:spPr>
                      <a:xfrm>
                        <a:off x="715962" y="3514247"/>
                        <a:ext cx="4664075" cy="91916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2151437-EF71-DC44-A127-69C6D61266B3}"/>
              </a:ext>
            </a:extLst>
          </p:cNvPr>
          <p:cNvSpPr txBox="1"/>
          <p:nvPr/>
        </p:nvSpPr>
        <p:spPr>
          <a:xfrm>
            <a:off x="4572000" y="2627224"/>
            <a:ext cx="1665841" cy="369332"/>
          </a:xfrm>
          <a:prstGeom prst="rect">
            <a:avLst/>
          </a:prstGeom>
          <a:noFill/>
        </p:spPr>
        <p:txBody>
          <a:bodyPr wrap="none" rtlCol="0">
            <a:spAutoFit/>
          </a:bodyPr>
          <a:lstStyle/>
          <a:p>
            <a:r>
              <a:rPr lang="en-US" dirty="0"/>
              <a:t>The equilibrium</a:t>
            </a:r>
          </a:p>
        </p:txBody>
      </p:sp>
      <p:sp>
        <p:nvSpPr>
          <p:cNvPr id="8" name="TextBox 7">
            <a:extLst>
              <a:ext uri="{FF2B5EF4-FFF2-40B4-BE49-F238E27FC236}">
                <a16:creationId xmlns:a16="http://schemas.microsoft.com/office/drawing/2014/main" id="{2B23EF25-4AA4-594D-8FA2-D896A6AE51A7}"/>
              </a:ext>
            </a:extLst>
          </p:cNvPr>
          <p:cNvSpPr txBox="1"/>
          <p:nvPr/>
        </p:nvSpPr>
        <p:spPr>
          <a:xfrm>
            <a:off x="5559291" y="3789162"/>
            <a:ext cx="1202573" cy="369332"/>
          </a:xfrm>
          <a:prstGeom prst="rect">
            <a:avLst/>
          </a:prstGeom>
          <a:noFill/>
        </p:spPr>
        <p:txBody>
          <a:bodyPr wrap="none" rtlCol="0">
            <a:spAutoFit/>
          </a:bodyPr>
          <a:lstStyle/>
          <a:p>
            <a:r>
              <a:rPr lang="en-US" dirty="0"/>
              <a:t>The chaser</a:t>
            </a:r>
          </a:p>
        </p:txBody>
      </p:sp>
      <p:graphicFrame>
        <p:nvGraphicFramePr>
          <p:cNvPr id="9" name="Object 8">
            <a:extLst>
              <a:ext uri="{FF2B5EF4-FFF2-40B4-BE49-F238E27FC236}">
                <a16:creationId xmlns:a16="http://schemas.microsoft.com/office/drawing/2014/main" id="{956FE357-0FEF-2F4F-B416-32A7874E6B97}"/>
              </a:ext>
            </a:extLst>
          </p:cNvPr>
          <p:cNvGraphicFramePr>
            <a:graphicFrameLocks noChangeAspect="1"/>
          </p:cNvGraphicFramePr>
          <p:nvPr/>
        </p:nvGraphicFramePr>
        <p:xfrm>
          <a:off x="457200" y="4852831"/>
          <a:ext cx="7539038" cy="1030287"/>
        </p:xfrm>
        <a:graphic>
          <a:graphicData uri="http://schemas.openxmlformats.org/presentationml/2006/ole">
            <mc:AlternateContent xmlns:mc="http://schemas.openxmlformats.org/markup-compatibility/2006">
              <mc:Choice xmlns:v="urn:schemas-microsoft-com:vml" Requires="v">
                <p:oleObj spid="_x0000_s256131" r:id="rId8" imgW="3429000" imgH="469900" progId="Equation.DSMT4">
                  <p:embed/>
                </p:oleObj>
              </mc:Choice>
              <mc:Fallback>
                <p:oleObj r:id="rId8" imgW="3429000" imgH="469900" progId="Equation.DSMT4">
                  <p:embed/>
                  <p:pic>
                    <p:nvPicPr>
                      <p:cNvPr id="9" name="Object 8">
                        <a:extLst>
                          <a:ext uri="{FF2B5EF4-FFF2-40B4-BE49-F238E27FC236}">
                            <a16:creationId xmlns:a16="http://schemas.microsoft.com/office/drawing/2014/main" id="{956FE357-0FEF-2F4F-B416-32A7874E6B97}"/>
                          </a:ext>
                        </a:extLst>
                      </p:cNvPr>
                      <p:cNvPicPr/>
                      <p:nvPr/>
                    </p:nvPicPr>
                    <p:blipFill>
                      <a:blip r:embed="rId9"/>
                      <a:stretch>
                        <a:fillRect/>
                      </a:stretch>
                    </p:blipFill>
                    <p:spPr>
                      <a:xfrm>
                        <a:off x="457200" y="4852831"/>
                        <a:ext cx="7539038" cy="1030287"/>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2165DF3F-D9B7-2A43-B19E-68869E2C89A7}"/>
              </a:ext>
            </a:extLst>
          </p:cNvPr>
          <p:cNvSpPr txBox="1"/>
          <p:nvPr/>
        </p:nvSpPr>
        <p:spPr>
          <a:xfrm>
            <a:off x="1299460" y="4546789"/>
            <a:ext cx="2102820" cy="369332"/>
          </a:xfrm>
          <a:prstGeom prst="rect">
            <a:avLst/>
          </a:prstGeom>
          <a:noFill/>
        </p:spPr>
        <p:txBody>
          <a:bodyPr wrap="none" rtlCol="0">
            <a:spAutoFit/>
          </a:bodyPr>
          <a:lstStyle/>
          <a:p>
            <a:r>
              <a:rPr lang="en-US" dirty="0"/>
              <a:t>Parameter evolution</a:t>
            </a:r>
          </a:p>
        </p:txBody>
      </p:sp>
      <p:graphicFrame>
        <p:nvGraphicFramePr>
          <p:cNvPr id="12" name="Object 11">
            <a:extLst>
              <a:ext uri="{FF2B5EF4-FFF2-40B4-BE49-F238E27FC236}">
                <a16:creationId xmlns:a16="http://schemas.microsoft.com/office/drawing/2014/main" id="{CA31C7CB-341B-8D40-BBA6-57890A6B7872}"/>
              </a:ext>
            </a:extLst>
          </p:cNvPr>
          <p:cNvGraphicFramePr>
            <a:graphicFrameLocks noChangeAspect="1"/>
          </p:cNvGraphicFramePr>
          <p:nvPr/>
        </p:nvGraphicFramePr>
        <p:xfrm>
          <a:off x="1299460" y="5897109"/>
          <a:ext cx="2132404" cy="898492"/>
        </p:xfrm>
        <a:graphic>
          <a:graphicData uri="http://schemas.openxmlformats.org/presentationml/2006/ole">
            <mc:AlternateContent xmlns:mc="http://schemas.openxmlformats.org/markup-compatibility/2006">
              <mc:Choice xmlns:v="urn:schemas-microsoft-com:vml" Requires="v">
                <p:oleObj spid="_x0000_s256132" r:id="rId10" imgW="1143000" imgH="482600" progId="Equation.DSMT4">
                  <p:embed/>
                </p:oleObj>
              </mc:Choice>
              <mc:Fallback>
                <p:oleObj r:id="rId10" imgW="1143000" imgH="482600" progId="Equation.DSMT4">
                  <p:embed/>
                  <p:pic>
                    <p:nvPicPr>
                      <p:cNvPr id="12" name="Object 11">
                        <a:extLst>
                          <a:ext uri="{FF2B5EF4-FFF2-40B4-BE49-F238E27FC236}">
                            <a16:creationId xmlns:a16="http://schemas.microsoft.com/office/drawing/2014/main" id="{CA31C7CB-341B-8D40-BBA6-57890A6B7872}"/>
                          </a:ext>
                        </a:extLst>
                      </p:cNvPr>
                      <p:cNvPicPr/>
                      <p:nvPr/>
                    </p:nvPicPr>
                    <p:blipFill>
                      <a:blip r:embed="rId11"/>
                      <a:stretch>
                        <a:fillRect/>
                      </a:stretch>
                    </p:blipFill>
                    <p:spPr>
                      <a:xfrm>
                        <a:off x="1299460" y="5897109"/>
                        <a:ext cx="2132404" cy="898492"/>
                      </a:xfrm>
                      <a:prstGeom prst="rect">
                        <a:avLst/>
                      </a:prstGeom>
                    </p:spPr>
                  </p:pic>
                </p:oleObj>
              </mc:Fallback>
            </mc:AlternateContent>
          </a:graphicData>
        </a:graphic>
      </p:graphicFrame>
      <p:cxnSp>
        <p:nvCxnSpPr>
          <p:cNvPr id="14" name="Straight Arrow Connector 13">
            <a:extLst>
              <a:ext uri="{FF2B5EF4-FFF2-40B4-BE49-F238E27FC236}">
                <a16:creationId xmlns:a16="http://schemas.microsoft.com/office/drawing/2014/main" id="{48E53752-7C1D-3A4E-9B08-289339DC9C7E}"/>
              </a:ext>
            </a:extLst>
          </p:cNvPr>
          <p:cNvCxnSpPr/>
          <p:nvPr/>
        </p:nvCxnSpPr>
        <p:spPr>
          <a:xfrm flipV="1">
            <a:off x="3206338" y="5883118"/>
            <a:ext cx="332509" cy="4632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E3787C9-70C1-1346-90EE-11E667D85A6B}"/>
              </a:ext>
            </a:extLst>
          </p:cNvPr>
          <p:cNvSpPr txBox="1"/>
          <p:nvPr/>
        </p:nvSpPr>
        <p:spPr>
          <a:xfrm>
            <a:off x="4678878" y="6346355"/>
            <a:ext cx="3269357" cy="369332"/>
          </a:xfrm>
          <a:prstGeom prst="rect">
            <a:avLst/>
          </a:prstGeom>
          <a:noFill/>
        </p:spPr>
        <p:txBody>
          <a:bodyPr wrap="none" rtlCol="0">
            <a:spAutoFit/>
          </a:bodyPr>
          <a:lstStyle/>
          <a:p>
            <a:r>
              <a:rPr lang="en-US" dirty="0"/>
              <a:t>Only first derivatives required (6)</a:t>
            </a:r>
          </a:p>
        </p:txBody>
      </p:sp>
    </p:spTree>
    <p:extLst>
      <p:ext uri="{BB962C8B-B14F-4D97-AF65-F5344CB8AC3E}">
        <p14:creationId xmlns:p14="http://schemas.microsoft.com/office/powerpoint/2010/main" val="521363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5D530-C771-FD48-8898-B0916BEE7720}"/>
              </a:ext>
            </a:extLst>
          </p:cNvPr>
          <p:cNvSpPr>
            <a:spLocks noGrp="1"/>
          </p:cNvSpPr>
          <p:nvPr>
            <p:ph type="title"/>
          </p:nvPr>
        </p:nvSpPr>
        <p:spPr/>
        <p:txBody>
          <a:bodyPr/>
          <a:lstStyle/>
          <a:p>
            <a:r>
              <a:rPr lang="en-US" dirty="0"/>
              <a:t>How is it Supposed to Work</a:t>
            </a:r>
          </a:p>
        </p:txBody>
      </p:sp>
      <p:graphicFrame>
        <p:nvGraphicFramePr>
          <p:cNvPr id="3" name="Object 2">
            <a:extLst>
              <a:ext uri="{FF2B5EF4-FFF2-40B4-BE49-F238E27FC236}">
                <a16:creationId xmlns:a16="http://schemas.microsoft.com/office/drawing/2014/main" id="{043777C2-1453-6A4A-8FC5-734F7ED02C35}"/>
              </a:ext>
            </a:extLst>
          </p:cNvPr>
          <p:cNvGraphicFramePr>
            <a:graphicFrameLocks noChangeAspect="1"/>
          </p:cNvGraphicFramePr>
          <p:nvPr/>
        </p:nvGraphicFramePr>
        <p:xfrm>
          <a:off x="756590" y="1937638"/>
          <a:ext cx="3892550" cy="781050"/>
        </p:xfrm>
        <a:graphic>
          <a:graphicData uri="http://schemas.openxmlformats.org/presentationml/2006/ole">
            <mc:AlternateContent xmlns:mc="http://schemas.openxmlformats.org/markup-compatibility/2006">
              <mc:Choice xmlns:v="urn:schemas-microsoft-com:vml" Requires="v">
                <p:oleObj spid="_x0000_s257217" r:id="rId3" imgW="2527300" imgH="508000" progId="Equation.DSMT4">
                  <p:embed/>
                </p:oleObj>
              </mc:Choice>
              <mc:Fallback>
                <p:oleObj r:id="rId3" imgW="2527300" imgH="508000" progId="Equation.DSMT4">
                  <p:embed/>
                  <p:pic>
                    <p:nvPicPr>
                      <p:cNvPr id="3" name="Object 2">
                        <a:extLst>
                          <a:ext uri="{FF2B5EF4-FFF2-40B4-BE49-F238E27FC236}">
                            <a16:creationId xmlns:a16="http://schemas.microsoft.com/office/drawing/2014/main" id="{043777C2-1453-6A4A-8FC5-734F7ED02C35}"/>
                          </a:ext>
                        </a:extLst>
                      </p:cNvPr>
                      <p:cNvPicPr/>
                      <p:nvPr/>
                    </p:nvPicPr>
                    <p:blipFill>
                      <a:blip r:embed="rId4"/>
                      <a:stretch>
                        <a:fillRect/>
                      </a:stretch>
                    </p:blipFill>
                    <p:spPr>
                      <a:xfrm>
                        <a:off x="756590" y="1937638"/>
                        <a:ext cx="3892550" cy="7810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89AB5A9A-9239-D34F-840C-DE401D8567AA}"/>
              </a:ext>
            </a:extLst>
          </p:cNvPr>
          <p:cNvGraphicFramePr>
            <a:graphicFrameLocks noChangeAspect="1"/>
          </p:cNvGraphicFramePr>
          <p:nvPr/>
        </p:nvGraphicFramePr>
        <p:xfrm>
          <a:off x="349250" y="2851150"/>
          <a:ext cx="6242050" cy="852488"/>
        </p:xfrm>
        <a:graphic>
          <a:graphicData uri="http://schemas.openxmlformats.org/presentationml/2006/ole">
            <mc:AlternateContent xmlns:mc="http://schemas.openxmlformats.org/markup-compatibility/2006">
              <mc:Choice xmlns:v="urn:schemas-microsoft-com:vml" Requires="v">
                <p:oleObj spid="_x0000_s257218" r:id="rId5" imgW="3898900" imgH="533400" progId="Equation.DSMT4">
                  <p:embed/>
                </p:oleObj>
              </mc:Choice>
              <mc:Fallback>
                <p:oleObj r:id="rId5" imgW="3898900" imgH="533400" progId="Equation.DSMT4">
                  <p:embed/>
                  <p:pic>
                    <p:nvPicPr>
                      <p:cNvPr id="4" name="Object 3">
                        <a:extLst>
                          <a:ext uri="{FF2B5EF4-FFF2-40B4-BE49-F238E27FC236}">
                            <a16:creationId xmlns:a16="http://schemas.microsoft.com/office/drawing/2014/main" id="{89AB5A9A-9239-D34F-840C-DE401D8567AA}"/>
                          </a:ext>
                        </a:extLst>
                      </p:cNvPr>
                      <p:cNvPicPr/>
                      <p:nvPr/>
                    </p:nvPicPr>
                    <p:blipFill>
                      <a:blip r:embed="rId6"/>
                      <a:stretch>
                        <a:fillRect/>
                      </a:stretch>
                    </p:blipFill>
                    <p:spPr>
                      <a:xfrm>
                        <a:off x="349250" y="2851150"/>
                        <a:ext cx="6242050" cy="8524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E0CEDD6-ECCA-C042-AFEE-54CF2562021E}"/>
              </a:ext>
            </a:extLst>
          </p:cNvPr>
          <p:cNvSpPr txBox="1"/>
          <p:nvPr/>
        </p:nvSpPr>
        <p:spPr>
          <a:xfrm>
            <a:off x="5324856" y="2023363"/>
            <a:ext cx="1881695" cy="646331"/>
          </a:xfrm>
          <a:prstGeom prst="rect">
            <a:avLst/>
          </a:prstGeom>
          <a:noFill/>
        </p:spPr>
        <p:txBody>
          <a:bodyPr wrap="square" rtlCol="0">
            <a:spAutoFit/>
          </a:bodyPr>
          <a:lstStyle/>
          <a:p>
            <a:r>
              <a:rPr lang="en-US" b="1" i="1" dirty="0"/>
              <a:t>X</a:t>
            </a:r>
            <a:r>
              <a:rPr lang="en-US" dirty="0"/>
              <a:t> tends to local equilibrium</a:t>
            </a:r>
          </a:p>
        </p:txBody>
      </p:sp>
      <p:sp>
        <p:nvSpPr>
          <p:cNvPr id="6" name="TextBox 5">
            <a:extLst>
              <a:ext uri="{FF2B5EF4-FFF2-40B4-BE49-F238E27FC236}">
                <a16:creationId xmlns:a16="http://schemas.microsoft.com/office/drawing/2014/main" id="{A2ABE79B-D106-8B4C-B5DB-D3D468ED1A9C}"/>
              </a:ext>
            </a:extLst>
          </p:cNvPr>
          <p:cNvSpPr txBox="1"/>
          <p:nvPr/>
        </p:nvSpPr>
        <p:spPr>
          <a:xfrm>
            <a:off x="6845315" y="2752902"/>
            <a:ext cx="2091106" cy="923330"/>
          </a:xfrm>
          <a:prstGeom prst="rect">
            <a:avLst/>
          </a:prstGeom>
          <a:noFill/>
        </p:spPr>
        <p:txBody>
          <a:bodyPr wrap="square" rtlCol="0">
            <a:spAutoFit/>
          </a:bodyPr>
          <a:lstStyle/>
          <a:p>
            <a:r>
              <a:rPr lang="en-US" dirty="0"/>
              <a:t>The chaser tends to a slightly different equilibrium</a:t>
            </a:r>
          </a:p>
        </p:txBody>
      </p:sp>
      <p:graphicFrame>
        <p:nvGraphicFramePr>
          <p:cNvPr id="8" name="Object 7">
            <a:extLst>
              <a:ext uri="{FF2B5EF4-FFF2-40B4-BE49-F238E27FC236}">
                <a16:creationId xmlns:a16="http://schemas.microsoft.com/office/drawing/2014/main" id="{5CB11E6B-3CDB-254B-90C6-D848F1CB4C85}"/>
              </a:ext>
            </a:extLst>
          </p:cNvPr>
          <p:cNvGraphicFramePr>
            <a:graphicFrameLocks noChangeAspect="1"/>
          </p:cNvGraphicFramePr>
          <p:nvPr/>
        </p:nvGraphicFramePr>
        <p:xfrm>
          <a:off x="490842" y="1414307"/>
          <a:ext cx="641581" cy="356970"/>
        </p:xfrm>
        <a:graphic>
          <a:graphicData uri="http://schemas.openxmlformats.org/presentationml/2006/ole">
            <mc:AlternateContent xmlns:mc="http://schemas.openxmlformats.org/markup-compatibility/2006">
              <mc:Choice xmlns:v="urn:schemas-microsoft-com:vml" Requires="v">
                <p:oleObj spid="_x0000_s257219" r:id="rId7" imgW="342900" imgH="190500" progId="Equation.DSMT4">
                  <p:embed/>
                </p:oleObj>
              </mc:Choice>
              <mc:Fallback>
                <p:oleObj r:id="rId7" imgW="342900" imgH="190500" progId="Equation.DSMT4">
                  <p:embed/>
                  <p:pic>
                    <p:nvPicPr>
                      <p:cNvPr id="8" name="Object 7">
                        <a:extLst>
                          <a:ext uri="{FF2B5EF4-FFF2-40B4-BE49-F238E27FC236}">
                            <a16:creationId xmlns:a16="http://schemas.microsoft.com/office/drawing/2014/main" id="{5CB11E6B-3CDB-254B-90C6-D848F1CB4C85}"/>
                          </a:ext>
                        </a:extLst>
                      </p:cNvPr>
                      <p:cNvPicPr/>
                      <p:nvPr/>
                    </p:nvPicPr>
                    <p:blipFill>
                      <a:blip r:embed="rId8"/>
                      <a:stretch>
                        <a:fillRect/>
                      </a:stretch>
                    </p:blipFill>
                    <p:spPr>
                      <a:xfrm>
                        <a:off x="490842" y="1414307"/>
                        <a:ext cx="641581" cy="35697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AD544EF9-F867-634C-8E71-7F9E7A017EC0}"/>
              </a:ext>
            </a:extLst>
          </p:cNvPr>
          <p:cNvSpPr txBox="1"/>
          <p:nvPr/>
        </p:nvSpPr>
        <p:spPr>
          <a:xfrm>
            <a:off x="1266405" y="1343511"/>
            <a:ext cx="3871357" cy="461665"/>
          </a:xfrm>
          <a:prstGeom prst="rect">
            <a:avLst/>
          </a:prstGeom>
          <a:noFill/>
        </p:spPr>
        <p:txBody>
          <a:bodyPr wrap="square" rtlCol="0">
            <a:spAutoFit/>
          </a:bodyPr>
          <a:lstStyle/>
          <a:p>
            <a:r>
              <a:rPr lang="en-US" sz="2400" dirty="0"/>
              <a:t>So that “</a:t>
            </a:r>
            <a:r>
              <a:rPr lang="en-US" sz="2400" b="1" dirty="0"/>
              <a:t>a”</a:t>
            </a:r>
            <a:r>
              <a:rPr lang="en-US" sz="2400" dirty="0"/>
              <a:t> evolves “slowly”.</a:t>
            </a:r>
          </a:p>
        </p:txBody>
      </p:sp>
      <p:sp>
        <p:nvSpPr>
          <p:cNvPr id="10" name="TextBox 9">
            <a:extLst>
              <a:ext uri="{FF2B5EF4-FFF2-40B4-BE49-F238E27FC236}">
                <a16:creationId xmlns:a16="http://schemas.microsoft.com/office/drawing/2014/main" id="{24ECA64F-06FF-A94A-8EB9-83968F0B13CE}"/>
              </a:ext>
            </a:extLst>
          </p:cNvPr>
          <p:cNvSpPr txBox="1"/>
          <p:nvPr/>
        </p:nvSpPr>
        <p:spPr>
          <a:xfrm>
            <a:off x="296909" y="3906433"/>
            <a:ext cx="1912447" cy="369332"/>
          </a:xfrm>
          <a:prstGeom prst="rect">
            <a:avLst/>
          </a:prstGeom>
          <a:noFill/>
        </p:spPr>
        <p:txBody>
          <a:bodyPr wrap="none" rtlCol="0">
            <a:spAutoFit/>
          </a:bodyPr>
          <a:lstStyle/>
          <a:p>
            <a:r>
              <a:rPr lang="en-US" dirty="0"/>
              <a:t>Allow </a:t>
            </a:r>
            <a:r>
              <a:rPr lang="en-US" b="1" i="1" dirty="0"/>
              <a:t>a</a:t>
            </a:r>
            <a:r>
              <a:rPr lang="en-US" dirty="0"/>
              <a:t> to change:</a:t>
            </a:r>
          </a:p>
        </p:txBody>
      </p:sp>
      <p:graphicFrame>
        <p:nvGraphicFramePr>
          <p:cNvPr id="11" name="Object 10">
            <a:extLst>
              <a:ext uri="{FF2B5EF4-FFF2-40B4-BE49-F238E27FC236}">
                <a16:creationId xmlns:a16="http://schemas.microsoft.com/office/drawing/2014/main" id="{B1E3F865-9150-6F4E-866A-E5C4FF7B9547}"/>
              </a:ext>
            </a:extLst>
          </p:cNvPr>
          <p:cNvGraphicFramePr>
            <a:graphicFrameLocks noChangeAspect="1"/>
          </p:cNvGraphicFramePr>
          <p:nvPr/>
        </p:nvGraphicFramePr>
        <p:xfrm>
          <a:off x="2363914" y="3989754"/>
          <a:ext cx="1003972" cy="250993"/>
        </p:xfrm>
        <a:graphic>
          <a:graphicData uri="http://schemas.openxmlformats.org/presentationml/2006/ole">
            <mc:AlternateContent xmlns:mc="http://schemas.openxmlformats.org/markup-compatibility/2006">
              <mc:Choice xmlns:v="urn:schemas-microsoft-com:vml" Requires="v">
                <p:oleObj spid="_x0000_s257220" r:id="rId9" imgW="711200" imgH="177800" progId="Equation.DSMT4">
                  <p:embed/>
                </p:oleObj>
              </mc:Choice>
              <mc:Fallback>
                <p:oleObj r:id="rId9" imgW="711200" imgH="177800" progId="Equation.DSMT4">
                  <p:embed/>
                  <p:pic>
                    <p:nvPicPr>
                      <p:cNvPr id="11" name="Object 10">
                        <a:extLst>
                          <a:ext uri="{FF2B5EF4-FFF2-40B4-BE49-F238E27FC236}">
                            <a16:creationId xmlns:a16="http://schemas.microsoft.com/office/drawing/2014/main" id="{B1E3F865-9150-6F4E-866A-E5C4FF7B9547}"/>
                          </a:ext>
                        </a:extLst>
                      </p:cNvPr>
                      <p:cNvPicPr/>
                      <p:nvPr/>
                    </p:nvPicPr>
                    <p:blipFill>
                      <a:blip r:embed="rId10"/>
                      <a:stretch>
                        <a:fillRect/>
                      </a:stretch>
                    </p:blipFill>
                    <p:spPr>
                      <a:xfrm>
                        <a:off x="2363914" y="3989754"/>
                        <a:ext cx="1003972" cy="25099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6F6A8BF-4075-6442-8B8F-B2947188A29A}"/>
              </a:ext>
            </a:extLst>
          </p:cNvPr>
          <p:cNvGraphicFramePr>
            <a:graphicFrameLocks noChangeAspect="1"/>
          </p:cNvGraphicFramePr>
          <p:nvPr/>
        </p:nvGraphicFramePr>
        <p:xfrm>
          <a:off x="2109420" y="4309363"/>
          <a:ext cx="4331716" cy="802937"/>
        </p:xfrm>
        <a:graphic>
          <a:graphicData uri="http://schemas.openxmlformats.org/presentationml/2006/ole">
            <mc:AlternateContent xmlns:mc="http://schemas.openxmlformats.org/markup-compatibility/2006">
              <mc:Choice xmlns:v="urn:schemas-microsoft-com:vml" Requires="v">
                <p:oleObj spid="_x0000_s257221" r:id="rId11" imgW="2870200" imgH="533400" progId="Equation.DSMT4">
                  <p:embed/>
                </p:oleObj>
              </mc:Choice>
              <mc:Fallback>
                <p:oleObj r:id="rId11" imgW="2870200" imgH="533400" progId="Equation.DSMT4">
                  <p:embed/>
                  <p:pic>
                    <p:nvPicPr>
                      <p:cNvPr id="12" name="Object 11">
                        <a:extLst>
                          <a:ext uri="{FF2B5EF4-FFF2-40B4-BE49-F238E27FC236}">
                            <a16:creationId xmlns:a16="http://schemas.microsoft.com/office/drawing/2014/main" id="{36F6A8BF-4075-6442-8B8F-B2947188A29A}"/>
                          </a:ext>
                        </a:extLst>
                      </p:cNvPr>
                      <p:cNvPicPr/>
                      <p:nvPr/>
                    </p:nvPicPr>
                    <p:blipFill>
                      <a:blip r:embed="rId12"/>
                      <a:stretch>
                        <a:fillRect/>
                      </a:stretch>
                    </p:blipFill>
                    <p:spPr>
                      <a:xfrm>
                        <a:off x="2109420" y="4309363"/>
                        <a:ext cx="4331716" cy="802937"/>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DE62223E-1E13-C444-8AF1-853CB790576C}"/>
              </a:ext>
            </a:extLst>
          </p:cNvPr>
          <p:cNvSpPr txBox="1"/>
          <p:nvPr/>
        </p:nvSpPr>
        <p:spPr>
          <a:xfrm>
            <a:off x="6700399" y="4465969"/>
            <a:ext cx="1881695" cy="646331"/>
          </a:xfrm>
          <a:prstGeom prst="rect">
            <a:avLst/>
          </a:prstGeom>
          <a:noFill/>
        </p:spPr>
        <p:txBody>
          <a:bodyPr wrap="square" rtlCol="0">
            <a:spAutoFit/>
          </a:bodyPr>
          <a:lstStyle/>
          <a:p>
            <a:r>
              <a:rPr lang="en-US" b="1" i="1" dirty="0"/>
              <a:t> </a:t>
            </a:r>
            <a:r>
              <a:rPr lang="en-US" dirty="0"/>
              <a:t>The</a:t>
            </a:r>
            <a:r>
              <a:rPr lang="en-US" b="1" i="1" dirty="0"/>
              <a:t> X</a:t>
            </a:r>
            <a:r>
              <a:rPr lang="en-US" dirty="0"/>
              <a:t> equilibrium changes</a:t>
            </a:r>
          </a:p>
        </p:txBody>
      </p:sp>
      <p:graphicFrame>
        <p:nvGraphicFramePr>
          <p:cNvPr id="14" name="Object 13">
            <a:extLst>
              <a:ext uri="{FF2B5EF4-FFF2-40B4-BE49-F238E27FC236}">
                <a16:creationId xmlns:a16="http://schemas.microsoft.com/office/drawing/2014/main" id="{BF34CB6F-EEE9-BE4F-BAF2-40DF36F45C5A}"/>
              </a:ext>
            </a:extLst>
          </p:cNvPr>
          <p:cNvGraphicFramePr>
            <a:graphicFrameLocks noChangeAspect="1"/>
          </p:cNvGraphicFramePr>
          <p:nvPr/>
        </p:nvGraphicFramePr>
        <p:xfrm>
          <a:off x="381000" y="5316538"/>
          <a:ext cx="8297863" cy="803275"/>
        </p:xfrm>
        <a:graphic>
          <a:graphicData uri="http://schemas.openxmlformats.org/presentationml/2006/ole">
            <mc:AlternateContent xmlns:mc="http://schemas.openxmlformats.org/markup-compatibility/2006">
              <mc:Choice xmlns:v="urn:schemas-microsoft-com:vml" Requires="v">
                <p:oleObj spid="_x0000_s257222" r:id="rId13" imgW="5499100" imgH="533400" progId="Equation.DSMT4">
                  <p:embed/>
                </p:oleObj>
              </mc:Choice>
              <mc:Fallback>
                <p:oleObj r:id="rId13" imgW="5499100" imgH="533400" progId="Equation.DSMT4">
                  <p:embed/>
                  <p:pic>
                    <p:nvPicPr>
                      <p:cNvPr id="14" name="Object 13">
                        <a:extLst>
                          <a:ext uri="{FF2B5EF4-FFF2-40B4-BE49-F238E27FC236}">
                            <a16:creationId xmlns:a16="http://schemas.microsoft.com/office/drawing/2014/main" id="{BF34CB6F-EEE9-BE4F-BAF2-40DF36F45C5A}"/>
                          </a:ext>
                        </a:extLst>
                      </p:cNvPr>
                      <p:cNvPicPr/>
                      <p:nvPr/>
                    </p:nvPicPr>
                    <p:blipFill>
                      <a:blip r:embed="rId14"/>
                      <a:stretch>
                        <a:fillRect/>
                      </a:stretch>
                    </p:blipFill>
                    <p:spPr>
                      <a:xfrm>
                        <a:off x="381000" y="5316538"/>
                        <a:ext cx="8297863" cy="803275"/>
                      </a:xfrm>
                      <a:prstGeom prst="rect">
                        <a:avLst/>
                      </a:prstGeom>
                    </p:spPr>
                  </p:pic>
                </p:oleObj>
              </mc:Fallback>
            </mc:AlternateContent>
          </a:graphicData>
        </a:graphic>
      </p:graphicFrame>
    </p:spTree>
    <p:extLst>
      <p:ext uri="{BB962C8B-B14F-4D97-AF65-F5344CB8AC3E}">
        <p14:creationId xmlns:p14="http://schemas.microsoft.com/office/powerpoint/2010/main" val="3759359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3F4A-3900-4E4C-924D-901E9F6D3444}"/>
              </a:ext>
            </a:extLst>
          </p:cNvPr>
          <p:cNvSpPr>
            <a:spLocks noGrp="1"/>
          </p:cNvSpPr>
          <p:nvPr>
            <p:ph type="title"/>
          </p:nvPr>
        </p:nvSpPr>
        <p:spPr/>
        <p:txBody>
          <a:bodyPr>
            <a:noAutofit/>
          </a:bodyPr>
          <a:lstStyle/>
          <a:p>
            <a:r>
              <a:rPr lang="en-US" sz="3600" dirty="0"/>
              <a:t>Constrained Optimization </a:t>
            </a:r>
            <a:br>
              <a:rPr lang="en-US" sz="3600" dirty="0"/>
            </a:br>
            <a:r>
              <a:rPr lang="en-US" sz="3600" dirty="0"/>
              <a:t>by Multiple Relaxation</a:t>
            </a:r>
          </a:p>
        </p:txBody>
      </p:sp>
      <p:sp>
        <p:nvSpPr>
          <p:cNvPr id="3" name="TextBox 2">
            <a:extLst>
              <a:ext uri="{FF2B5EF4-FFF2-40B4-BE49-F238E27FC236}">
                <a16:creationId xmlns:a16="http://schemas.microsoft.com/office/drawing/2014/main" id="{313020B2-8BEF-184C-AF81-7D54CBC8E7E4}"/>
              </a:ext>
            </a:extLst>
          </p:cNvPr>
          <p:cNvSpPr txBox="1"/>
          <p:nvPr/>
        </p:nvSpPr>
        <p:spPr>
          <a:xfrm>
            <a:off x="2657856" y="1719072"/>
            <a:ext cx="4278735" cy="584775"/>
          </a:xfrm>
          <a:prstGeom prst="rect">
            <a:avLst/>
          </a:prstGeom>
          <a:noFill/>
        </p:spPr>
        <p:txBody>
          <a:bodyPr wrap="none" rtlCol="0">
            <a:spAutoFit/>
          </a:bodyPr>
          <a:lstStyle/>
          <a:p>
            <a:r>
              <a:rPr lang="en-US" sz="3200" i="1" dirty="0">
                <a:solidFill>
                  <a:srgbClr val="FF0000"/>
                </a:solidFill>
                <a:latin typeface="Bradley Hand" pitchFamily="2" charset="77"/>
              </a:rPr>
              <a:t>Adjoint with a Chaser !</a:t>
            </a:r>
          </a:p>
        </p:txBody>
      </p:sp>
      <p:sp>
        <p:nvSpPr>
          <p:cNvPr id="4" name="TextBox 3">
            <a:extLst>
              <a:ext uri="{FF2B5EF4-FFF2-40B4-BE49-F238E27FC236}">
                <a16:creationId xmlns:a16="http://schemas.microsoft.com/office/drawing/2014/main" id="{89829EDF-6300-A944-B703-A3E2649B1651}"/>
              </a:ext>
            </a:extLst>
          </p:cNvPr>
          <p:cNvSpPr txBox="1"/>
          <p:nvPr/>
        </p:nvSpPr>
        <p:spPr>
          <a:xfrm>
            <a:off x="4378678" y="1383689"/>
            <a:ext cx="386644" cy="369332"/>
          </a:xfrm>
          <a:prstGeom prst="rect">
            <a:avLst/>
          </a:prstGeom>
          <a:noFill/>
        </p:spPr>
        <p:txBody>
          <a:bodyPr wrap="none" rtlCol="0">
            <a:spAutoFit/>
          </a:bodyPr>
          <a:lstStyle/>
          <a:p>
            <a:r>
              <a:rPr lang="en-US" dirty="0"/>
              <a:t>or</a:t>
            </a:r>
          </a:p>
        </p:txBody>
      </p:sp>
      <p:graphicFrame>
        <p:nvGraphicFramePr>
          <p:cNvPr id="5" name="Object 4">
            <a:extLst>
              <a:ext uri="{FF2B5EF4-FFF2-40B4-BE49-F238E27FC236}">
                <a16:creationId xmlns:a16="http://schemas.microsoft.com/office/drawing/2014/main" id="{E855BA3A-E625-1F47-809D-2873DE5B5265}"/>
              </a:ext>
            </a:extLst>
          </p:cNvPr>
          <p:cNvGraphicFramePr>
            <a:graphicFrameLocks noChangeAspect="1"/>
          </p:cNvGraphicFramePr>
          <p:nvPr/>
        </p:nvGraphicFramePr>
        <p:xfrm>
          <a:off x="1112224" y="2352415"/>
          <a:ext cx="3266454" cy="918951"/>
        </p:xfrm>
        <a:graphic>
          <a:graphicData uri="http://schemas.openxmlformats.org/presentationml/2006/ole">
            <mc:AlternateContent xmlns:mc="http://schemas.openxmlformats.org/markup-compatibility/2006">
              <mc:Choice xmlns:v="urn:schemas-microsoft-com:vml" Requires="v">
                <p:oleObj spid="_x0000_s258177" r:id="rId3" imgW="1485900" imgH="419100" progId="Equation.DSMT4">
                  <p:embed/>
                </p:oleObj>
              </mc:Choice>
              <mc:Fallback>
                <p:oleObj r:id="rId3" imgW="1485900" imgH="419100" progId="Equation.DSMT4">
                  <p:embed/>
                  <p:pic>
                    <p:nvPicPr>
                      <p:cNvPr id="5" name="Object 4">
                        <a:extLst>
                          <a:ext uri="{FF2B5EF4-FFF2-40B4-BE49-F238E27FC236}">
                            <a16:creationId xmlns:a16="http://schemas.microsoft.com/office/drawing/2014/main" id="{E855BA3A-E625-1F47-809D-2873DE5B5265}"/>
                          </a:ext>
                        </a:extLst>
                      </p:cNvPr>
                      <p:cNvPicPr/>
                      <p:nvPr/>
                    </p:nvPicPr>
                    <p:blipFill>
                      <a:blip r:embed="rId4"/>
                      <a:stretch>
                        <a:fillRect/>
                      </a:stretch>
                    </p:blipFill>
                    <p:spPr>
                      <a:xfrm>
                        <a:off x="1112224" y="2352415"/>
                        <a:ext cx="3266454" cy="918951"/>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A0834FE-E7DC-2347-91E0-63337E80C211}"/>
              </a:ext>
            </a:extLst>
          </p:cNvPr>
          <p:cNvGraphicFramePr>
            <a:graphicFrameLocks noChangeAspect="1"/>
          </p:cNvGraphicFramePr>
          <p:nvPr/>
        </p:nvGraphicFramePr>
        <p:xfrm>
          <a:off x="715962" y="3514247"/>
          <a:ext cx="4664075" cy="919162"/>
        </p:xfrm>
        <a:graphic>
          <a:graphicData uri="http://schemas.openxmlformats.org/presentationml/2006/ole">
            <mc:AlternateContent xmlns:mc="http://schemas.openxmlformats.org/markup-compatibility/2006">
              <mc:Choice xmlns:v="urn:schemas-microsoft-com:vml" Requires="v">
                <p:oleObj spid="_x0000_s258178" r:id="rId5" imgW="2120900" imgH="419100" progId="Equation.DSMT4">
                  <p:embed/>
                </p:oleObj>
              </mc:Choice>
              <mc:Fallback>
                <p:oleObj r:id="rId5" imgW="2120900" imgH="419100" progId="Equation.DSMT4">
                  <p:embed/>
                  <p:pic>
                    <p:nvPicPr>
                      <p:cNvPr id="6" name="Object 5">
                        <a:extLst>
                          <a:ext uri="{FF2B5EF4-FFF2-40B4-BE49-F238E27FC236}">
                            <a16:creationId xmlns:a16="http://schemas.microsoft.com/office/drawing/2014/main" id="{9A0834FE-E7DC-2347-91E0-63337E80C211}"/>
                          </a:ext>
                        </a:extLst>
                      </p:cNvPr>
                      <p:cNvPicPr/>
                      <p:nvPr/>
                    </p:nvPicPr>
                    <p:blipFill>
                      <a:blip r:embed="rId6"/>
                      <a:stretch>
                        <a:fillRect/>
                      </a:stretch>
                    </p:blipFill>
                    <p:spPr>
                      <a:xfrm>
                        <a:off x="715962" y="3514247"/>
                        <a:ext cx="4664075" cy="91916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2151437-EF71-DC44-A127-69C6D61266B3}"/>
              </a:ext>
            </a:extLst>
          </p:cNvPr>
          <p:cNvSpPr txBox="1"/>
          <p:nvPr/>
        </p:nvSpPr>
        <p:spPr>
          <a:xfrm>
            <a:off x="4572000" y="2627224"/>
            <a:ext cx="1665841" cy="369332"/>
          </a:xfrm>
          <a:prstGeom prst="rect">
            <a:avLst/>
          </a:prstGeom>
          <a:noFill/>
        </p:spPr>
        <p:txBody>
          <a:bodyPr wrap="none" rtlCol="0">
            <a:spAutoFit/>
          </a:bodyPr>
          <a:lstStyle/>
          <a:p>
            <a:r>
              <a:rPr lang="en-US" dirty="0"/>
              <a:t>The equilibrium</a:t>
            </a:r>
          </a:p>
        </p:txBody>
      </p:sp>
      <p:sp>
        <p:nvSpPr>
          <p:cNvPr id="8" name="TextBox 7">
            <a:extLst>
              <a:ext uri="{FF2B5EF4-FFF2-40B4-BE49-F238E27FC236}">
                <a16:creationId xmlns:a16="http://schemas.microsoft.com/office/drawing/2014/main" id="{2B23EF25-4AA4-594D-8FA2-D896A6AE51A7}"/>
              </a:ext>
            </a:extLst>
          </p:cNvPr>
          <p:cNvSpPr txBox="1"/>
          <p:nvPr/>
        </p:nvSpPr>
        <p:spPr>
          <a:xfrm>
            <a:off x="5559291" y="3789162"/>
            <a:ext cx="1202573" cy="369332"/>
          </a:xfrm>
          <a:prstGeom prst="rect">
            <a:avLst/>
          </a:prstGeom>
          <a:noFill/>
        </p:spPr>
        <p:txBody>
          <a:bodyPr wrap="none" rtlCol="0">
            <a:spAutoFit/>
          </a:bodyPr>
          <a:lstStyle/>
          <a:p>
            <a:r>
              <a:rPr lang="en-US" dirty="0"/>
              <a:t>The chaser</a:t>
            </a:r>
          </a:p>
        </p:txBody>
      </p:sp>
      <p:graphicFrame>
        <p:nvGraphicFramePr>
          <p:cNvPr id="9" name="Object 8">
            <a:extLst>
              <a:ext uri="{FF2B5EF4-FFF2-40B4-BE49-F238E27FC236}">
                <a16:creationId xmlns:a16="http://schemas.microsoft.com/office/drawing/2014/main" id="{956FE357-0FEF-2F4F-B416-32A7874E6B97}"/>
              </a:ext>
            </a:extLst>
          </p:cNvPr>
          <p:cNvGraphicFramePr>
            <a:graphicFrameLocks noChangeAspect="1"/>
          </p:cNvGraphicFramePr>
          <p:nvPr/>
        </p:nvGraphicFramePr>
        <p:xfrm>
          <a:off x="457200" y="4852831"/>
          <a:ext cx="7539038" cy="1030287"/>
        </p:xfrm>
        <a:graphic>
          <a:graphicData uri="http://schemas.openxmlformats.org/presentationml/2006/ole">
            <mc:AlternateContent xmlns:mc="http://schemas.openxmlformats.org/markup-compatibility/2006">
              <mc:Choice xmlns:v="urn:schemas-microsoft-com:vml" Requires="v">
                <p:oleObj spid="_x0000_s258179" r:id="rId7" imgW="3429000" imgH="469900" progId="Equation.DSMT4">
                  <p:embed/>
                </p:oleObj>
              </mc:Choice>
              <mc:Fallback>
                <p:oleObj r:id="rId7" imgW="3429000" imgH="469900" progId="Equation.DSMT4">
                  <p:embed/>
                  <p:pic>
                    <p:nvPicPr>
                      <p:cNvPr id="9" name="Object 8">
                        <a:extLst>
                          <a:ext uri="{FF2B5EF4-FFF2-40B4-BE49-F238E27FC236}">
                            <a16:creationId xmlns:a16="http://schemas.microsoft.com/office/drawing/2014/main" id="{956FE357-0FEF-2F4F-B416-32A7874E6B97}"/>
                          </a:ext>
                        </a:extLst>
                      </p:cNvPr>
                      <p:cNvPicPr/>
                      <p:nvPr/>
                    </p:nvPicPr>
                    <p:blipFill>
                      <a:blip r:embed="rId8"/>
                      <a:stretch>
                        <a:fillRect/>
                      </a:stretch>
                    </p:blipFill>
                    <p:spPr>
                      <a:xfrm>
                        <a:off x="457200" y="4852831"/>
                        <a:ext cx="7539038" cy="1030287"/>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2165DF3F-D9B7-2A43-B19E-68869E2C89A7}"/>
              </a:ext>
            </a:extLst>
          </p:cNvPr>
          <p:cNvSpPr txBox="1"/>
          <p:nvPr/>
        </p:nvSpPr>
        <p:spPr>
          <a:xfrm>
            <a:off x="1299460" y="4546789"/>
            <a:ext cx="2102820" cy="369332"/>
          </a:xfrm>
          <a:prstGeom prst="rect">
            <a:avLst/>
          </a:prstGeom>
          <a:noFill/>
        </p:spPr>
        <p:txBody>
          <a:bodyPr wrap="none" rtlCol="0">
            <a:spAutoFit/>
          </a:bodyPr>
          <a:lstStyle/>
          <a:p>
            <a:r>
              <a:rPr lang="en-US" dirty="0"/>
              <a:t>Parameter evolution</a:t>
            </a:r>
          </a:p>
        </p:txBody>
      </p:sp>
      <p:graphicFrame>
        <p:nvGraphicFramePr>
          <p:cNvPr id="12" name="Object 11">
            <a:extLst>
              <a:ext uri="{FF2B5EF4-FFF2-40B4-BE49-F238E27FC236}">
                <a16:creationId xmlns:a16="http://schemas.microsoft.com/office/drawing/2014/main" id="{CA31C7CB-341B-8D40-BBA6-57890A6B7872}"/>
              </a:ext>
            </a:extLst>
          </p:cNvPr>
          <p:cNvGraphicFramePr>
            <a:graphicFrameLocks noChangeAspect="1"/>
          </p:cNvGraphicFramePr>
          <p:nvPr/>
        </p:nvGraphicFramePr>
        <p:xfrm>
          <a:off x="1299460" y="5897109"/>
          <a:ext cx="2132404" cy="898492"/>
        </p:xfrm>
        <a:graphic>
          <a:graphicData uri="http://schemas.openxmlformats.org/presentationml/2006/ole">
            <mc:AlternateContent xmlns:mc="http://schemas.openxmlformats.org/markup-compatibility/2006">
              <mc:Choice xmlns:v="urn:schemas-microsoft-com:vml" Requires="v">
                <p:oleObj spid="_x0000_s258180" r:id="rId9" imgW="1143000" imgH="482600" progId="Equation.DSMT4">
                  <p:embed/>
                </p:oleObj>
              </mc:Choice>
              <mc:Fallback>
                <p:oleObj r:id="rId9" imgW="1143000" imgH="482600" progId="Equation.DSMT4">
                  <p:embed/>
                  <p:pic>
                    <p:nvPicPr>
                      <p:cNvPr id="12" name="Object 11">
                        <a:extLst>
                          <a:ext uri="{FF2B5EF4-FFF2-40B4-BE49-F238E27FC236}">
                            <a16:creationId xmlns:a16="http://schemas.microsoft.com/office/drawing/2014/main" id="{CA31C7CB-341B-8D40-BBA6-57890A6B7872}"/>
                          </a:ext>
                        </a:extLst>
                      </p:cNvPr>
                      <p:cNvPicPr/>
                      <p:nvPr/>
                    </p:nvPicPr>
                    <p:blipFill>
                      <a:blip r:embed="rId10"/>
                      <a:stretch>
                        <a:fillRect/>
                      </a:stretch>
                    </p:blipFill>
                    <p:spPr>
                      <a:xfrm>
                        <a:off x="1299460" y="5897109"/>
                        <a:ext cx="2132404" cy="898492"/>
                      </a:xfrm>
                      <a:prstGeom prst="rect">
                        <a:avLst/>
                      </a:prstGeom>
                    </p:spPr>
                  </p:pic>
                </p:oleObj>
              </mc:Fallback>
            </mc:AlternateContent>
          </a:graphicData>
        </a:graphic>
      </p:graphicFrame>
      <p:cxnSp>
        <p:nvCxnSpPr>
          <p:cNvPr id="14" name="Straight Arrow Connector 13">
            <a:extLst>
              <a:ext uri="{FF2B5EF4-FFF2-40B4-BE49-F238E27FC236}">
                <a16:creationId xmlns:a16="http://schemas.microsoft.com/office/drawing/2014/main" id="{48E53752-7C1D-3A4E-9B08-289339DC9C7E}"/>
              </a:ext>
            </a:extLst>
          </p:cNvPr>
          <p:cNvCxnSpPr/>
          <p:nvPr/>
        </p:nvCxnSpPr>
        <p:spPr>
          <a:xfrm flipV="1">
            <a:off x="3206338" y="5883118"/>
            <a:ext cx="332509" cy="4632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E3787C9-70C1-1346-90EE-11E667D85A6B}"/>
              </a:ext>
            </a:extLst>
          </p:cNvPr>
          <p:cNvSpPr txBox="1"/>
          <p:nvPr/>
        </p:nvSpPr>
        <p:spPr>
          <a:xfrm>
            <a:off x="4678878" y="6346355"/>
            <a:ext cx="3269357" cy="369332"/>
          </a:xfrm>
          <a:prstGeom prst="rect">
            <a:avLst/>
          </a:prstGeom>
          <a:noFill/>
        </p:spPr>
        <p:txBody>
          <a:bodyPr wrap="none" rtlCol="0">
            <a:spAutoFit/>
          </a:bodyPr>
          <a:lstStyle/>
          <a:p>
            <a:r>
              <a:rPr lang="en-US" dirty="0"/>
              <a:t>Only first derivatives required (4)</a:t>
            </a:r>
          </a:p>
        </p:txBody>
      </p:sp>
    </p:spTree>
    <p:extLst>
      <p:ext uri="{BB962C8B-B14F-4D97-AF65-F5344CB8AC3E}">
        <p14:creationId xmlns:p14="http://schemas.microsoft.com/office/powerpoint/2010/main" val="426884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3F94-EB62-C740-98CE-0D17D0927C8D}"/>
              </a:ext>
            </a:extLst>
          </p:cNvPr>
          <p:cNvSpPr>
            <a:spLocks noGrp="1"/>
          </p:cNvSpPr>
          <p:nvPr>
            <p:ph type="title"/>
          </p:nvPr>
        </p:nvSpPr>
        <p:spPr/>
        <p:txBody>
          <a:bodyPr>
            <a:normAutofit/>
          </a:bodyPr>
          <a:lstStyle/>
          <a:p>
            <a:r>
              <a:rPr lang="en-US" dirty="0"/>
              <a:t>Moment </a:t>
            </a:r>
            <a:r>
              <a:rPr lang="en-US" dirty="0" err="1"/>
              <a:t>Eqs</a:t>
            </a:r>
            <a:r>
              <a:rPr lang="en-US" dirty="0"/>
              <a:t>. – Circular Accelerators</a:t>
            </a:r>
          </a:p>
        </p:txBody>
      </p:sp>
      <p:sp>
        <p:nvSpPr>
          <p:cNvPr id="3" name="Right Arrow 2">
            <a:extLst>
              <a:ext uri="{FF2B5EF4-FFF2-40B4-BE49-F238E27FC236}">
                <a16:creationId xmlns:a16="http://schemas.microsoft.com/office/drawing/2014/main" id="{6CC8F194-609E-E34A-8129-882107D44034}"/>
              </a:ext>
            </a:extLst>
          </p:cNvPr>
          <p:cNvSpPr/>
          <p:nvPr/>
        </p:nvSpPr>
        <p:spPr>
          <a:xfrm>
            <a:off x="331319" y="2473182"/>
            <a:ext cx="8576361" cy="4279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an 3">
            <a:extLst>
              <a:ext uri="{FF2B5EF4-FFF2-40B4-BE49-F238E27FC236}">
                <a16:creationId xmlns:a16="http://schemas.microsoft.com/office/drawing/2014/main" id="{8EEA6EDD-5101-C447-94A2-3956DD858BD8}"/>
              </a:ext>
            </a:extLst>
          </p:cNvPr>
          <p:cNvSpPr/>
          <p:nvPr/>
        </p:nvSpPr>
        <p:spPr>
          <a:xfrm rot="16200000">
            <a:off x="3741022" y="-1136810"/>
            <a:ext cx="1670461" cy="7606605"/>
          </a:xfrm>
          <a:prstGeom prst="can">
            <a:avLst/>
          </a:prstGeom>
          <a:solidFill>
            <a:schemeClr val="tx2">
              <a:lumMod val="40000"/>
              <a:lumOff val="60000"/>
              <a:alpha val="4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D02380-043D-6A4A-B333-AF3779A2FA94}"/>
              </a:ext>
            </a:extLst>
          </p:cNvPr>
          <p:cNvSpPr txBox="1"/>
          <p:nvPr/>
        </p:nvSpPr>
        <p:spPr>
          <a:xfrm>
            <a:off x="637523" y="3585312"/>
            <a:ext cx="567784" cy="369332"/>
          </a:xfrm>
          <a:prstGeom prst="rect">
            <a:avLst/>
          </a:prstGeom>
          <a:noFill/>
        </p:spPr>
        <p:txBody>
          <a:bodyPr wrap="none" rtlCol="0">
            <a:spAutoFit/>
          </a:bodyPr>
          <a:lstStyle/>
          <a:p>
            <a:r>
              <a:rPr lang="en-US" dirty="0"/>
              <a:t>Z=Z</a:t>
            </a:r>
            <a:r>
              <a:rPr lang="en-US" baseline="-25000" dirty="0"/>
              <a:t>i</a:t>
            </a:r>
          </a:p>
        </p:txBody>
      </p:sp>
      <p:sp>
        <p:nvSpPr>
          <p:cNvPr id="6" name="TextBox 5">
            <a:extLst>
              <a:ext uri="{FF2B5EF4-FFF2-40B4-BE49-F238E27FC236}">
                <a16:creationId xmlns:a16="http://schemas.microsoft.com/office/drawing/2014/main" id="{E6870588-340D-E745-8107-35FAB90F4DCD}"/>
              </a:ext>
            </a:extLst>
          </p:cNvPr>
          <p:cNvSpPr txBox="1"/>
          <p:nvPr/>
        </p:nvSpPr>
        <p:spPr>
          <a:xfrm>
            <a:off x="8125428" y="3604356"/>
            <a:ext cx="561372" cy="369332"/>
          </a:xfrm>
          <a:prstGeom prst="rect">
            <a:avLst/>
          </a:prstGeom>
          <a:noFill/>
        </p:spPr>
        <p:txBody>
          <a:bodyPr wrap="none" rtlCol="0">
            <a:spAutoFit/>
          </a:bodyPr>
          <a:lstStyle/>
          <a:p>
            <a:r>
              <a:rPr lang="en-US" dirty="0"/>
              <a:t>Z=</a:t>
            </a:r>
            <a:r>
              <a:rPr lang="en-US" dirty="0" err="1"/>
              <a:t>Z</a:t>
            </a:r>
            <a:r>
              <a:rPr lang="en-US" baseline="-25000" dirty="0" err="1"/>
              <a:t>f</a:t>
            </a:r>
            <a:endParaRPr lang="en-US" baseline="-25000" dirty="0"/>
          </a:p>
        </p:txBody>
      </p:sp>
      <p:sp>
        <p:nvSpPr>
          <p:cNvPr id="7" name="TextBox 6">
            <a:extLst>
              <a:ext uri="{FF2B5EF4-FFF2-40B4-BE49-F238E27FC236}">
                <a16:creationId xmlns:a16="http://schemas.microsoft.com/office/drawing/2014/main" id="{E8747B56-783C-7C45-B69A-B3ED26C42ED6}"/>
              </a:ext>
            </a:extLst>
          </p:cNvPr>
          <p:cNvSpPr txBox="1"/>
          <p:nvPr/>
        </p:nvSpPr>
        <p:spPr>
          <a:xfrm>
            <a:off x="151855" y="1945991"/>
            <a:ext cx="3155737" cy="369332"/>
          </a:xfrm>
          <a:prstGeom prst="rect">
            <a:avLst/>
          </a:prstGeom>
          <a:noFill/>
        </p:spPr>
        <p:txBody>
          <a:bodyPr wrap="square" rtlCol="0">
            <a:spAutoFit/>
          </a:bodyPr>
          <a:lstStyle/>
          <a:p>
            <a:r>
              <a:rPr lang="en-US" dirty="0"/>
              <a:t>Beam Particles</a:t>
            </a:r>
          </a:p>
        </p:txBody>
      </p:sp>
      <p:graphicFrame>
        <p:nvGraphicFramePr>
          <p:cNvPr id="9" name="Object 8">
            <a:extLst>
              <a:ext uri="{FF2B5EF4-FFF2-40B4-BE49-F238E27FC236}">
                <a16:creationId xmlns:a16="http://schemas.microsoft.com/office/drawing/2014/main" id="{062421B5-459C-6240-9D16-281314F387F4}"/>
              </a:ext>
            </a:extLst>
          </p:cNvPr>
          <p:cNvGraphicFramePr>
            <a:graphicFrameLocks noChangeAspect="1"/>
          </p:cNvGraphicFramePr>
          <p:nvPr/>
        </p:nvGraphicFramePr>
        <p:xfrm>
          <a:off x="407447" y="4122021"/>
          <a:ext cx="2777366" cy="371392"/>
        </p:xfrm>
        <a:graphic>
          <a:graphicData uri="http://schemas.openxmlformats.org/presentationml/2006/ole">
            <mc:AlternateContent xmlns:mc="http://schemas.openxmlformats.org/markup-compatibility/2006">
              <mc:Choice xmlns:v="urn:schemas-microsoft-com:vml" Requires="v">
                <p:oleObj spid="_x0000_s259297" r:id="rId4" imgW="2184400" imgH="292100" progId="Equation.DSMT4">
                  <p:embed/>
                </p:oleObj>
              </mc:Choice>
              <mc:Fallback>
                <p:oleObj r:id="rId4" imgW="2184400" imgH="292100" progId="Equation.DSMT4">
                  <p:embed/>
                  <p:pic>
                    <p:nvPicPr>
                      <p:cNvPr id="9" name="Object 8">
                        <a:extLst>
                          <a:ext uri="{FF2B5EF4-FFF2-40B4-BE49-F238E27FC236}">
                            <a16:creationId xmlns:a16="http://schemas.microsoft.com/office/drawing/2014/main" id="{062421B5-459C-6240-9D16-281314F387F4}"/>
                          </a:ext>
                        </a:extLst>
                      </p:cNvPr>
                      <p:cNvPicPr/>
                      <p:nvPr/>
                    </p:nvPicPr>
                    <p:blipFill>
                      <a:blip r:embed="rId5"/>
                      <a:stretch>
                        <a:fillRect/>
                      </a:stretch>
                    </p:blipFill>
                    <p:spPr>
                      <a:xfrm>
                        <a:off x="407447" y="4122021"/>
                        <a:ext cx="2777366" cy="37139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6666ED5-31DE-154F-9C68-9288AFEA33B0}"/>
              </a:ext>
            </a:extLst>
          </p:cNvPr>
          <p:cNvGraphicFramePr>
            <a:graphicFrameLocks noChangeAspect="1"/>
          </p:cNvGraphicFramePr>
          <p:nvPr/>
        </p:nvGraphicFramePr>
        <p:xfrm>
          <a:off x="5402568" y="4112978"/>
          <a:ext cx="3354766" cy="369332"/>
        </p:xfrm>
        <a:graphic>
          <a:graphicData uri="http://schemas.openxmlformats.org/presentationml/2006/ole">
            <mc:AlternateContent xmlns:mc="http://schemas.openxmlformats.org/markup-compatibility/2006">
              <mc:Choice xmlns:v="urn:schemas-microsoft-com:vml" Requires="v">
                <p:oleObj spid="_x0000_s259298" r:id="rId6" imgW="2768600" imgH="304800" progId="Equation.DSMT4">
                  <p:embed/>
                </p:oleObj>
              </mc:Choice>
              <mc:Fallback>
                <p:oleObj r:id="rId6" imgW="2768600" imgH="304800" progId="Equation.DSMT4">
                  <p:embed/>
                  <p:pic>
                    <p:nvPicPr>
                      <p:cNvPr id="10" name="Object 9">
                        <a:extLst>
                          <a:ext uri="{FF2B5EF4-FFF2-40B4-BE49-F238E27FC236}">
                            <a16:creationId xmlns:a16="http://schemas.microsoft.com/office/drawing/2014/main" id="{E6666ED5-31DE-154F-9C68-9288AFEA33B0}"/>
                          </a:ext>
                        </a:extLst>
                      </p:cNvPr>
                      <p:cNvPicPr/>
                      <p:nvPr/>
                    </p:nvPicPr>
                    <p:blipFill>
                      <a:blip r:embed="rId7"/>
                      <a:stretch>
                        <a:fillRect/>
                      </a:stretch>
                    </p:blipFill>
                    <p:spPr>
                      <a:xfrm>
                        <a:off x="5402568" y="4112978"/>
                        <a:ext cx="3354766" cy="369332"/>
                      </a:xfrm>
                      <a:prstGeom prst="rect">
                        <a:avLst/>
                      </a:prstGeom>
                    </p:spPr>
                  </p:pic>
                </p:oleObj>
              </mc:Fallback>
            </mc:AlternateContent>
          </a:graphicData>
        </a:graphic>
      </p:graphicFrame>
      <p:sp>
        <p:nvSpPr>
          <p:cNvPr id="11" name="Right Arrow 10">
            <a:extLst>
              <a:ext uri="{FF2B5EF4-FFF2-40B4-BE49-F238E27FC236}">
                <a16:creationId xmlns:a16="http://schemas.microsoft.com/office/drawing/2014/main" id="{E5CAD967-FCD0-B641-A4C6-BE33C229684F}"/>
              </a:ext>
            </a:extLst>
          </p:cNvPr>
          <p:cNvSpPr/>
          <p:nvPr/>
        </p:nvSpPr>
        <p:spPr>
          <a:xfrm>
            <a:off x="3565460" y="3769978"/>
            <a:ext cx="1511808" cy="495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B7F14C-8F80-A944-BD31-27146F25652D}"/>
              </a:ext>
            </a:extLst>
          </p:cNvPr>
          <p:cNvSpPr txBox="1"/>
          <p:nvPr/>
        </p:nvSpPr>
        <p:spPr>
          <a:xfrm>
            <a:off x="3337821" y="4348598"/>
            <a:ext cx="1988493" cy="369332"/>
          </a:xfrm>
          <a:prstGeom prst="rect">
            <a:avLst/>
          </a:prstGeom>
          <a:noFill/>
        </p:spPr>
        <p:txBody>
          <a:bodyPr wrap="none" rtlCol="0">
            <a:spAutoFit/>
          </a:bodyPr>
          <a:lstStyle/>
          <a:p>
            <a:r>
              <a:rPr lang="en-US" dirty="0"/>
              <a:t>Solve Moment </a:t>
            </a:r>
            <a:r>
              <a:rPr lang="en-US" dirty="0" err="1"/>
              <a:t>Eqs</a:t>
            </a:r>
            <a:r>
              <a:rPr lang="en-US" dirty="0"/>
              <a:t>.</a:t>
            </a:r>
          </a:p>
        </p:txBody>
      </p:sp>
      <p:sp>
        <p:nvSpPr>
          <p:cNvPr id="13" name="TextBox 12">
            <a:extLst>
              <a:ext uri="{FF2B5EF4-FFF2-40B4-BE49-F238E27FC236}">
                <a16:creationId xmlns:a16="http://schemas.microsoft.com/office/drawing/2014/main" id="{09E369B6-AB0E-5E46-B1FC-4CE266731754}"/>
              </a:ext>
            </a:extLst>
          </p:cNvPr>
          <p:cNvSpPr txBox="1"/>
          <p:nvPr/>
        </p:nvSpPr>
        <p:spPr>
          <a:xfrm>
            <a:off x="298658" y="4990839"/>
            <a:ext cx="2207464" cy="369332"/>
          </a:xfrm>
          <a:prstGeom prst="rect">
            <a:avLst/>
          </a:prstGeom>
          <a:noFill/>
        </p:spPr>
        <p:txBody>
          <a:bodyPr wrap="none" rtlCol="0">
            <a:spAutoFit/>
          </a:bodyPr>
          <a:lstStyle/>
          <a:p>
            <a:r>
              <a:rPr lang="en-US" dirty="0"/>
              <a:t>Periodicity:  Minimize</a:t>
            </a:r>
          </a:p>
        </p:txBody>
      </p:sp>
      <p:graphicFrame>
        <p:nvGraphicFramePr>
          <p:cNvPr id="14" name="Object 13">
            <a:extLst>
              <a:ext uri="{FF2B5EF4-FFF2-40B4-BE49-F238E27FC236}">
                <a16:creationId xmlns:a16="http://schemas.microsoft.com/office/drawing/2014/main" id="{940E1773-4B3B-6F48-B760-2D8588EF566C}"/>
              </a:ext>
            </a:extLst>
          </p:cNvPr>
          <p:cNvGraphicFramePr>
            <a:graphicFrameLocks noChangeAspect="1"/>
          </p:cNvGraphicFramePr>
          <p:nvPr/>
        </p:nvGraphicFramePr>
        <p:xfrm>
          <a:off x="2745760" y="4932215"/>
          <a:ext cx="2210146" cy="524711"/>
        </p:xfrm>
        <a:graphic>
          <a:graphicData uri="http://schemas.openxmlformats.org/presentationml/2006/ole">
            <mc:AlternateContent xmlns:mc="http://schemas.openxmlformats.org/markup-compatibility/2006">
              <mc:Choice xmlns:v="urn:schemas-microsoft-com:vml" Requires="v">
                <p:oleObj spid="_x0000_s259299" r:id="rId8" imgW="1765300" imgH="419100" progId="Equation.DSMT4">
                  <p:embed/>
                </p:oleObj>
              </mc:Choice>
              <mc:Fallback>
                <p:oleObj r:id="rId8" imgW="1765300" imgH="419100" progId="Equation.DSMT4">
                  <p:embed/>
                  <p:pic>
                    <p:nvPicPr>
                      <p:cNvPr id="14" name="Object 13">
                        <a:extLst>
                          <a:ext uri="{FF2B5EF4-FFF2-40B4-BE49-F238E27FC236}">
                            <a16:creationId xmlns:a16="http://schemas.microsoft.com/office/drawing/2014/main" id="{940E1773-4B3B-6F48-B760-2D8588EF566C}"/>
                          </a:ext>
                        </a:extLst>
                      </p:cNvPr>
                      <p:cNvPicPr/>
                      <p:nvPr/>
                    </p:nvPicPr>
                    <p:blipFill>
                      <a:blip r:embed="rId9"/>
                      <a:stretch>
                        <a:fillRect/>
                      </a:stretch>
                    </p:blipFill>
                    <p:spPr>
                      <a:xfrm>
                        <a:off x="2745760" y="4932215"/>
                        <a:ext cx="2210146" cy="524711"/>
                      </a:xfrm>
                      <a:prstGeom prst="rect">
                        <a:avLst/>
                      </a:prstGeom>
                    </p:spPr>
                  </p:pic>
                </p:oleObj>
              </mc:Fallback>
            </mc:AlternateContent>
          </a:graphicData>
        </a:graphic>
      </p:graphicFrame>
      <p:sp>
        <p:nvSpPr>
          <p:cNvPr id="16" name="Left Arrow 15">
            <a:extLst>
              <a:ext uri="{FF2B5EF4-FFF2-40B4-BE49-F238E27FC236}">
                <a16:creationId xmlns:a16="http://schemas.microsoft.com/office/drawing/2014/main" id="{633CDC43-5DD2-F54B-A290-25513AACC2DC}"/>
              </a:ext>
            </a:extLst>
          </p:cNvPr>
          <p:cNvSpPr/>
          <p:nvPr/>
        </p:nvSpPr>
        <p:spPr>
          <a:xfrm>
            <a:off x="6629075" y="5534695"/>
            <a:ext cx="1458939" cy="3693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3C4FE7D-A645-0241-9BD1-BEED3272C9CA}"/>
              </a:ext>
            </a:extLst>
          </p:cNvPr>
          <p:cNvSpPr txBox="1"/>
          <p:nvPr/>
        </p:nvSpPr>
        <p:spPr>
          <a:xfrm>
            <a:off x="6434927" y="4990839"/>
            <a:ext cx="1847237" cy="369332"/>
          </a:xfrm>
          <a:prstGeom prst="rect">
            <a:avLst/>
          </a:prstGeom>
          <a:noFill/>
        </p:spPr>
        <p:txBody>
          <a:bodyPr wrap="none" rtlCol="0">
            <a:spAutoFit/>
          </a:bodyPr>
          <a:lstStyle/>
          <a:p>
            <a:r>
              <a:rPr lang="en-US" dirty="0"/>
              <a:t>Solve Adjoint </a:t>
            </a:r>
            <a:r>
              <a:rPr lang="en-US" dirty="0" err="1"/>
              <a:t>Eqs</a:t>
            </a:r>
            <a:r>
              <a:rPr lang="en-US" dirty="0"/>
              <a:t>.</a:t>
            </a:r>
          </a:p>
        </p:txBody>
      </p:sp>
      <p:graphicFrame>
        <p:nvGraphicFramePr>
          <p:cNvPr id="18" name="Object 17">
            <a:extLst>
              <a:ext uri="{FF2B5EF4-FFF2-40B4-BE49-F238E27FC236}">
                <a16:creationId xmlns:a16="http://schemas.microsoft.com/office/drawing/2014/main" id="{B663C7F7-6626-6342-9A48-AD3BA3BDBBCC}"/>
              </a:ext>
            </a:extLst>
          </p:cNvPr>
          <p:cNvGraphicFramePr>
            <a:graphicFrameLocks noChangeAspect="1"/>
          </p:cNvGraphicFramePr>
          <p:nvPr/>
        </p:nvGraphicFramePr>
        <p:xfrm>
          <a:off x="4213459" y="5566909"/>
          <a:ext cx="1112837" cy="523875"/>
        </p:xfrm>
        <a:graphic>
          <a:graphicData uri="http://schemas.openxmlformats.org/presentationml/2006/ole">
            <mc:AlternateContent xmlns:mc="http://schemas.openxmlformats.org/markup-compatibility/2006">
              <mc:Choice xmlns:v="urn:schemas-microsoft-com:vml" Requires="v">
                <p:oleObj spid="_x0000_s259300" r:id="rId10" imgW="889000" imgH="419100" progId="Equation.DSMT4">
                  <p:embed/>
                </p:oleObj>
              </mc:Choice>
              <mc:Fallback>
                <p:oleObj r:id="rId10" imgW="889000" imgH="419100" progId="Equation.DSMT4">
                  <p:embed/>
                  <p:pic>
                    <p:nvPicPr>
                      <p:cNvPr id="18" name="Object 17">
                        <a:extLst>
                          <a:ext uri="{FF2B5EF4-FFF2-40B4-BE49-F238E27FC236}">
                            <a16:creationId xmlns:a16="http://schemas.microsoft.com/office/drawing/2014/main" id="{B663C7F7-6626-6342-9A48-AD3BA3BDBBCC}"/>
                          </a:ext>
                        </a:extLst>
                      </p:cNvPr>
                      <p:cNvPicPr/>
                      <p:nvPr/>
                    </p:nvPicPr>
                    <p:blipFill>
                      <a:blip r:embed="rId11"/>
                      <a:stretch>
                        <a:fillRect/>
                      </a:stretch>
                    </p:blipFill>
                    <p:spPr>
                      <a:xfrm>
                        <a:off x="4213459" y="5566909"/>
                        <a:ext cx="1112837" cy="523875"/>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6FD6A0B2-F9BF-5143-A180-D358F7670365}"/>
              </a:ext>
            </a:extLst>
          </p:cNvPr>
          <p:cNvSpPr txBox="1"/>
          <p:nvPr/>
        </p:nvSpPr>
        <p:spPr>
          <a:xfrm>
            <a:off x="277435" y="5892531"/>
            <a:ext cx="2228687" cy="369332"/>
          </a:xfrm>
          <a:prstGeom prst="rect">
            <a:avLst/>
          </a:prstGeom>
          <a:noFill/>
        </p:spPr>
        <p:txBody>
          <a:bodyPr wrap="none" rtlCol="0">
            <a:spAutoFit/>
          </a:bodyPr>
          <a:lstStyle/>
          <a:p>
            <a:r>
              <a:rPr lang="en-US" dirty="0"/>
              <a:t>Figure of Merit  </a:t>
            </a:r>
            <a:r>
              <a:rPr lang="en-US" i="1" dirty="0"/>
              <a:t>F</a:t>
            </a:r>
            <a:r>
              <a:rPr lang="en-US" dirty="0"/>
              <a:t>(</a:t>
            </a:r>
            <a:r>
              <a:rPr lang="en-US" b="1" dirty="0" err="1"/>
              <a:t>X,a</a:t>
            </a:r>
            <a:r>
              <a:rPr lang="en-US" dirty="0"/>
              <a:t>)</a:t>
            </a:r>
          </a:p>
        </p:txBody>
      </p:sp>
      <p:graphicFrame>
        <p:nvGraphicFramePr>
          <p:cNvPr id="20" name="Object 19">
            <a:extLst>
              <a:ext uri="{FF2B5EF4-FFF2-40B4-BE49-F238E27FC236}">
                <a16:creationId xmlns:a16="http://schemas.microsoft.com/office/drawing/2014/main" id="{25001C02-7C68-7145-AADF-90D531BE3194}"/>
              </a:ext>
            </a:extLst>
          </p:cNvPr>
          <p:cNvGraphicFramePr>
            <a:graphicFrameLocks noChangeAspect="1"/>
          </p:cNvGraphicFramePr>
          <p:nvPr/>
        </p:nvGraphicFramePr>
        <p:xfrm>
          <a:off x="2942432" y="5582054"/>
          <a:ext cx="1081087" cy="523875"/>
        </p:xfrm>
        <a:graphic>
          <a:graphicData uri="http://schemas.openxmlformats.org/presentationml/2006/ole">
            <mc:AlternateContent xmlns:mc="http://schemas.openxmlformats.org/markup-compatibility/2006">
              <mc:Choice xmlns:v="urn:schemas-microsoft-com:vml" Requires="v">
                <p:oleObj spid="_x0000_s259301" r:id="rId12" imgW="863600" imgH="419100" progId="Equation.DSMT4">
                  <p:embed/>
                </p:oleObj>
              </mc:Choice>
              <mc:Fallback>
                <p:oleObj r:id="rId12" imgW="863600" imgH="419100" progId="Equation.DSMT4">
                  <p:embed/>
                  <p:pic>
                    <p:nvPicPr>
                      <p:cNvPr id="20" name="Object 19">
                        <a:extLst>
                          <a:ext uri="{FF2B5EF4-FFF2-40B4-BE49-F238E27FC236}">
                            <a16:creationId xmlns:a16="http://schemas.microsoft.com/office/drawing/2014/main" id="{25001C02-7C68-7145-AADF-90D531BE3194}"/>
                          </a:ext>
                        </a:extLst>
                      </p:cNvPr>
                      <p:cNvPicPr/>
                      <p:nvPr/>
                    </p:nvPicPr>
                    <p:blipFill>
                      <a:blip r:embed="rId13"/>
                      <a:stretch>
                        <a:fillRect/>
                      </a:stretch>
                    </p:blipFill>
                    <p:spPr>
                      <a:xfrm>
                        <a:off x="2942432" y="5582054"/>
                        <a:ext cx="1081087" cy="52387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CA504886-FC82-3C42-8969-4C3E91C04CCB}"/>
              </a:ext>
            </a:extLst>
          </p:cNvPr>
          <p:cNvGraphicFramePr>
            <a:graphicFrameLocks noChangeAspect="1"/>
          </p:cNvGraphicFramePr>
          <p:nvPr/>
        </p:nvGraphicFramePr>
        <p:xfrm>
          <a:off x="2912125" y="6126853"/>
          <a:ext cx="1049338" cy="523875"/>
        </p:xfrm>
        <a:graphic>
          <a:graphicData uri="http://schemas.openxmlformats.org/presentationml/2006/ole">
            <mc:AlternateContent xmlns:mc="http://schemas.openxmlformats.org/markup-compatibility/2006">
              <mc:Choice xmlns:v="urn:schemas-microsoft-com:vml" Requires="v">
                <p:oleObj spid="_x0000_s259302" r:id="rId14" imgW="838200" imgH="419100" progId="Equation.DSMT4">
                  <p:embed/>
                </p:oleObj>
              </mc:Choice>
              <mc:Fallback>
                <p:oleObj r:id="rId14" imgW="838200" imgH="419100" progId="Equation.DSMT4">
                  <p:embed/>
                  <p:pic>
                    <p:nvPicPr>
                      <p:cNvPr id="21" name="Object 20">
                        <a:extLst>
                          <a:ext uri="{FF2B5EF4-FFF2-40B4-BE49-F238E27FC236}">
                            <a16:creationId xmlns:a16="http://schemas.microsoft.com/office/drawing/2014/main" id="{CA504886-FC82-3C42-8969-4C3E91C04CCB}"/>
                          </a:ext>
                        </a:extLst>
                      </p:cNvPr>
                      <p:cNvPicPr/>
                      <p:nvPr/>
                    </p:nvPicPr>
                    <p:blipFill>
                      <a:blip r:embed="rId15"/>
                      <a:stretch>
                        <a:fillRect/>
                      </a:stretch>
                    </p:blipFill>
                    <p:spPr>
                      <a:xfrm>
                        <a:off x="2912125" y="6126853"/>
                        <a:ext cx="1049338" cy="5238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6FBAE9EE-9ED8-D941-8DA1-6E211CFD55C4}"/>
              </a:ext>
            </a:extLst>
          </p:cNvPr>
          <p:cNvGraphicFramePr>
            <a:graphicFrameLocks noChangeAspect="1"/>
          </p:cNvGraphicFramePr>
          <p:nvPr/>
        </p:nvGraphicFramePr>
        <p:xfrm>
          <a:off x="4245209" y="6114843"/>
          <a:ext cx="1081087" cy="523875"/>
        </p:xfrm>
        <a:graphic>
          <a:graphicData uri="http://schemas.openxmlformats.org/presentationml/2006/ole">
            <mc:AlternateContent xmlns:mc="http://schemas.openxmlformats.org/markup-compatibility/2006">
              <mc:Choice xmlns:v="urn:schemas-microsoft-com:vml" Requires="v">
                <p:oleObj spid="_x0000_s259303" r:id="rId16" imgW="863600" imgH="419100" progId="Equation.DSMT4">
                  <p:embed/>
                </p:oleObj>
              </mc:Choice>
              <mc:Fallback>
                <p:oleObj r:id="rId16" imgW="863600" imgH="419100" progId="Equation.DSMT4">
                  <p:embed/>
                  <p:pic>
                    <p:nvPicPr>
                      <p:cNvPr id="22" name="Object 21">
                        <a:extLst>
                          <a:ext uri="{FF2B5EF4-FFF2-40B4-BE49-F238E27FC236}">
                            <a16:creationId xmlns:a16="http://schemas.microsoft.com/office/drawing/2014/main" id="{6FBAE9EE-9ED8-D941-8DA1-6E211CFD55C4}"/>
                          </a:ext>
                        </a:extLst>
                      </p:cNvPr>
                      <p:cNvPicPr/>
                      <p:nvPr/>
                    </p:nvPicPr>
                    <p:blipFill>
                      <a:blip r:embed="rId17"/>
                      <a:stretch>
                        <a:fillRect/>
                      </a:stretch>
                    </p:blipFill>
                    <p:spPr>
                      <a:xfrm>
                        <a:off x="4245209" y="6114843"/>
                        <a:ext cx="1081087" cy="52387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5EFC80AE-41D7-4D45-A769-B7A7CB8863D8}"/>
              </a:ext>
            </a:extLst>
          </p:cNvPr>
          <p:cNvSpPr txBox="1"/>
          <p:nvPr/>
        </p:nvSpPr>
        <p:spPr>
          <a:xfrm>
            <a:off x="5762607" y="5942187"/>
            <a:ext cx="3238890" cy="646331"/>
          </a:xfrm>
          <a:prstGeom prst="rect">
            <a:avLst/>
          </a:prstGeom>
          <a:noFill/>
        </p:spPr>
        <p:txBody>
          <a:bodyPr wrap="square" rtlCol="0">
            <a:spAutoFit/>
          </a:bodyPr>
          <a:lstStyle/>
          <a:p>
            <a:r>
              <a:rPr lang="en-US" dirty="0"/>
              <a:t>Can be evaluated with 6 solutions of adjoint </a:t>
            </a:r>
            <a:r>
              <a:rPr lang="en-US" dirty="0" err="1"/>
              <a:t>Eqs</a:t>
            </a:r>
            <a:r>
              <a:rPr lang="en-US" dirty="0"/>
              <a:t>.</a:t>
            </a:r>
          </a:p>
        </p:txBody>
      </p:sp>
    </p:spTree>
    <p:extLst>
      <p:ext uri="{BB962C8B-B14F-4D97-AF65-F5344CB8AC3E}">
        <p14:creationId xmlns:p14="http://schemas.microsoft.com/office/powerpoint/2010/main" val="2261249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TextBox 2"/>
          <p:cNvSpPr txBox="1"/>
          <p:nvPr/>
        </p:nvSpPr>
        <p:spPr>
          <a:xfrm>
            <a:off x="205966" y="1711175"/>
            <a:ext cx="8480834" cy="3785652"/>
          </a:xfrm>
          <a:prstGeom prst="rect">
            <a:avLst/>
          </a:prstGeom>
          <a:noFill/>
        </p:spPr>
        <p:txBody>
          <a:bodyPr wrap="square" rtlCol="0">
            <a:spAutoFit/>
          </a:bodyPr>
          <a:lstStyle/>
          <a:p>
            <a:r>
              <a:rPr lang="en-US" sz="2400" dirty="0"/>
              <a:t>Adjoint method allows for optimization of Round to Flat and Flat to Round transformers.</a:t>
            </a:r>
          </a:p>
          <a:p>
            <a:endParaRPr lang="en-US" sz="2400" dirty="0"/>
          </a:p>
          <a:p>
            <a:r>
              <a:rPr lang="en-US" sz="2400" dirty="0"/>
              <a:t>Periodic lattices may (?) be handled </a:t>
            </a:r>
            <a:r>
              <a:rPr lang="en-US" sz="2400"/>
              <a:t>by “Adjoint </a:t>
            </a:r>
            <a:r>
              <a:rPr lang="en-US" sz="2400" dirty="0"/>
              <a:t>with </a:t>
            </a:r>
            <a:r>
              <a:rPr lang="en-US" sz="2400"/>
              <a:t>a Chaser”.  </a:t>
            </a:r>
            <a:r>
              <a:rPr lang="en-US" sz="2400" dirty="0"/>
              <a:t>We are currently testing using moment equations</a:t>
            </a:r>
          </a:p>
          <a:p>
            <a:endParaRPr lang="en-US" sz="2400" dirty="0"/>
          </a:p>
          <a:p>
            <a:r>
              <a:rPr lang="en-US" sz="2400" dirty="0"/>
              <a:t>Formalism extended to treat particle description - done</a:t>
            </a:r>
          </a:p>
          <a:p>
            <a:endParaRPr lang="en-US" sz="2400" dirty="0"/>
          </a:p>
          <a:p>
            <a:r>
              <a:rPr lang="en-US" sz="2400" dirty="0"/>
              <a:t>“Adjoint with a Chaser” may be extended to Stellarator optimization, with a side of ALPO</a:t>
            </a:r>
            <a:r>
              <a:rPr lang="en-US" sz="2400" baseline="30000" dirty="0"/>
              <a:t>©️</a:t>
            </a:r>
            <a:r>
              <a:rPr lang="en-US" sz="2400" dirty="0"/>
              <a:t>.</a:t>
            </a:r>
          </a:p>
        </p:txBody>
      </p:sp>
    </p:spTree>
    <p:extLst>
      <p:ext uri="{BB962C8B-B14F-4D97-AF65-F5344CB8AC3E}">
        <p14:creationId xmlns:p14="http://schemas.microsoft.com/office/powerpoint/2010/main" val="13647983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a:t>Conclusion:  Next Steps</a:t>
            </a:r>
          </a:p>
        </p:txBody>
      </p:sp>
      <p:graphicFrame>
        <p:nvGraphicFramePr>
          <p:cNvPr id="3" name="Object 2"/>
          <p:cNvGraphicFramePr>
            <a:graphicFrameLocks noChangeAspect="1"/>
          </p:cNvGraphicFramePr>
          <p:nvPr>
            <p:extLst>
              <p:ext uri="{D42A27DB-BD31-4B8C-83A1-F6EECF244321}">
                <p14:modId xmlns:p14="http://schemas.microsoft.com/office/powerpoint/2010/main" val="2594067641"/>
              </p:ext>
            </p:extLst>
          </p:nvPr>
        </p:nvGraphicFramePr>
        <p:xfrm>
          <a:off x="638175" y="2286000"/>
          <a:ext cx="7931150" cy="773113"/>
        </p:xfrm>
        <a:graphic>
          <a:graphicData uri="http://schemas.openxmlformats.org/presentationml/2006/ole">
            <mc:AlternateContent xmlns:mc="http://schemas.openxmlformats.org/markup-compatibility/2006">
              <mc:Choice xmlns:v="urn:schemas-microsoft-com:vml" Requires="v">
                <p:oleObj spid="_x0000_s175231" name="Equation" r:id="rId3" imgW="4432300" imgH="431800" progId="Equation.DSMT4">
                  <p:embed/>
                </p:oleObj>
              </mc:Choice>
              <mc:Fallback>
                <p:oleObj name="Equation" r:id="rId3" imgW="4432300" imgH="431800" progId="Equation.DSMT4">
                  <p:embed/>
                  <p:pic>
                    <p:nvPicPr>
                      <p:cNvPr id="0" name=""/>
                      <p:cNvPicPr/>
                      <p:nvPr/>
                    </p:nvPicPr>
                    <p:blipFill>
                      <a:blip r:embed="rId4"/>
                      <a:stretch>
                        <a:fillRect/>
                      </a:stretch>
                    </p:blipFill>
                    <p:spPr>
                      <a:xfrm>
                        <a:off x="638175" y="2286000"/>
                        <a:ext cx="7931150" cy="773113"/>
                      </a:xfrm>
                      <a:prstGeom prst="rect">
                        <a:avLst/>
                      </a:prstGeom>
                    </p:spPr>
                  </p:pic>
                </p:oleObj>
              </mc:Fallback>
            </mc:AlternateContent>
          </a:graphicData>
        </a:graphic>
      </p:graphicFrame>
      <p:sp>
        <p:nvSpPr>
          <p:cNvPr id="4" name="TextBox 3"/>
          <p:cNvSpPr txBox="1"/>
          <p:nvPr/>
        </p:nvSpPr>
        <p:spPr>
          <a:xfrm>
            <a:off x="4945291" y="3536950"/>
            <a:ext cx="4211409" cy="461665"/>
          </a:xfrm>
          <a:prstGeom prst="rect">
            <a:avLst/>
          </a:prstGeom>
          <a:noFill/>
        </p:spPr>
        <p:txBody>
          <a:bodyPr wrap="none" rtlCol="0">
            <a:spAutoFit/>
          </a:bodyPr>
          <a:lstStyle/>
          <a:p>
            <a:r>
              <a:rPr lang="en-US" dirty="0"/>
              <a:t>Change in magnetization current</a:t>
            </a:r>
          </a:p>
        </p:txBody>
      </p:sp>
      <p:cxnSp>
        <p:nvCxnSpPr>
          <p:cNvPr id="5" name="Straight Arrow Connector 4"/>
          <p:cNvCxnSpPr/>
          <p:nvPr/>
        </p:nvCxnSpPr>
        <p:spPr bwMode="auto">
          <a:xfrm flipV="1">
            <a:off x="6858000" y="2851150"/>
            <a:ext cx="609600" cy="6858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6324600" y="1479550"/>
            <a:ext cx="2552652" cy="461665"/>
          </a:xfrm>
          <a:prstGeom prst="rect">
            <a:avLst/>
          </a:prstGeom>
          <a:noFill/>
        </p:spPr>
        <p:txBody>
          <a:bodyPr wrap="none" rtlCol="0">
            <a:spAutoFit/>
          </a:bodyPr>
          <a:lstStyle/>
          <a:p>
            <a:r>
              <a:rPr lang="en-US" dirty="0"/>
              <a:t>sensitivity function</a:t>
            </a:r>
          </a:p>
        </p:txBody>
      </p:sp>
      <p:cxnSp>
        <p:nvCxnSpPr>
          <p:cNvPr id="7" name="Straight Arrow Connector 6"/>
          <p:cNvCxnSpPr/>
          <p:nvPr/>
        </p:nvCxnSpPr>
        <p:spPr bwMode="auto">
          <a:xfrm>
            <a:off x="7467600" y="2012950"/>
            <a:ext cx="533400" cy="3810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609600" y="1447800"/>
            <a:ext cx="2698275" cy="461665"/>
          </a:xfrm>
          <a:prstGeom prst="rect">
            <a:avLst/>
          </a:prstGeom>
          <a:noFill/>
        </p:spPr>
        <p:txBody>
          <a:bodyPr wrap="none" rtlCol="0">
            <a:spAutoFit/>
          </a:bodyPr>
          <a:lstStyle/>
          <a:p>
            <a:r>
              <a:rPr lang="en-US" b="1" dirty="0"/>
              <a:t>Add Magnetic field</a:t>
            </a:r>
          </a:p>
        </p:txBody>
      </p:sp>
      <p:sp>
        <p:nvSpPr>
          <p:cNvPr id="9" name="TextBox 8"/>
          <p:cNvSpPr txBox="1"/>
          <p:nvPr/>
        </p:nvSpPr>
        <p:spPr>
          <a:xfrm>
            <a:off x="609600" y="3886200"/>
            <a:ext cx="5120813" cy="1200328"/>
          </a:xfrm>
          <a:prstGeom prst="rect">
            <a:avLst/>
          </a:prstGeom>
          <a:noFill/>
        </p:spPr>
        <p:txBody>
          <a:bodyPr wrap="none" rtlCol="0">
            <a:spAutoFit/>
          </a:bodyPr>
          <a:lstStyle/>
          <a:p>
            <a:r>
              <a:rPr lang="en-US" b="1" dirty="0"/>
              <a:t>Add time dependence</a:t>
            </a:r>
          </a:p>
          <a:p>
            <a:endParaRPr lang="en-US" b="1" dirty="0"/>
          </a:p>
          <a:p>
            <a:r>
              <a:rPr lang="en-US" b="1" dirty="0"/>
              <a:t>Implement in an optimization routine</a:t>
            </a:r>
          </a:p>
        </p:txBody>
      </p:sp>
    </p:spTree>
    <p:extLst>
      <p:ext uri="{BB962C8B-B14F-4D97-AF65-F5344CB8AC3E}">
        <p14:creationId xmlns:p14="http://schemas.microsoft.com/office/powerpoint/2010/main" val="2803614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Formulation – Linear Algebra</a:t>
            </a:r>
          </a:p>
        </p:txBody>
      </p:sp>
      <p:sp>
        <p:nvSpPr>
          <p:cNvPr id="3" name="TextBox 2"/>
          <p:cNvSpPr txBox="1"/>
          <p:nvPr/>
        </p:nvSpPr>
        <p:spPr>
          <a:xfrm>
            <a:off x="609600" y="1905000"/>
            <a:ext cx="2451062" cy="461665"/>
          </a:xfrm>
          <a:prstGeom prst="rect">
            <a:avLst/>
          </a:prstGeom>
          <a:noFill/>
        </p:spPr>
        <p:txBody>
          <a:bodyPr wrap="none" rtlCol="0">
            <a:spAutoFit/>
          </a:bodyPr>
          <a:lstStyle/>
          <a:p>
            <a:r>
              <a:rPr lang="en-US" dirty="0"/>
              <a:t>We wish to solve :</a:t>
            </a:r>
          </a:p>
        </p:txBody>
      </p:sp>
      <p:graphicFrame>
        <p:nvGraphicFramePr>
          <p:cNvPr id="4" name="Object 3"/>
          <p:cNvGraphicFramePr>
            <a:graphicFrameLocks noChangeAspect="1"/>
          </p:cNvGraphicFramePr>
          <p:nvPr>
            <p:extLst>
              <p:ext uri="{D42A27DB-BD31-4B8C-83A1-F6EECF244321}">
                <p14:modId xmlns:p14="http://schemas.microsoft.com/office/powerpoint/2010/main" val="1463253386"/>
              </p:ext>
            </p:extLst>
          </p:nvPr>
        </p:nvGraphicFramePr>
        <p:xfrm>
          <a:off x="4343400" y="1981200"/>
          <a:ext cx="1129553" cy="457200"/>
        </p:xfrm>
        <a:graphic>
          <a:graphicData uri="http://schemas.openxmlformats.org/presentationml/2006/ole">
            <mc:AlternateContent xmlns:mc="http://schemas.openxmlformats.org/markup-compatibility/2006">
              <mc:Choice xmlns:v="urn:schemas-microsoft-com:vml" Requires="v">
                <p:oleObj spid="_x0000_s118527" name="Equation" r:id="rId3" imgW="533400" imgH="215900" progId="Equation.DSMT4">
                  <p:embed/>
                </p:oleObj>
              </mc:Choice>
              <mc:Fallback>
                <p:oleObj name="Equation" r:id="rId3" imgW="533400" imgH="215900" progId="Equation.DSMT4">
                  <p:embed/>
                  <p:pic>
                    <p:nvPicPr>
                      <p:cNvPr id="0" name=""/>
                      <p:cNvPicPr/>
                      <p:nvPr/>
                    </p:nvPicPr>
                    <p:blipFill>
                      <a:blip r:embed="rId4"/>
                      <a:stretch>
                        <a:fillRect/>
                      </a:stretch>
                    </p:blipFill>
                    <p:spPr>
                      <a:xfrm>
                        <a:off x="4343400" y="1981200"/>
                        <a:ext cx="1129553" cy="457200"/>
                      </a:xfrm>
                      <a:prstGeom prst="rect">
                        <a:avLst/>
                      </a:prstGeom>
                    </p:spPr>
                  </p:pic>
                </p:oleObj>
              </mc:Fallback>
            </mc:AlternateContent>
          </a:graphicData>
        </a:graphic>
      </p:graphicFrame>
      <p:sp>
        <p:nvSpPr>
          <p:cNvPr id="5" name="TextBox 4"/>
          <p:cNvSpPr txBox="1"/>
          <p:nvPr/>
        </p:nvSpPr>
        <p:spPr>
          <a:xfrm>
            <a:off x="685800" y="2819400"/>
            <a:ext cx="3867916" cy="461665"/>
          </a:xfrm>
          <a:prstGeom prst="rect">
            <a:avLst/>
          </a:prstGeom>
          <a:noFill/>
        </p:spPr>
        <p:txBody>
          <a:bodyPr wrap="none" rtlCol="0">
            <a:spAutoFit/>
          </a:bodyPr>
          <a:lstStyle/>
          <a:p>
            <a:r>
              <a:rPr lang="en-US" dirty="0"/>
              <a:t>And then evaluate for each B:</a:t>
            </a:r>
          </a:p>
        </p:txBody>
      </p:sp>
      <p:graphicFrame>
        <p:nvGraphicFramePr>
          <p:cNvPr id="6" name="Object 5"/>
          <p:cNvGraphicFramePr>
            <a:graphicFrameLocks noChangeAspect="1"/>
          </p:cNvGraphicFramePr>
          <p:nvPr>
            <p:extLst>
              <p:ext uri="{D42A27DB-BD31-4B8C-83A1-F6EECF244321}">
                <p14:modId xmlns:p14="http://schemas.microsoft.com/office/powerpoint/2010/main" val="191014526"/>
              </p:ext>
            </p:extLst>
          </p:nvPr>
        </p:nvGraphicFramePr>
        <p:xfrm>
          <a:off x="4759325" y="2792413"/>
          <a:ext cx="1211263" cy="511175"/>
        </p:xfrm>
        <a:graphic>
          <a:graphicData uri="http://schemas.openxmlformats.org/presentationml/2006/ole">
            <mc:AlternateContent xmlns:mc="http://schemas.openxmlformats.org/markup-compatibility/2006">
              <mc:Choice xmlns:v="urn:schemas-microsoft-com:vml" Requires="v">
                <p:oleObj spid="_x0000_s118528" name="Equation" r:id="rId5" imgW="571500" imgH="241300" progId="Equation.DSMT4">
                  <p:embed/>
                </p:oleObj>
              </mc:Choice>
              <mc:Fallback>
                <p:oleObj name="Equation" r:id="rId5" imgW="571500" imgH="241300" progId="Equation.DSMT4">
                  <p:embed/>
                  <p:pic>
                    <p:nvPicPr>
                      <p:cNvPr id="0" name=""/>
                      <p:cNvPicPr/>
                      <p:nvPr/>
                    </p:nvPicPr>
                    <p:blipFill>
                      <a:blip r:embed="rId6"/>
                      <a:stretch>
                        <a:fillRect/>
                      </a:stretch>
                    </p:blipFill>
                    <p:spPr>
                      <a:xfrm>
                        <a:off x="4759325" y="2792413"/>
                        <a:ext cx="1211263" cy="511175"/>
                      </a:xfrm>
                      <a:prstGeom prst="rect">
                        <a:avLst/>
                      </a:prstGeom>
                    </p:spPr>
                  </p:pic>
                </p:oleObj>
              </mc:Fallback>
            </mc:AlternateContent>
          </a:graphicData>
        </a:graphic>
      </p:graphicFrame>
      <p:sp>
        <p:nvSpPr>
          <p:cNvPr id="7" name="TextBox 6"/>
          <p:cNvSpPr txBox="1"/>
          <p:nvPr/>
        </p:nvSpPr>
        <p:spPr>
          <a:xfrm>
            <a:off x="762000" y="3733800"/>
            <a:ext cx="3210134" cy="461665"/>
          </a:xfrm>
          <a:prstGeom prst="rect">
            <a:avLst/>
          </a:prstGeom>
          <a:noFill/>
        </p:spPr>
        <p:txBody>
          <a:bodyPr wrap="none" rtlCol="0">
            <a:spAutoFit/>
          </a:bodyPr>
          <a:lstStyle/>
          <a:p>
            <a:r>
              <a:rPr lang="en-US" dirty="0"/>
              <a:t>Instead solve for </a:t>
            </a:r>
            <a:r>
              <a:rPr lang="en-US" i="1" u="sng" dirty="0"/>
              <a:t>y</a:t>
            </a:r>
            <a:r>
              <a:rPr lang="en-US" dirty="0"/>
              <a:t> </a:t>
            </a:r>
            <a:r>
              <a:rPr lang="en-US" i="1" dirty="0"/>
              <a:t>once</a:t>
            </a:r>
            <a:r>
              <a:rPr lang="en-US" dirty="0"/>
              <a:t>:</a:t>
            </a:r>
          </a:p>
        </p:txBody>
      </p:sp>
      <p:graphicFrame>
        <p:nvGraphicFramePr>
          <p:cNvPr id="8" name="Object 7"/>
          <p:cNvGraphicFramePr>
            <a:graphicFrameLocks noChangeAspect="1"/>
          </p:cNvGraphicFramePr>
          <p:nvPr>
            <p:extLst>
              <p:ext uri="{D42A27DB-BD31-4B8C-83A1-F6EECF244321}">
                <p14:modId xmlns:p14="http://schemas.microsoft.com/office/powerpoint/2010/main" val="576115807"/>
              </p:ext>
            </p:extLst>
          </p:nvPr>
        </p:nvGraphicFramePr>
        <p:xfrm>
          <a:off x="4724400" y="3657600"/>
          <a:ext cx="1263650" cy="563562"/>
        </p:xfrm>
        <a:graphic>
          <a:graphicData uri="http://schemas.openxmlformats.org/presentationml/2006/ole">
            <mc:AlternateContent xmlns:mc="http://schemas.openxmlformats.org/markup-compatibility/2006">
              <mc:Choice xmlns:v="urn:schemas-microsoft-com:vml" Requires="v">
                <p:oleObj spid="_x0000_s118529" name="Equation" r:id="rId7" imgW="596900" imgH="266700" progId="Equation.DSMT4">
                  <p:embed/>
                </p:oleObj>
              </mc:Choice>
              <mc:Fallback>
                <p:oleObj name="Equation" r:id="rId7" imgW="596900" imgH="266700" progId="Equation.DSMT4">
                  <p:embed/>
                  <p:pic>
                    <p:nvPicPr>
                      <p:cNvPr id="0" name=""/>
                      <p:cNvPicPr/>
                      <p:nvPr/>
                    </p:nvPicPr>
                    <p:blipFill>
                      <a:blip r:embed="rId8"/>
                      <a:stretch>
                        <a:fillRect/>
                      </a:stretch>
                    </p:blipFill>
                    <p:spPr>
                      <a:xfrm>
                        <a:off x="4724400" y="3657600"/>
                        <a:ext cx="1263650" cy="56356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34988250"/>
              </p:ext>
            </p:extLst>
          </p:nvPr>
        </p:nvGraphicFramePr>
        <p:xfrm>
          <a:off x="3956050" y="4764088"/>
          <a:ext cx="1290638" cy="563562"/>
        </p:xfrm>
        <a:graphic>
          <a:graphicData uri="http://schemas.openxmlformats.org/presentationml/2006/ole">
            <mc:AlternateContent xmlns:mc="http://schemas.openxmlformats.org/markup-compatibility/2006">
              <mc:Choice xmlns:v="urn:schemas-microsoft-com:vml" Requires="v">
                <p:oleObj spid="_x0000_s118530" name="Equation" r:id="rId9" imgW="609600" imgH="266700" progId="Equation.DSMT4">
                  <p:embed/>
                </p:oleObj>
              </mc:Choice>
              <mc:Fallback>
                <p:oleObj name="Equation" r:id="rId9" imgW="609600" imgH="266700" progId="Equation.DSMT4">
                  <p:embed/>
                  <p:pic>
                    <p:nvPicPr>
                      <p:cNvPr id="0" name=""/>
                      <p:cNvPicPr/>
                      <p:nvPr/>
                    </p:nvPicPr>
                    <p:blipFill>
                      <a:blip r:embed="rId10"/>
                      <a:stretch>
                        <a:fillRect/>
                      </a:stretch>
                    </p:blipFill>
                    <p:spPr>
                      <a:xfrm>
                        <a:off x="3956050" y="4764088"/>
                        <a:ext cx="1290638" cy="563562"/>
                      </a:xfrm>
                      <a:prstGeom prst="rect">
                        <a:avLst/>
                      </a:prstGeom>
                    </p:spPr>
                  </p:pic>
                </p:oleObj>
              </mc:Fallback>
            </mc:AlternateContent>
          </a:graphicData>
        </a:graphic>
      </p:graphicFrame>
      <p:sp>
        <p:nvSpPr>
          <p:cNvPr id="10" name="TextBox 9"/>
          <p:cNvSpPr txBox="1"/>
          <p:nvPr/>
        </p:nvSpPr>
        <p:spPr>
          <a:xfrm>
            <a:off x="914400" y="4800600"/>
            <a:ext cx="902561" cy="461665"/>
          </a:xfrm>
          <a:prstGeom prst="rect">
            <a:avLst/>
          </a:prstGeom>
          <a:noFill/>
        </p:spPr>
        <p:txBody>
          <a:bodyPr wrap="none" rtlCol="0">
            <a:spAutoFit/>
          </a:bodyPr>
          <a:lstStyle/>
          <a:p>
            <a:r>
              <a:rPr lang="en-US" dirty="0"/>
              <a:t>Then:</a:t>
            </a:r>
          </a:p>
        </p:txBody>
      </p:sp>
      <p:sp>
        <p:nvSpPr>
          <p:cNvPr id="11" name="TextBox 10"/>
          <p:cNvSpPr txBox="1"/>
          <p:nvPr/>
        </p:nvSpPr>
        <p:spPr>
          <a:xfrm>
            <a:off x="6248400" y="1905000"/>
            <a:ext cx="1851589" cy="461665"/>
          </a:xfrm>
          <a:prstGeom prst="rect">
            <a:avLst/>
          </a:prstGeom>
          <a:noFill/>
        </p:spPr>
        <p:txBody>
          <a:bodyPr wrap="none" rtlCol="0">
            <a:spAutoFit/>
          </a:bodyPr>
          <a:lstStyle/>
          <a:p>
            <a:r>
              <a:rPr lang="en-US" dirty="0"/>
              <a:t>for many </a:t>
            </a:r>
            <a:r>
              <a:rPr lang="en-US" i="1" dirty="0"/>
              <a:t>B</a:t>
            </a:r>
            <a:r>
              <a:rPr lang="en-US" dirty="0"/>
              <a:t>’s.</a:t>
            </a:r>
          </a:p>
        </p:txBody>
      </p:sp>
      <p:sp>
        <p:nvSpPr>
          <p:cNvPr id="12" name="TextBox 11"/>
          <p:cNvSpPr txBox="1"/>
          <p:nvPr/>
        </p:nvSpPr>
        <p:spPr>
          <a:xfrm>
            <a:off x="6544832" y="2819400"/>
            <a:ext cx="2561068" cy="461665"/>
          </a:xfrm>
          <a:prstGeom prst="rect">
            <a:avLst/>
          </a:prstGeom>
          <a:noFill/>
        </p:spPr>
        <p:txBody>
          <a:bodyPr wrap="none" rtlCol="0">
            <a:spAutoFit/>
          </a:bodyPr>
          <a:lstStyle/>
          <a:p>
            <a:r>
              <a:rPr lang="en-US" dirty="0"/>
              <a:t>D(B) is the answer.</a:t>
            </a:r>
          </a:p>
        </p:txBody>
      </p:sp>
    </p:spTree>
    <p:extLst>
      <p:ext uri="{BB962C8B-B14F-4D97-AF65-F5344CB8AC3E}">
        <p14:creationId xmlns:p14="http://schemas.microsoft.com/office/powerpoint/2010/main" val="2326007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6400" y="2590800"/>
            <a:ext cx="5527355" cy="2946400"/>
          </a:xfrm>
          <a:prstGeom prst="rect">
            <a:avLst/>
          </a:prstGeom>
        </p:spPr>
      </p:pic>
      <p:sp>
        <p:nvSpPr>
          <p:cNvPr id="5" name="Rectangle 4"/>
          <p:cNvSpPr/>
          <p:nvPr/>
        </p:nvSpPr>
        <p:spPr bwMode="auto">
          <a:xfrm>
            <a:off x="152400" y="1524000"/>
            <a:ext cx="5410200" cy="12192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71014434"/>
              </p:ext>
            </p:extLst>
          </p:nvPr>
        </p:nvGraphicFramePr>
        <p:xfrm>
          <a:off x="533400" y="1752600"/>
          <a:ext cx="4800600" cy="929871"/>
        </p:xfrm>
        <a:graphic>
          <a:graphicData uri="http://schemas.openxmlformats.org/presentationml/2006/ole">
            <mc:AlternateContent xmlns:mc="http://schemas.openxmlformats.org/markup-compatibility/2006">
              <mc:Choice xmlns:v="urn:schemas-microsoft-com:vml" Requires="v">
                <p:oleObj spid="_x0000_s169097" name="Equation" r:id="rId4" imgW="2425700" imgH="469900" progId="Equation.DSMT4">
                  <p:embed/>
                </p:oleObj>
              </mc:Choice>
              <mc:Fallback>
                <p:oleObj name="Equation" r:id="rId4" imgW="2425700" imgH="469900" progId="Equation.DSMT4">
                  <p:embed/>
                  <p:pic>
                    <p:nvPicPr>
                      <p:cNvPr id="0" name=""/>
                      <p:cNvPicPr/>
                      <p:nvPr/>
                    </p:nvPicPr>
                    <p:blipFill>
                      <a:blip r:embed="rId5"/>
                      <a:stretch>
                        <a:fillRect/>
                      </a:stretch>
                    </p:blipFill>
                    <p:spPr>
                      <a:xfrm>
                        <a:off x="533400" y="1752600"/>
                        <a:ext cx="4800600" cy="929871"/>
                      </a:xfrm>
                      <a:prstGeom prst="rect">
                        <a:avLst/>
                      </a:prstGeom>
                    </p:spPr>
                  </p:pic>
                </p:oleObj>
              </mc:Fallback>
            </mc:AlternateContent>
          </a:graphicData>
        </a:graphic>
      </p:graphicFrame>
      <p:sp>
        <p:nvSpPr>
          <p:cNvPr id="4" name="TextBox 3"/>
          <p:cNvSpPr txBox="1"/>
          <p:nvPr/>
        </p:nvSpPr>
        <p:spPr>
          <a:xfrm>
            <a:off x="2286000" y="457200"/>
            <a:ext cx="4419600" cy="584776"/>
          </a:xfrm>
          <a:prstGeom prst="rect">
            <a:avLst/>
          </a:prstGeom>
          <a:noFill/>
        </p:spPr>
        <p:txBody>
          <a:bodyPr wrap="square" rtlCol="0">
            <a:spAutoFit/>
          </a:bodyPr>
          <a:lstStyle/>
          <a:p>
            <a:r>
              <a:rPr lang="en-US" sz="3200" dirty="0"/>
              <a:t>Radial Flux driven by RF</a:t>
            </a:r>
          </a:p>
        </p:txBody>
      </p:sp>
    </p:spTree>
    <p:extLst>
      <p:ext uri="{BB962C8B-B14F-4D97-AF65-F5344CB8AC3E}">
        <p14:creationId xmlns:p14="http://schemas.microsoft.com/office/powerpoint/2010/main" val="2088009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533400" y="1371600"/>
            <a:ext cx="3124200" cy="10668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1" name="Rectangle 20"/>
          <p:cNvSpPr/>
          <p:nvPr/>
        </p:nvSpPr>
        <p:spPr bwMode="auto">
          <a:xfrm>
            <a:off x="4191000" y="2590800"/>
            <a:ext cx="3657600" cy="9144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2" name="Rectangle 21"/>
          <p:cNvSpPr/>
          <p:nvPr/>
        </p:nvSpPr>
        <p:spPr bwMode="auto">
          <a:xfrm>
            <a:off x="2286000" y="5029200"/>
            <a:ext cx="5943600" cy="14478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 name="TextBox 2"/>
          <p:cNvSpPr txBox="1"/>
          <p:nvPr/>
        </p:nvSpPr>
        <p:spPr>
          <a:xfrm>
            <a:off x="2743200" y="304800"/>
            <a:ext cx="2890535" cy="461665"/>
          </a:xfrm>
          <a:prstGeom prst="rect">
            <a:avLst/>
          </a:prstGeom>
          <a:noFill/>
        </p:spPr>
        <p:txBody>
          <a:bodyPr wrap="none" rtlCol="0">
            <a:spAutoFit/>
          </a:bodyPr>
          <a:lstStyle/>
          <a:p>
            <a:r>
              <a:rPr lang="en-US" dirty="0"/>
              <a:t>RF Induced Transport </a:t>
            </a:r>
          </a:p>
        </p:txBody>
      </p:sp>
      <p:sp>
        <p:nvSpPr>
          <p:cNvPr id="4" name="TextBox 3"/>
          <p:cNvSpPr txBox="1"/>
          <p:nvPr/>
        </p:nvSpPr>
        <p:spPr>
          <a:xfrm>
            <a:off x="152400" y="838200"/>
            <a:ext cx="3416320" cy="461665"/>
          </a:xfrm>
          <a:prstGeom prst="rect">
            <a:avLst/>
          </a:prstGeom>
          <a:noFill/>
        </p:spPr>
        <p:txBody>
          <a:bodyPr wrap="none" rtlCol="0">
            <a:spAutoFit/>
          </a:bodyPr>
          <a:lstStyle/>
          <a:p>
            <a:r>
              <a:rPr lang="en-US" dirty="0">
                <a:solidFill>
                  <a:srgbClr val="0000FF"/>
                </a:solidFill>
              </a:rPr>
              <a:t>Perturbed neoclassical DF</a:t>
            </a:r>
          </a:p>
        </p:txBody>
      </p:sp>
      <p:sp>
        <p:nvSpPr>
          <p:cNvPr id="5" name="TextBox 4"/>
          <p:cNvSpPr txBox="1"/>
          <p:nvPr/>
        </p:nvSpPr>
        <p:spPr>
          <a:xfrm>
            <a:off x="4170763" y="914400"/>
            <a:ext cx="4973237" cy="461665"/>
          </a:xfrm>
          <a:prstGeom prst="rect">
            <a:avLst/>
          </a:prstGeom>
          <a:noFill/>
        </p:spPr>
        <p:txBody>
          <a:bodyPr wrap="none" rtlCol="0">
            <a:spAutoFit/>
          </a:bodyPr>
          <a:lstStyle/>
          <a:p>
            <a:r>
              <a:rPr lang="en-US" dirty="0"/>
              <a:t>TMA and K. Yoshioka, </a:t>
            </a:r>
            <a:r>
              <a:rPr lang="en-US" dirty="0" err="1"/>
              <a:t>PoF</a:t>
            </a:r>
            <a:r>
              <a:rPr lang="en-US" dirty="0"/>
              <a:t> 29, (1986)</a:t>
            </a:r>
          </a:p>
        </p:txBody>
      </p:sp>
      <p:cxnSp>
        <p:nvCxnSpPr>
          <p:cNvPr id="10" name="Straight Arrow Connector 9"/>
          <p:cNvCxnSpPr/>
          <p:nvPr/>
        </p:nvCxnSpPr>
        <p:spPr bwMode="auto">
          <a:xfrm>
            <a:off x="3352800" y="2133600"/>
            <a:ext cx="1143000" cy="53340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304800" y="2667000"/>
            <a:ext cx="3505200" cy="830997"/>
          </a:xfrm>
          <a:prstGeom prst="rect">
            <a:avLst/>
          </a:prstGeom>
          <a:noFill/>
        </p:spPr>
        <p:txBody>
          <a:bodyPr wrap="square" rtlCol="0">
            <a:spAutoFit/>
          </a:bodyPr>
          <a:lstStyle/>
          <a:p>
            <a:r>
              <a:rPr lang="en-US" dirty="0">
                <a:solidFill>
                  <a:srgbClr val="0000FF"/>
                </a:solidFill>
              </a:rPr>
              <a:t>Response to a radial gradient</a:t>
            </a:r>
          </a:p>
        </p:txBody>
      </p:sp>
      <p:sp>
        <p:nvSpPr>
          <p:cNvPr id="14" name="TextBox 13"/>
          <p:cNvSpPr txBox="1"/>
          <p:nvPr/>
        </p:nvSpPr>
        <p:spPr>
          <a:xfrm>
            <a:off x="457200" y="4343400"/>
            <a:ext cx="3505200" cy="830997"/>
          </a:xfrm>
          <a:prstGeom prst="rect">
            <a:avLst/>
          </a:prstGeom>
          <a:noFill/>
        </p:spPr>
        <p:txBody>
          <a:bodyPr wrap="square" rtlCol="0">
            <a:spAutoFit/>
          </a:bodyPr>
          <a:lstStyle/>
          <a:p>
            <a:r>
              <a:rPr lang="en-US" dirty="0">
                <a:solidFill>
                  <a:srgbClr val="0000FF"/>
                </a:solidFill>
              </a:rPr>
              <a:t>Fluctuation induced radial flux</a:t>
            </a:r>
          </a:p>
        </p:txBody>
      </p:sp>
      <p:cxnSp>
        <p:nvCxnSpPr>
          <p:cNvPr id="15" name="Straight Arrow Connector 14"/>
          <p:cNvCxnSpPr/>
          <p:nvPr/>
        </p:nvCxnSpPr>
        <p:spPr bwMode="auto">
          <a:xfrm>
            <a:off x="5943600" y="3505200"/>
            <a:ext cx="1143000" cy="175260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graphicFrame>
        <p:nvGraphicFramePr>
          <p:cNvPr id="16" name="Object 15"/>
          <p:cNvGraphicFramePr>
            <a:graphicFrameLocks noChangeAspect="1"/>
          </p:cNvGraphicFramePr>
          <p:nvPr>
            <p:extLst>
              <p:ext uri="{D42A27DB-BD31-4B8C-83A1-F6EECF244321}">
                <p14:modId xmlns:p14="http://schemas.microsoft.com/office/powerpoint/2010/main" val="586804653"/>
              </p:ext>
            </p:extLst>
          </p:nvPr>
        </p:nvGraphicFramePr>
        <p:xfrm>
          <a:off x="4267200" y="2769736"/>
          <a:ext cx="3505200" cy="598939"/>
        </p:xfrm>
        <a:graphic>
          <a:graphicData uri="http://schemas.openxmlformats.org/presentationml/2006/ole">
            <mc:AlternateContent xmlns:mc="http://schemas.openxmlformats.org/markup-compatibility/2006">
              <mc:Choice xmlns:v="urn:schemas-microsoft-com:vml" Requires="v">
                <p:oleObj spid="_x0000_s168356" name="Equation" r:id="rId3" imgW="1562100" imgH="266700" progId="Equation.DSMT4">
                  <p:embed/>
                </p:oleObj>
              </mc:Choice>
              <mc:Fallback>
                <p:oleObj name="Equation" r:id="rId3" imgW="1562100" imgH="266700" progId="Equation.DSMT4">
                  <p:embed/>
                  <p:pic>
                    <p:nvPicPr>
                      <p:cNvPr id="0" name=""/>
                      <p:cNvPicPr/>
                      <p:nvPr/>
                    </p:nvPicPr>
                    <p:blipFill>
                      <a:blip r:embed="rId4"/>
                      <a:stretch>
                        <a:fillRect/>
                      </a:stretch>
                    </p:blipFill>
                    <p:spPr>
                      <a:xfrm>
                        <a:off x="4267200" y="2769736"/>
                        <a:ext cx="3505200" cy="598939"/>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661461620"/>
              </p:ext>
            </p:extLst>
          </p:nvPr>
        </p:nvGraphicFramePr>
        <p:xfrm>
          <a:off x="609600" y="1447800"/>
          <a:ext cx="2854773" cy="819150"/>
        </p:xfrm>
        <a:graphic>
          <a:graphicData uri="http://schemas.openxmlformats.org/presentationml/2006/ole">
            <mc:AlternateContent xmlns:mc="http://schemas.openxmlformats.org/markup-compatibility/2006">
              <mc:Choice xmlns:v="urn:schemas-microsoft-com:vml" Requires="v">
                <p:oleObj spid="_x0000_s168357" name="Equation" r:id="rId5" imgW="1460500" imgH="419100" progId="Equation.DSMT4">
                  <p:embed/>
                </p:oleObj>
              </mc:Choice>
              <mc:Fallback>
                <p:oleObj name="Equation" r:id="rId5" imgW="1460500" imgH="419100" progId="Equation.DSMT4">
                  <p:embed/>
                  <p:pic>
                    <p:nvPicPr>
                      <p:cNvPr id="0" name=""/>
                      <p:cNvPicPr/>
                      <p:nvPr/>
                    </p:nvPicPr>
                    <p:blipFill>
                      <a:blip r:embed="rId6"/>
                      <a:stretch>
                        <a:fillRect/>
                      </a:stretch>
                    </p:blipFill>
                    <p:spPr>
                      <a:xfrm>
                        <a:off x="609600" y="1447800"/>
                        <a:ext cx="2854773" cy="81915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106877543"/>
              </p:ext>
            </p:extLst>
          </p:nvPr>
        </p:nvGraphicFramePr>
        <p:xfrm>
          <a:off x="2689225" y="5183188"/>
          <a:ext cx="5441950" cy="1054100"/>
        </p:xfrm>
        <a:graphic>
          <a:graphicData uri="http://schemas.openxmlformats.org/presentationml/2006/ole">
            <mc:AlternateContent xmlns:mc="http://schemas.openxmlformats.org/markup-compatibility/2006">
              <mc:Choice xmlns:v="urn:schemas-microsoft-com:vml" Requires="v">
                <p:oleObj spid="_x0000_s168358" name="Equation" r:id="rId7" imgW="2425700" imgH="469900" progId="Equation.DSMT4">
                  <p:embed/>
                </p:oleObj>
              </mc:Choice>
              <mc:Fallback>
                <p:oleObj name="Equation" r:id="rId7" imgW="2425700" imgH="469900" progId="Equation.DSMT4">
                  <p:embed/>
                  <p:pic>
                    <p:nvPicPr>
                      <p:cNvPr id="0" name=""/>
                      <p:cNvPicPr/>
                      <p:nvPr/>
                    </p:nvPicPr>
                    <p:blipFill>
                      <a:blip r:embed="rId8"/>
                      <a:stretch>
                        <a:fillRect/>
                      </a:stretch>
                    </p:blipFill>
                    <p:spPr>
                      <a:xfrm>
                        <a:off x="2689225" y="5183188"/>
                        <a:ext cx="5441950" cy="1054100"/>
                      </a:xfrm>
                      <a:prstGeom prst="rect">
                        <a:avLst/>
                      </a:prstGeom>
                    </p:spPr>
                  </p:pic>
                </p:oleObj>
              </mc:Fallback>
            </mc:AlternateContent>
          </a:graphicData>
        </a:graphic>
      </p:graphicFrame>
    </p:spTree>
    <p:extLst>
      <p:ext uri="{BB962C8B-B14F-4D97-AF65-F5344CB8AC3E}">
        <p14:creationId xmlns:p14="http://schemas.microsoft.com/office/powerpoint/2010/main" val="2358687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of Problems Suited to an Adjoint Approach</a:t>
            </a:r>
          </a:p>
        </p:txBody>
      </p:sp>
      <p:sp>
        <p:nvSpPr>
          <p:cNvPr id="3" name="TextBox 2"/>
          <p:cNvSpPr txBox="1"/>
          <p:nvPr/>
        </p:nvSpPr>
        <p:spPr>
          <a:xfrm>
            <a:off x="457200" y="2514600"/>
            <a:ext cx="8077200" cy="2677656"/>
          </a:xfrm>
          <a:prstGeom prst="rect">
            <a:avLst/>
          </a:prstGeom>
          <a:noFill/>
        </p:spPr>
        <p:txBody>
          <a:bodyPr wrap="square" rtlCol="0">
            <a:spAutoFit/>
          </a:bodyPr>
          <a:lstStyle/>
          <a:p>
            <a:pPr marL="514350" indent="-514350">
              <a:buAutoNum type="arabicPeriod"/>
              <a:tabLst>
                <a:tab pos="457200" algn="l"/>
              </a:tabLst>
            </a:pPr>
            <a:r>
              <a:rPr lang="en-US" sz="2800" dirty="0"/>
              <a:t>Many computations need to be repeated.   </a:t>
            </a:r>
          </a:p>
          <a:p>
            <a:pPr>
              <a:tabLst>
                <a:tab pos="457200" algn="l"/>
              </a:tabLst>
            </a:pPr>
            <a:r>
              <a:rPr lang="en-US" sz="2800" dirty="0"/>
              <a:t>	(many different locations of charge, q)</a:t>
            </a:r>
          </a:p>
          <a:p>
            <a:endParaRPr lang="en-US" sz="2800" dirty="0"/>
          </a:p>
          <a:p>
            <a:pPr marL="520700" indent="-520700">
              <a:buAutoNum type="arabicPeriod" startAt="2"/>
              <a:tabLst>
                <a:tab pos="520700" algn="l"/>
              </a:tabLst>
            </a:pPr>
            <a:r>
              <a:rPr lang="en-US" sz="2800" dirty="0"/>
              <a:t>Only a limited amount of information about the solution is required. </a:t>
            </a:r>
          </a:p>
          <a:p>
            <a:pPr>
              <a:tabLst>
                <a:tab pos="520700" algn="l"/>
              </a:tabLst>
            </a:pPr>
            <a:r>
              <a:rPr lang="en-US" sz="2800" dirty="0"/>
              <a:t>	(only want to know charge on electrode #1)</a:t>
            </a:r>
          </a:p>
        </p:txBody>
      </p:sp>
    </p:spTree>
    <p:extLst>
      <p:ext uri="{BB962C8B-B14F-4D97-AF65-F5344CB8AC3E}">
        <p14:creationId xmlns:p14="http://schemas.microsoft.com/office/powerpoint/2010/main" val="3357504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888"/>
            <a:ext cx="8229600" cy="1143000"/>
          </a:xfrm>
        </p:spPr>
        <p:txBody>
          <a:bodyPr/>
          <a:lstStyle/>
          <a:p>
            <a:pPr>
              <a:defRPr/>
            </a:pPr>
            <a:r>
              <a:rPr lang="en-US" dirty="0" err="1"/>
              <a:t>Jacobian</a:t>
            </a:r>
            <a:r>
              <a:rPr lang="en-US" dirty="0"/>
              <a:t> Matrix – M(t)</a:t>
            </a:r>
          </a:p>
        </p:txBody>
      </p:sp>
      <p:sp>
        <p:nvSpPr>
          <p:cNvPr id="5" name="Freeform 2"/>
          <p:cNvSpPr>
            <a:spLocks/>
          </p:cNvSpPr>
          <p:nvPr/>
        </p:nvSpPr>
        <p:spPr bwMode="auto">
          <a:xfrm>
            <a:off x="614363" y="1462088"/>
            <a:ext cx="3429000" cy="3352800"/>
          </a:xfrm>
          <a:custGeom>
            <a:avLst/>
            <a:gdLst>
              <a:gd name="T0" fmla="*/ 0 w 2160"/>
              <a:gd name="T1" fmla="*/ 2112 h 2112"/>
              <a:gd name="T2" fmla="*/ 384 w 2160"/>
              <a:gd name="T3" fmla="*/ 1296 h 2112"/>
              <a:gd name="T4" fmla="*/ 1488 w 2160"/>
              <a:gd name="T5" fmla="*/ 624 h 2112"/>
              <a:gd name="T6" fmla="*/ 2160 w 2160"/>
              <a:gd name="T7" fmla="*/ 0 h 2112"/>
            </a:gdLst>
            <a:ahLst/>
            <a:cxnLst>
              <a:cxn ang="0">
                <a:pos x="T0" y="T1"/>
              </a:cxn>
              <a:cxn ang="0">
                <a:pos x="T2" y="T3"/>
              </a:cxn>
              <a:cxn ang="0">
                <a:pos x="T4" y="T5"/>
              </a:cxn>
              <a:cxn ang="0">
                <a:pos x="T6" y="T7"/>
              </a:cxn>
            </a:cxnLst>
            <a:rect l="0" t="0" r="r" b="b"/>
            <a:pathLst>
              <a:path w="2160" h="2112">
                <a:moveTo>
                  <a:pt x="0" y="2112"/>
                </a:moveTo>
                <a:cubicBezTo>
                  <a:pt x="68" y="1828"/>
                  <a:pt x="136" y="1544"/>
                  <a:pt x="384" y="1296"/>
                </a:cubicBezTo>
                <a:cubicBezTo>
                  <a:pt x="632" y="1048"/>
                  <a:pt x="1192" y="840"/>
                  <a:pt x="1488" y="624"/>
                </a:cubicBezTo>
                <a:cubicBezTo>
                  <a:pt x="1784" y="408"/>
                  <a:pt x="2048" y="104"/>
                  <a:pt x="2160" y="0"/>
                </a:cubicBez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 name="Freeform 3"/>
          <p:cNvSpPr>
            <a:spLocks/>
          </p:cNvSpPr>
          <p:nvPr/>
        </p:nvSpPr>
        <p:spPr bwMode="auto">
          <a:xfrm>
            <a:off x="919163" y="1766888"/>
            <a:ext cx="3429000" cy="3352800"/>
          </a:xfrm>
          <a:custGeom>
            <a:avLst/>
            <a:gdLst>
              <a:gd name="T0" fmla="*/ 0 w 2160"/>
              <a:gd name="T1" fmla="*/ 2112 h 2112"/>
              <a:gd name="T2" fmla="*/ 384 w 2160"/>
              <a:gd name="T3" fmla="*/ 1296 h 2112"/>
              <a:gd name="T4" fmla="*/ 1488 w 2160"/>
              <a:gd name="T5" fmla="*/ 624 h 2112"/>
              <a:gd name="T6" fmla="*/ 2160 w 2160"/>
              <a:gd name="T7" fmla="*/ 0 h 2112"/>
            </a:gdLst>
            <a:ahLst/>
            <a:cxnLst>
              <a:cxn ang="0">
                <a:pos x="T0" y="T1"/>
              </a:cxn>
              <a:cxn ang="0">
                <a:pos x="T2" y="T3"/>
              </a:cxn>
              <a:cxn ang="0">
                <a:pos x="T4" y="T5"/>
              </a:cxn>
              <a:cxn ang="0">
                <a:pos x="T6" y="T7"/>
              </a:cxn>
            </a:cxnLst>
            <a:rect l="0" t="0" r="r" b="b"/>
            <a:pathLst>
              <a:path w="2160" h="2112">
                <a:moveTo>
                  <a:pt x="0" y="2112"/>
                </a:moveTo>
                <a:cubicBezTo>
                  <a:pt x="68" y="1828"/>
                  <a:pt x="136" y="1544"/>
                  <a:pt x="384" y="1296"/>
                </a:cubicBezTo>
                <a:cubicBezTo>
                  <a:pt x="632" y="1048"/>
                  <a:pt x="1192" y="840"/>
                  <a:pt x="1488" y="624"/>
                </a:cubicBezTo>
                <a:cubicBezTo>
                  <a:pt x="1784" y="408"/>
                  <a:pt x="2048" y="104"/>
                  <a:pt x="2160" y="0"/>
                </a:cubicBez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Line 5"/>
          <p:cNvSpPr>
            <a:spLocks noChangeShapeType="1"/>
          </p:cNvSpPr>
          <p:nvPr/>
        </p:nvSpPr>
        <p:spPr bwMode="auto">
          <a:xfrm flipV="1">
            <a:off x="4043363" y="1462088"/>
            <a:ext cx="0" cy="6096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Line 6"/>
          <p:cNvSpPr>
            <a:spLocks noChangeShapeType="1"/>
          </p:cNvSpPr>
          <p:nvPr/>
        </p:nvSpPr>
        <p:spPr bwMode="auto">
          <a:xfrm flipH="1" flipV="1">
            <a:off x="614363" y="4651375"/>
            <a:ext cx="296862" cy="468313"/>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43014" name="Object 7"/>
          <p:cNvGraphicFramePr>
            <a:graphicFrameLocks noChangeAspect="1"/>
          </p:cNvGraphicFramePr>
          <p:nvPr/>
        </p:nvGraphicFramePr>
        <p:xfrm>
          <a:off x="1644650" y="3659188"/>
          <a:ext cx="1485900" cy="412750"/>
        </p:xfrm>
        <a:graphic>
          <a:graphicData uri="http://schemas.openxmlformats.org/presentationml/2006/ole">
            <mc:AlternateContent xmlns:mc="http://schemas.openxmlformats.org/markup-compatibility/2006">
              <mc:Choice xmlns:v="urn:schemas-microsoft-com:vml" Requires="v">
                <p:oleObj spid="_x0000_s228877" name="Equation" r:id="rId3" imgW="685800" imgH="190500" progId="Equation.DSMT4">
                  <p:embed/>
                </p:oleObj>
              </mc:Choice>
              <mc:Fallback>
                <p:oleObj name="Equation" r:id="rId3" imgW="685800" imgH="1905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650" y="3659188"/>
                        <a:ext cx="1485900" cy="41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1" name="Line 8"/>
          <p:cNvSpPr>
            <a:spLocks noChangeShapeType="1"/>
          </p:cNvSpPr>
          <p:nvPr/>
        </p:nvSpPr>
        <p:spPr bwMode="auto">
          <a:xfrm flipV="1">
            <a:off x="3662363" y="1919288"/>
            <a:ext cx="533400" cy="5334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43016" name="Object 9"/>
          <p:cNvGraphicFramePr>
            <a:graphicFrameLocks noChangeAspect="1"/>
          </p:cNvGraphicFramePr>
          <p:nvPr/>
        </p:nvGraphicFramePr>
        <p:xfrm>
          <a:off x="219075" y="5241925"/>
          <a:ext cx="1954213" cy="439738"/>
        </p:xfrm>
        <a:graphic>
          <a:graphicData uri="http://schemas.openxmlformats.org/presentationml/2006/ole">
            <mc:AlternateContent xmlns:mc="http://schemas.openxmlformats.org/markup-compatibility/2006">
              <mc:Choice xmlns:v="urn:schemas-microsoft-com:vml" Requires="v">
                <p:oleObj spid="_x0000_s228878" name="Equation" r:id="rId5" imgW="901700" imgH="203200" progId="Equation.DSMT4">
                  <p:embed/>
                </p:oleObj>
              </mc:Choice>
              <mc:Fallback>
                <p:oleObj name="Equation" r:id="rId5" imgW="901700" imgH="203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75" y="5241925"/>
                        <a:ext cx="1954213" cy="439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3017" name="Object 10"/>
          <p:cNvGraphicFramePr>
            <a:graphicFrameLocks noChangeAspect="1"/>
          </p:cNvGraphicFramePr>
          <p:nvPr/>
        </p:nvGraphicFramePr>
        <p:xfrm>
          <a:off x="4043363" y="1276350"/>
          <a:ext cx="1846262" cy="439738"/>
        </p:xfrm>
        <a:graphic>
          <a:graphicData uri="http://schemas.openxmlformats.org/presentationml/2006/ole">
            <mc:AlternateContent xmlns:mc="http://schemas.openxmlformats.org/markup-compatibility/2006">
              <mc:Choice xmlns:v="urn:schemas-microsoft-com:vml" Requires="v">
                <p:oleObj spid="_x0000_s228879" name="Equation" r:id="rId7" imgW="850900" imgH="203200" progId="Equation.DSMT4">
                  <p:embed/>
                </p:oleObj>
              </mc:Choice>
              <mc:Fallback>
                <p:oleObj name="Equation" r:id="rId7" imgW="850900" imgH="203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3363" y="1276350"/>
                        <a:ext cx="1846262" cy="439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3018" name="Object 10"/>
          <p:cNvGraphicFramePr>
            <a:graphicFrameLocks noChangeAspect="1"/>
          </p:cNvGraphicFramePr>
          <p:nvPr/>
        </p:nvGraphicFramePr>
        <p:xfrm>
          <a:off x="4606925" y="2395538"/>
          <a:ext cx="3541713" cy="1044575"/>
        </p:xfrm>
        <a:graphic>
          <a:graphicData uri="http://schemas.openxmlformats.org/presentationml/2006/ole">
            <mc:AlternateContent xmlns:mc="http://schemas.openxmlformats.org/markup-compatibility/2006">
              <mc:Choice xmlns:v="urn:schemas-microsoft-com:vml" Requires="v">
                <p:oleObj spid="_x0000_s228880" name="Equation" r:id="rId9" imgW="1892300" imgH="558800" progId="Equation.DSMT4">
                  <p:embed/>
                </p:oleObj>
              </mc:Choice>
              <mc:Fallback>
                <p:oleObj name="Equation" r:id="rId9" imgW="1892300" imgH="558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6925" y="2395538"/>
                        <a:ext cx="3541713" cy="104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9" name="Object 14"/>
          <p:cNvGraphicFramePr>
            <a:graphicFrameLocks noChangeAspect="1"/>
          </p:cNvGraphicFramePr>
          <p:nvPr/>
        </p:nvGraphicFramePr>
        <p:xfrm>
          <a:off x="366713" y="1416050"/>
          <a:ext cx="2555875" cy="623888"/>
        </p:xfrm>
        <a:graphic>
          <a:graphicData uri="http://schemas.openxmlformats.org/presentationml/2006/ole">
            <mc:AlternateContent xmlns:mc="http://schemas.openxmlformats.org/markup-compatibility/2006">
              <mc:Choice xmlns:v="urn:schemas-microsoft-com:vml" Requires="v">
                <p:oleObj spid="_x0000_s228881" name="Equation" r:id="rId11" imgW="1714500" imgH="419100" progId="Equation.DSMT4">
                  <p:embed/>
                </p:oleObj>
              </mc:Choice>
              <mc:Fallback>
                <p:oleObj name="Equation" r:id="rId11" imgW="1714500" imgH="4191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713" y="1416050"/>
                        <a:ext cx="2555875" cy="62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3020" name="TextBox 15"/>
          <p:cNvSpPr txBox="1">
            <a:spLocks noChangeArrowheads="1"/>
          </p:cNvSpPr>
          <p:nvPr/>
        </p:nvSpPr>
        <p:spPr bwMode="auto">
          <a:xfrm>
            <a:off x="3962400" y="3505200"/>
            <a:ext cx="38735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2N Eiegenvectors and Eigenvalues of M</a:t>
            </a:r>
          </a:p>
        </p:txBody>
      </p:sp>
      <p:sp>
        <p:nvSpPr>
          <p:cNvPr id="43021" name="TextBox 16"/>
          <p:cNvSpPr txBox="1">
            <a:spLocks noChangeArrowheads="1"/>
          </p:cNvSpPr>
          <p:nvPr/>
        </p:nvSpPr>
        <p:spPr bwMode="auto">
          <a:xfrm>
            <a:off x="5819775" y="2274888"/>
            <a:ext cx="863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2Nx2N</a:t>
            </a:r>
          </a:p>
        </p:txBody>
      </p:sp>
      <p:graphicFrame>
        <p:nvGraphicFramePr>
          <p:cNvPr id="43022" name="Object 10"/>
          <p:cNvGraphicFramePr>
            <a:graphicFrameLocks noChangeAspect="1"/>
          </p:cNvGraphicFramePr>
          <p:nvPr/>
        </p:nvGraphicFramePr>
        <p:xfrm>
          <a:off x="4191000" y="3962400"/>
          <a:ext cx="4079875" cy="1028700"/>
        </p:xfrm>
        <a:graphic>
          <a:graphicData uri="http://schemas.openxmlformats.org/presentationml/2006/ole">
            <mc:AlternateContent xmlns:mc="http://schemas.openxmlformats.org/markup-compatibility/2006">
              <mc:Choice xmlns:v="urn:schemas-microsoft-com:vml" Requires="v">
                <p:oleObj spid="_x0000_s228882" name="Equation" r:id="rId13" imgW="2209800" imgH="558800" progId="Equation.DSMT4">
                  <p:embed/>
                </p:oleObj>
              </mc:Choice>
              <mc:Fallback>
                <p:oleObj name="Equation" r:id="rId13" imgW="2209800" imgH="5588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1000" y="3962400"/>
                        <a:ext cx="4079875"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3023" name="TextBox 18"/>
          <p:cNvSpPr txBox="1">
            <a:spLocks noChangeArrowheads="1"/>
          </p:cNvSpPr>
          <p:nvPr/>
        </p:nvSpPr>
        <p:spPr bwMode="auto">
          <a:xfrm>
            <a:off x="3429000" y="5105400"/>
            <a:ext cx="26257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Solutions come in N pairs-</a:t>
            </a:r>
          </a:p>
        </p:txBody>
      </p:sp>
      <p:graphicFrame>
        <p:nvGraphicFramePr>
          <p:cNvPr id="43024" name="Object 19"/>
          <p:cNvGraphicFramePr>
            <a:graphicFrameLocks noChangeAspect="1"/>
          </p:cNvGraphicFramePr>
          <p:nvPr/>
        </p:nvGraphicFramePr>
        <p:xfrm>
          <a:off x="7010400" y="5105400"/>
          <a:ext cx="1090613" cy="498475"/>
        </p:xfrm>
        <a:graphic>
          <a:graphicData uri="http://schemas.openxmlformats.org/presentationml/2006/ole">
            <mc:AlternateContent xmlns:mc="http://schemas.openxmlformats.org/markup-compatibility/2006">
              <mc:Choice xmlns:v="urn:schemas-microsoft-com:vml" Requires="v">
                <p:oleObj spid="_x0000_s228883" name="Equation" r:id="rId15" imgW="584200" imgH="266700" progId="Equation.DSMT4">
                  <p:embed/>
                </p:oleObj>
              </mc:Choice>
              <mc:Fallback>
                <p:oleObj name="Equation" r:id="rId15" imgW="584200" imgH="2667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10400" y="5105400"/>
                        <a:ext cx="1090613"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3025" name="TextBox 20"/>
          <p:cNvSpPr txBox="1">
            <a:spLocks noChangeArrowheads="1"/>
          </p:cNvSpPr>
          <p:nvPr/>
        </p:nvSpPr>
        <p:spPr bwMode="auto">
          <a:xfrm>
            <a:off x="3352800" y="5638800"/>
            <a:ext cx="43576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Eigenvectors from different pairs orthogonal</a:t>
            </a:r>
          </a:p>
        </p:txBody>
      </p:sp>
      <p:graphicFrame>
        <p:nvGraphicFramePr>
          <p:cNvPr id="43026" name="Object 21"/>
          <p:cNvGraphicFramePr>
            <a:graphicFrameLocks noChangeAspect="1"/>
          </p:cNvGraphicFramePr>
          <p:nvPr/>
        </p:nvGraphicFramePr>
        <p:xfrm>
          <a:off x="4673600" y="6080125"/>
          <a:ext cx="2290763" cy="433388"/>
        </p:xfrm>
        <a:graphic>
          <a:graphicData uri="http://schemas.openxmlformats.org/presentationml/2006/ole">
            <mc:AlternateContent xmlns:mc="http://schemas.openxmlformats.org/markup-compatibility/2006">
              <mc:Choice xmlns:v="urn:schemas-microsoft-com:vml" Requires="v">
                <p:oleObj spid="_x0000_s228884" name="Equation" r:id="rId17" imgW="1536700" imgH="292100" progId="Equation.DSMT4">
                  <p:embed/>
                </p:oleObj>
              </mc:Choice>
              <mc:Fallback>
                <p:oleObj name="Equation" r:id="rId17" imgW="1536700" imgH="2921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73600" y="6080125"/>
                        <a:ext cx="2290763"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071832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Text Box 14"/>
          <p:cNvSpPr txBox="1">
            <a:spLocks noChangeArrowheads="1"/>
          </p:cNvSpPr>
          <p:nvPr/>
        </p:nvSpPr>
        <p:spPr bwMode="auto">
          <a:xfrm>
            <a:off x="2174875" y="341313"/>
            <a:ext cx="5151438" cy="7318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a:effectLst>
                  <a:outerShdw blurRad="38100" dist="38100" dir="2700000" algn="tl">
                    <a:srgbClr val="DDDDDD"/>
                  </a:outerShdw>
                </a:effectLst>
              </a:rPr>
              <a:t>Beamstick: </a:t>
            </a:r>
            <a:r>
              <a:rPr lang="en-US" i="1">
                <a:effectLst>
                  <a:outerShdw blurRad="38100" dist="38100" dir="2700000" algn="tl">
                    <a:srgbClr val="DDDDDD"/>
                  </a:outerShdw>
                </a:effectLst>
              </a:rPr>
              <a:t>Gun Baseline Geometry</a:t>
            </a:r>
            <a:br>
              <a:rPr lang="en-US" b="1">
                <a:effectLst>
                  <a:outerShdw blurRad="38100" dist="38100" dir="2700000" algn="tl">
                    <a:srgbClr val="DDDDDD"/>
                  </a:outerShdw>
                </a:effectLst>
              </a:rPr>
            </a:br>
            <a:r>
              <a:rPr lang="en-US" b="1" i="1">
                <a:effectLst>
                  <a:outerShdw blurRad="38100" dist="38100" dir="2700000" algn="tl">
                    <a:srgbClr val="DDDDDD"/>
                  </a:outerShdw>
                </a:effectLst>
              </a:rPr>
              <a:t>Particle Trajectories at Actual Voltages</a:t>
            </a:r>
          </a:p>
        </p:txBody>
      </p:sp>
      <p:pic>
        <p:nvPicPr>
          <p:cNvPr id="33794" name="Picture 15" descr="Gun-Baseline-Exp-110p6V-4p9-25p1_39p75mA"/>
          <p:cNvPicPr>
            <a:picLocks noChangeArrowheads="1"/>
          </p:cNvPicPr>
          <p:nvPr/>
        </p:nvPicPr>
        <p:blipFill>
          <a:blip r:embed="rId2">
            <a:extLst>
              <a:ext uri="{28A0092B-C50C-407E-A947-70E740481C1C}">
                <a14:useLocalDpi xmlns:a14="http://schemas.microsoft.com/office/drawing/2010/main" val="0"/>
              </a:ext>
            </a:extLst>
          </a:blip>
          <a:srcRect l="3401" r="204" b="10799"/>
          <a:stretch>
            <a:fillRect/>
          </a:stretch>
        </p:blipFill>
        <p:spPr bwMode="auto">
          <a:xfrm>
            <a:off x="1158875" y="1524000"/>
            <a:ext cx="7121525"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4" name="Text Box 16"/>
          <p:cNvSpPr txBox="1">
            <a:spLocks noChangeArrowheads="1"/>
          </p:cNvSpPr>
          <p:nvPr/>
        </p:nvSpPr>
        <p:spPr bwMode="auto">
          <a:xfrm>
            <a:off x="4062413" y="1847850"/>
            <a:ext cx="2885525"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err="1"/>
              <a:t>V</a:t>
            </a:r>
            <a:r>
              <a:rPr lang="en-US" b="1" baseline="-25000" dirty="0" err="1"/>
              <a:t>k</a:t>
            </a:r>
            <a:r>
              <a:rPr lang="en-US" b="1" dirty="0"/>
              <a:t> = -25.1 kV</a:t>
            </a:r>
          </a:p>
          <a:p>
            <a:pPr>
              <a:defRPr/>
            </a:pPr>
            <a:endParaRPr lang="en-US" sz="800" b="1" dirty="0"/>
          </a:p>
          <a:p>
            <a:pPr>
              <a:defRPr/>
            </a:pPr>
            <a:r>
              <a:rPr lang="en-US" b="1" dirty="0" err="1"/>
              <a:t>V</a:t>
            </a:r>
            <a:r>
              <a:rPr lang="en-US" b="1" baseline="-25000" dirty="0" err="1"/>
              <a:t>ma</a:t>
            </a:r>
            <a:r>
              <a:rPr lang="en-US" b="1" dirty="0"/>
              <a:t> = -20.2 kV</a:t>
            </a:r>
          </a:p>
          <a:p>
            <a:pPr>
              <a:defRPr/>
            </a:pPr>
            <a:endParaRPr lang="en-US" sz="800" b="1" dirty="0"/>
          </a:p>
          <a:p>
            <a:pPr>
              <a:defRPr/>
            </a:pPr>
            <a:endParaRPr lang="en-US" sz="800" b="1" dirty="0"/>
          </a:p>
          <a:p>
            <a:pPr>
              <a:defRPr/>
            </a:pPr>
            <a:r>
              <a:rPr lang="en-US" b="1" dirty="0" err="1">
                <a:solidFill>
                  <a:srgbClr val="FF0000"/>
                </a:solidFill>
              </a:rPr>
              <a:t>I</a:t>
            </a:r>
            <a:r>
              <a:rPr lang="en-US" b="1" baseline="-25000" dirty="0" err="1">
                <a:solidFill>
                  <a:srgbClr val="FF0000"/>
                </a:solidFill>
              </a:rPr>
              <a:t>k</a:t>
            </a:r>
            <a:r>
              <a:rPr lang="en-US" b="1" dirty="0">
                <a:solidFill>
                  <a:srgbClr val="FF0000"/>
                </a:solidFill>
              </a:rPr>
              <a:t> = 39.8 mA	</a:t>
            </a:r>
            <a:endParaRPr lang="en-US" b="1" dirty="0">
              <a:solidFill>
                <a:srgbClr val="0000FF"/>
              </a:solidFill>
            </a:endParaRPr>
          </a:p>
          <a:p>
            <a:pPr>
              <a:defRPr/>
            </a:pPr>
            <a:endParaRPr lang="en-US" sz="800" b="1" dirty="0">
              <a:solidFill>
                <a:srgbClr val="FF0000"/>
              </a:solidFill>
            </a:endParaRPr>
          </a:p>
          <a:p>
            <a:pPr>
              <a:defRPr/>
            </a:pPr>
            <a:r>
              <a:rPr lang="en-US" b="1" dirty="0">
                <a:solidFill>
                  <a:srgbClr val="FF0000"/>
                </a:solidFill>
              </a:rPr>
              <a:t>I</a:t>
            </a:r>
            <a:r>
              <a:rPr lang="en-US" b="1" baseline="-25000" dirty="0">
                <a:solidFill>
                  <a:srgbClr val="FF0000"/>
                </a:solidFill>
              </a:rPr>
              <a:t>t</a:t>
            </a:r>
            <a:r>
              <a:rPr lang="en-US" b="1" dirty="0">
                <a:solidFill>
                  <a:srgbClr val="FF0000"/>
                </a:solidFill>
              </a:rPr>
              <a:t> = 16.7 mA	</a:t>
            </a:r>
            <a:endParaRPr lang="en-US" b="1" dirty="0">
              <a:solidFill>
                <a:srgbClr val="0000FF"/>
              </a:solidFill>
            </a:endParaRPr>
          </a:p>
          <a:p>
            <a:pPr>
              <a:defRPr/>
            </a:pPr>
            <a:endParaRPr lang="en-US" sz="800" b="1" dirty="0">
              <a:solidFill>
                <a:srgbClr val="FF0000"/>
              </a:solidFill>
            </a:endParaRPr>
          </a:p>
          <a:p>
            <a:pPr>
              <a:defRPr/>
            </a:pPr>
            <a:r>
              <a:rPr lang="en-US" b="1" dirty="0">
                <a:solidFill>
                  <a:srgbClr val="FF0000"/>
                </a:solidFill>
              </a:rPr>
              <a:t>Transmission = 42% </a:t>
            </a:r>
            <a:endParaRPr lang="en-US" b="1" dirty="0">
              <a:solidFill>
                <a:srgbClr val="0000FF"/>
              </a:solidFill>
            </a:endParaRPr>
          </a:p>
        </p:txBody>
      </p:sp>
      <p:sp>
        <p:nvSpPr>
          <p:cNvPr id="2066" name="Line 18"/>
          <p:cNvSpPr>
            <a:spLocks noChangeShapeType="1"/>
          </p:cNvSpPr>
          <p:nvPr/>
        </p:nvSpPr>
        <p:spPr bwMode="auto">
          <a:xfrm flipV="1">
            <a:off x="784225" y="5307013"/>
            <a:ext cx="0" cy="6350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067" name="Text Box 19"/>
          <p:cNvSpPr txBox="1">
            <a:spLocks noChangeArrowheads="1"/>
          </p:cNvSpPr>
          <p:nvPr/>
        </p:nvSpPr>
        <p:spPr bwMode="auto">
          <a:xfrm>
            <a:off x="500063" y="4881563"/>
            <a:ext cx="590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t>10X</a:t>
            </a:r>
          </a:p>
        </p:txBody>
      </p:sp>
      <p:sp>
        <p:nvSpPr>
          <p:cNvPr id="2068" name="Text Box 20"/>
          <p:cNvSpPr txBox="1">
            <a:spLocks noChangeArrowheads="1"/>
          </p:cNvSpPr>
          <p:nvPr/>
        </p:nvSpPr>
        <p:spPr bwMode="auto">
          <a:xfrm>
            <a:off x="2779713" y="6516688"/>
            <a:ext cx="3525837"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a:t>Approved for public release; Distribution unlimited</a:t>
            </a:r>
          </a:p>
        </p:txBody>
      </p:sp>
    </p:spTree>
    <p:extLst>
      <p:ext uri="{BB962C8B-B14F-4D97-AF65-F5344CB8AC3E}">
        <p14:creationId xmlns:p14="http://schemas.microsoft.com/office/powerpoint/2010/main" val="20625296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normAutofit fontScale="90000"/>
          </a:bodyPr>
          <a:lstStyle/>
          <a:p>
            <a:r>
              <a:rPr lang="en-US" sz="2200" b="1" dirty="0">
                <a:solidFill>
                  <a:srgbClr val="00B050"/>
                </a:solidFill>
              </a:rPr>
              <a:t> Theoretical Study of Statistical Variations</a:t>
            </a:r>
            <a:br>
              <a:rPr lang="en-US" b="1" dirty="0">
                <a:solidFill>
                  <a:srgbClr val="00B050"/>
                </a:solidFill>
              </a:rPr>
            </a:br>
            <a:r>
              <a:rPr lang="en-US" altLang="en-US" dirty="0"/>
              <a:t>Example of the Adjoint Method in Action</a:t>
            </a:r>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62</a:t>
            </a:fld>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1268509946"/>
              </p:ext>
            </p:extLst>
          </p:nvPr>
        </p:nvGraphicFramePr>
        <p:xfrm>
          <a:off x="5105400" y="5410200"/>
          <a:ext cx="3260725" cy="866775"/>
        </p:xfrm>
        <a:graphic>
          <a:graphicData uri="http://schemas.openxmlformats.org/presentationml/2006/ole">
            <mc:AlternateContent xmlns:mc="http://schemas.openxmlformats.org/markup-compatibility/2006">
              <mc:Choice xmlns:v="urn:schemas-microsoft-com:vml" Requires="v">
                <p:oleObj spid="_x0000_s80084" name="Equation" r:id="rId3" imgW="1688760" imgH="444240" progId="Equation.DSMT4">
                  <p:embed/>
                </p:oleObj>
              </mc:Choice>
              <mc:Fallback>
                <p:oleObj name="Equation" r:id="rId3" imgW="1688760" imgH="444240" progId="Equation.DSMT4">
                  <p:embed/>
                  <p:pic>
                    <p:nvPicPr>
                      <p:cNvPr id="0" name=""/>
                      <p:cNvPicPr>
                        <a:picLocks noChangeAspect="1" noChangeArrowheads="1"/>
                      </p:cNvPicPr>
                      <p:nvPr/>
                    </p:nvPicPr>
                    <p:blipFill>
                      <a:blip r:embed="rId4"/>
                      <a:srcRect/>
                      <a:stretch>
                        <a:fillRect/>
                      </a:stretch>
                    </p:blipFill>
                    <p:spPr bwMode="auto">
                      <a:xfrm>
                        <a:off x="5105400" y="5410200"/>
                        <a:ext cx="3260725" cy="866775"/>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4" name="TextBox 23"/>
              <p:cNvSpPr txBox="1"/>
              <p:nvPr/>
            </p:nvSpPr>
            <p:spPr>
              <a:xfrm>
                <a:off x="685800" y="5808701"/>
                <a:ext cx="5655330" cy="744499"/>
              </a:xfrm>
              <a:prstGeom prst="rect">
                <a:avLst/>
              </a:prstGeom>
              <a:noFill/>
            </p:spPr>
            <p:txBody>
              <a:bodyPr wrap="square" rtlCol="0">
                <a:spAutoFit/>
              </a:bodyPr>
              <a:lstStyle/>
              <a:p>
                <a14:m>
                  <m:oMath xmlns:m="http://schemas.openxmlformats.org/officeDocument/2006/math">
                    <m:r>
                      <a:rPr lang="en-US" sz="1400" i="1" smtClean="0">
                        <a:latin typeface="Cambria Math" panose="02040503050406030204" pitchFamily="18" charset="0"/>
                        <a:ea typeface="Cambria Math" panose="02040503050406030204" pitchFamily="18" charset="0"/>
                      </a:rPr>
                      <m:t>𝛿</m:t>
                    </m:r>
                    <m:r>
                      <a:rPr lang="en-US" sz="1400" b="0" i="1" smtClean="0">
                        <a:latin typeface="Cambria Math" panose="02040503050406030204" pitchFamily="18" charset="0"/>
                        <a:ea typeface="Cambria Math" panose="02040503050406030204" pitchFamily="18" charset="0"/>
                      </a:rPr>
                      <m:t>𝑥</m:t>
                    </m:r>
                    <m:r>
                      <a:rPr lang="en-US" sz="1400" b="0" i="1" smtClean="0">
                        <a:latin typeface="Cambria Math" panose="02040503050406030204" pitchFamily="18" charset="0"/>
                        <a:ea typeface="Cambria Math" panose="02040503050406030204" pitchFamily="18" charset="0"/>
                      </a:rPr>
                      <m:t> </m:t>
                    </m:r>
                  </m:oMath>
                </a14:m>
                <a:r>
                  <a:rPr lang="en-US" sz="1400" dirty="0"/>
                  <a:t>= Beam centroid displacement at gun exit</a:t>
                </a:r>
              </a:p>
              <a:p>
                <a:r>
                  <a:rPr lang="en-US" sz="1400" dirty="0">
                    <a:sym typeface="Symbol" panose="05050102010706020507" pitchFamily="18" charset="2"/>
                  </a:rPr>
                  <a:t> = Small change or error in anode or other electrode potential</a:t>
                </a:r>
              </a:p>
              <a:p>
                <a14:m>
                  <m:oMath xmlns:m="http://schemas.openxmlformats.org/officeDocument/2006/math">
                    <m:r>
                      <a:rPr lang="en-US" sz="1400" b="1" i="1">
                        <a:latin typeface="Cambria Math" panose="02040503050406030204" pitchFamily="18" charset="0"/>
                        <a:ea typeface="Cambria Math"/>
                      </a:rPr>
                      <m:t>−</m:t>
                    </m:r>
                    <m:r>
                      <a:rPr lang="en-US" sz="1400" b="1" i="1">
                        <a:latin typeface="Cambria Math"/>
                        <a:ea typeface="Cambria Math"/>
                      </a:rPr>
                      <m:t>𝒏</m:t>
                    </m:r>
                    <m:r>
                      <a:rPr lang="en-US" sz="1400" i="1">
                        <a:latin typeface="Cambria Math"/>
                        <a:ea typeface="Cambria Math"/>
                      </a:rPr>
                      <m:t>∙</m:t>
                    </m:r>
                    <m:r>
                      <a:rPr lang="en-US" sz="1400" i="1">
                        <a:latin typeface="Cambria Math"/>
                        <a:ea typeface="Cambria Math"/>
                      </a:rPr>
                      <m:t>𝛻</m:t>
                    </m:r>
                    <m:acc>
                      <m:accPr>
                        <m:chr m:val="̂"/>
                        <m:ctrlPr>
                          <a:rPr lang="en-US" sz="1400" i="1">
                            <a:latin typeface="Cambria Math" panose="02040503050406030204" pitchFamily="18" charset="0"/>
                            <a:ea typeface="Cambria Math"/>
                          </a:rPr>
                        </m:ctrlPr>
                      </m:accPr>
                      <m:e>
                        <m:r>
                          <m:rPr>
                            <m:sty m:val="p"/>
                          </m:rPr>
                          <a:rPr lang="el-GR" sz="1400" i="1">
                            <a:latin typeface="Cambria Math"/>
                            <a:ea typeface="Cambria Math"/>
                          </a:rPr>
                          <m:t>Φ</m:t>
                        </m:r>
                      </m:e>
                    </m:acc>
                  </m:oMath>
                </a14:m>
                <a:r>
                  <a:rPr lang="en-US" sz="1400" dirty="0"/>
                  <a:t>= Sensitivity (Green’s) function</a:t>
                </a:r>
              </a:p>
            </p:txBody>
          </p:sp>
        </mc:Choice>
        <mc:Fallback xmlns="">
          <p:sp>
            <p:nvSpPr>
              <p:cNvPr id="24" name="TextBox 23"/>
              <p:cNvSpPr txBox="1">
                <a:spLocks noRot="1" noChangeAspect="1" noMove="1" noResize="1" noEditPoints="1" noAdjustHandles="1" noChangeArrowheads="1" noChangeShapeType="1" noTextEdit="1"/>
              </p:cNvSpPr>
              <p:nvPr/>
            </p:nvSpPr>
            <p:spPr>
              <a:xfrm>
                <a:off x="685800" y="5808701"/>
                <a:ext cx="5655330" cy="744499"/>
              </a:xfrm>
              <a:prstGeom prst="rect">
                <a:avLst/>
              </a:prstGeom>
              <a:blipFill>
                <a:blip r:embed="rId5"/>
                <a:stretch>
                  <a:fillRect l="-324" t="-1639" b="-6557"/>
                </a:stretch>
              </a:blipFill>
            </p:spPr>
            <p:txBody>
              <a:bodyPr/>
              <a:lstStyle/>
              <a:p>
                <a:r>
                  <a:rPr lang="en-US">
                    <a:noFill/>
                  </a:rPr>
                  <a:t> </a:t>
                </a:r>
              </a:p>
            </p:txBody>
          </p:sp>
        </mc:Fallback>
      </mc:AlternateContent>
      <p:sp>
        <p:nvSpPr>
          <p:cNvPr id="4" name="TextBox 3"/>
          <p:cNvSpPr txBox="1"/>
          <p:nvPr/>
        </p:nvSpPr>
        <p:spPr>
          <a:xfrm>
            <a:off x="411162" y="914400"/>
            <a:ext cx="8580438" cy="1200328"/>
          </a:xfrm>
          <a:prstGeom prst="rect">
            <a:avLst/>
          </a:prstGeom>
          <a:noFill/>
          <a:ln>
            <a:solidFill>
              <a:srgbClr val="002060"/>
            </a:solidFill>
          </a:ln>
        </p:spPr>
        <p:txBody>
          <a:bodyPr wrap="square" rtlCol="0">
            <a:spAutoFit/>
          </a:bodyPr>
          <a:lstStyle/>
          <a:p>
            <a:r>
              <a:rPr lang="en-US" dirty="0"/>
              <a:t>Problem: Compute the displacement of the beam in a sheet beam gun due to a small change in anode potential or a small displacement of the anode:</a:t>
            </a:r>
          </a:p>
        </p:txBody>
      </p:sp>
      <p:pic>
        <p:nvPicPr>
          <p:cNvPr id="26" name="Picture 25" descr="image001"/>
          <p:cNvPicPr>
            <a:picLocks noChangeAspect="1" noChangeArrowheads="1"/>
          </p:cNvPicPr>
          <p:nvPr/>
        </p:nvPicPr>
        <p:blipFill rotWithShape="1">
          <a:blip r:embed="rId6">
            <a:extLst>
              <a:ext uri="{28A0092B-C50C-407E-A947-70E740481C1C}">
                <a14:useLocalDpi xmlns:a14="http://schemas.microsoft.com/office/drawing/2010/main" val="0"/>
              </a:ext>
            </a:extLst>
          </a:blip>
          <a:srcRect b="5516"/>
          <a:stretch/>
        </p:blipFill>
        <p:spPr bwMode="auto">
          <a:xfrm>
            <a:off x="457200" y="2286000"/>
            <a:ext cx="3052763" cy="2407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6" descr="image002"/>
          <p:cNvPicPr>
            <a:picLocks noChangeAspect="1" noChangeArrowheads="1"/>
          </p:cNvPicPr>
          <p:nvPr/>
        </p:nvPicPr>
        <p:blipFill rotWithShape="1">
          <a:blip r:embed="rId7">
            <a:extLst>
              <a:ext uri="{28A0092B-C50C-407E-A947-70E740481C1C}">
                <a14:useLocalDpi xmlns:a14="http://schemas.microsoft.com/office/drawing/2010/main" val="0"/>
              </a:ext>
            </a:extLst>
          </a:blip>
          <a:srcRect b="7948"/>
          <a:stretch/>
        </p:blipFill>
        <p:spPr bwMode="auto">
          <a:xfrm>
            <a:off x="4724400" y="2133600"/>
            <a:ext cx="3421718" cy="2647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2590800" y="1828800"/>
            <a:ext cx="4034502" cy="338554"/>
          </a:xfrm>
          <a:prstGeom prst="rect">
            <a:avLst/>
          </a:prstGeom>
          <a:noFill/>
        </p:spPr>
        <p:txBody>
          <a:bodyPr wrap="none" rtlCol="0">
            <a:spAutoFit/>
          </a:bodyPr>
          <a:lstStyle/>
          <a:p>
            <a:r>
              <a:rPr lang="en-US" sz="1600" u="sng" dirty="0"/>
              <a:t>MICHELLE Simulations of Sheet Beam Gun</a:t>
            </a:r>
          </a:p>
        </p:txBody>
      </p:sp>
      <p:sp>
        <p:nvSpPr>
          <p:cNvPr id="6" name="TextBox 5"/>
          <p:cNvSpPr txBox="1"/>
          <p:nvPr/>
        </p:nvSpPr>
        <p:spPr>
          <a:xfrm>
            <a:off x="6248400" y="2514600"/>
            <a:ext cx="2772234" cy="492443"/>
          </a:xfrm>
          <a:prstGeom prst="rect">
            <a:avLst/>
          </a:prstGeom>
          <a:noFill/>
        </p:spPr>
        <p:txBody>
          <a:bodyPr wrap="none" rtlCol="0">
            <a:spAutoFit/>
          </a:bodyPr>
          <a:lstStyle/>
          <a:p>
            <a:r>
              <a:rPr lang="en-US" sz="1400" u="sng" dirty="0">
                <a:solidFill>
                  <a:schemeClr val="tx2"/>
                </a:solidFill>
              </a:rPr>
              <a:t>‘Perturbed’ case:</a:t>
            </a:r>
          </a:p>
          <a:p>
            <a:r>
              <a:rPr lang="en-US" sz="1200" dirty="0">
                <a:solidFill>
                  <a:schemeClr val="tx2"/>
                </a:solidFill>
              </a:rPr>
              <a:t>Beam centroid at gun exit is displaced</a:t>
            </a:r>
            <a:endParaRPr lang="en-US" sz="1400" dirty="0">
              <a:solidFill>
                <a:schemeClr val="tx2"/>
              </a:solidFill>
            </a:endParaRPr>
          </a:p>
        </p:txBody>
      </p:sp>
      <p:sp>
        <p:nvSpPr>
          <p:cNvPr id="31" name="TextBox 30"/>
          <p:cNvSpPr txBox="1"/>
          <p:nvPr/>
        </p:nvSpPr>
        <p:spPr>
          <a:xfrm>
            <a:off x="1828800" y="2438400"/>
            <a:ext cx="2624758" cy="492443"/>
          </a:xfrm>
          <a:prstGeom prst="rect">
            <a:avLst/>
          </a:prstGeom>
          <a:noFill/>
        </p:spPr>
        <p:txBody>
          <a:bodyPr wrap="none" rtlCol="0">
            <a:spAutoFit/>
          </a:bodyPr>
          <a:lstStyle/>
          <a:p>
            <a:r>
              <a:rPr lang="en-US" sz="1400" u="sng" dirty="0">
                <a:solidFill>
                  <a:schemeClr val="tx2"/>
                </a:solidFill>
              </a:rPr>
              <a:t>‘Perfect’ case:</a:t>
            </a:r>
          </a:p>
          <a:p>
            <a:r>
              <a:rPr lang="en-US" sz="1200" dirty="0">
                <a:solidFill>
                  <a:schemeClr val="tx2"/>
                </a:solidFill>
              </a:rPr>
              <a:t>Beam centroid at gun exit is on axis</a:t>
            </a:r>
            <a:endParaRPr lang="en-US" sz="1400" dirty="0">
              <a:solidFill>
                <a:schemeClr val="tx2"/>
              </a:solidFill>
            </a:endParaRPr>
          </a:p>
        </p:txBody>
      </p:sp>
      <p:sp>
        <p:nvSpPr>
          <p:cNvPr id="7" name="TextBox 6"/>
          <p:cNvSpPr txBox="1"/>
          <p:nvPr/>
        </p:nvSpPr>
        <p:spPr>
          <a:xfrm>
            <a:off x="685800" y="4876800"/>
            <a:ext cx="8178630" cy="584775"/>
          </a:xfrm>
          <a:prstGeom prst="rect">
            <a:avLst/>
          </a:prstGeom>
          <a:noFill/>
        </p:spPr>
        <p:txBody>
          <a:bodyPr wrap="square" rtlCol="0">
            <a:spAutoFit/>
          </a:bodyPr>
          <a:lstStyle/>
          <a:p>
            <a:r>
              <a:rPr lang="en-US" sz="1600" dirty="0"/>
              <a:t>The adjoint method gives us a way to compute the displacement of the beam </a:t>
            </a:r>
            <a:r>
              <a:rPr lang="en-US" sz="1600" i="1" dirty="0"/>
              <a:t>without</a:t>
            </a:r>
            <a:r>
              <a:rPr lang="en-US" sz="1600" dirty="0"/>
              <a:t> re-running MICHELLE:</a:t>
            </a:r>
          </a:p>
        </p:txBody>
      </p:sp>
      <p:cxnSp>
        <p:nvCxnSpPr>
          <p:cNvPr id="11" name="Straight Arrow Connector 10"/>
          <p:cNvCxnSpPr/>
          <p:nvPr/>
        </p:nvCxnSpPr>
        <p:spPr bwMode="auto">
          <a:xfrm flipV="1">
            <a:off x="8077200" y="3200400"/>
            <a:ext cx="0" cy="91440"/>
          </a:xfrm>
          <a:prstGeom prst="straightConnector1">
            <a:avLst/>
          </a:prstGeom>
          <a:noFill/>
          <a:ln w="22225">
            <a:solidFill>
              <a:schemeClr val="tx1"/>
            </a:solidFill>
            <a:round/>
            <a:headEnd/>
            <a:tailEnd type="triangle"/>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3" name="TextBox 12"/>
              <p:cNvSpPr txBox="1"/>
              <p:nvPr/>
            </p:nvSpPr>
            <p:spPr>
              <a:xfrm>
                <a:off x="8229600" y="3200400"/>
                <a:ext cx="32598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𝑥</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8229600" y="3200400"/>
                <a:ext cx="325987" cy="276999"/>
              </a:xfrm>
              <a:prstGeom prst="rect">
                <a:avLst/>
              </a:prstGeom>
              <a:blipFill rotWithShape="1">
                <a:blip r:embed="rId8"/>
                <a:stretch>
                  <a:fillRect l="-12963" t="-10870" r="-20370" b="-41304"/>
                </a:stretch>
              </a:blipFill>
            </p:spPr>
            <p:txBody>
              <a:bodyPr/>
              <a:lstStyle/>
              <a:p>
                <a:r>
                  <a:rPr lang="en-US">
                    <a:noFill/>
                  </a:rPr>
                  <a:t> </a:t>
                </a:r>
              </a:p>
            </p:txBody>
          </p:sp>
        </mc:Fallback>
      </mc:AlternateContent>
    </p:spTree>
    <p:extLst>
      <p:ext uri="{BB962C8B-B14F-4D97-AF65-F5344CB8AC3E}">
        <p14:creationId xmlns:p14="http://schemas.microsoft.com/office/powerpoint/2010/main" val="71183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2"/>
          <p:cNvSpPr txBox="1">
            <a:spLocks noChangeArrowheads="1"/>
          </p:cNvSpPr>
          <p:nvPr/>
        </p:nvSpPr>
        <p:spPr bwMode="auto">
          <a:xfrm>
            <a:off x="381000" y="1676400"/>
            <a:ext cx="6124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Code (Michelle) solves the following equations:</a:t>
            </a:r>
          </a:p>
        </p:txBody>
      </p:sp>
      <p:grpSp>
        <p:nvGrpSpPr>
          <p:cNvPr id="37890" name="Group 6"/>
          <p:cNvGrpSpPr>
            <a:grpSpLocks/>
          </p:cNvGrpSpPr>
          <p:nvPr/>
        </p:nvGrpSpPr>
        <p:grpSpPr bwMode="auto">
          <a:xfrm>
            <a:off x="0" y="152400"/>
            <a:ext cx="4524375" cy="1295400"/>
            <a:chOff x="746125" y="2667000"/>
            <a:chExt cx="4524375" cy="1295400"/>
          </a:xfrm>
        </p:grpSpPr>
        <p:sp>
          <p:nvSpPr>
            <p:cNvPr id="4" name="Freeform 3"/>
            <p:cNvSpPr>
              <a:spLocks/>
            </p:cNvSpPr>
            <p:nvPr/>
          </p:nvSpPr>
          <p:spPr bwMode="auto">
            <a:xfrm>
              <a:off x="1295400" y="2667000"/>
              <a:ext cx="3975100" cy="774700"/>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 name="Freeform 4"/>
            <p:cNvSpPr>
              <a:spLocks/>
            </p:cNvSpPr>
            <p:nvPr/>
          </p:nvSpPr>
          <p:spPr bwMode="auto">
            <a:xfrm>
              <a:off x="1219200" y="3276600"/>
              <a:ext cx="3962400" cy="685800"/>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 name="Text Box 9"/>
            <p:cNvSpPr txBox="1">
              <a:spLocks noChangeArrowheads="1"/>
            </p:cNvSpPr>
            <p:nvPr/>
          </p:nvSpPr>
          <p:spPr bwMode="auto">
            <a:xfrm>
              <a:off x="746125" y="3108325"/>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K</a:t>
              </a:r>
            </a:p>
          </p:txBody>
        </p:sp>
      </p:grpSp>
      <p:sp>
        <p:nvSpPr>
          <p:cNvPr id="37891" name="TextBox 7"/>
          <p:cNvSpPr txBox="1">
            <a:spLocks noChangeArrowheads="1"/>
          </p:cNvSpPr>
          <p:nvPr/>
        </p:nvSpPr>
        <p:spPr bwMode="auto">
          <a:xfrm>
            <a:off x="1447800" y="152400"/>
            <a:ext cx="406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A</a:t>
            </a:r>
          </a:p>
        </p:txBody>
      </p:sp>
      <p:graphicFrame>
        <p:nvGraphicFramePr>
          <p:cNvPr id="37892" name="Object 8"/>
          <p:cNvGraphicFramePr>
            <a:graphicFrameLocks noChangeAspect="1"/>
          </p:cNvGraphicFramePr>
          <p:nvPr/>
        </p:nvGraphicFramePr>
        <p:xfrm>
          <a:off x="990600" y="2667000"/>
          <a:ext cx="2819400" cy="850900"/>
        </p:xfrm>
        <a:graphic>
          <a:graphicData uri="http://schemas.openxmlformats.org/presentationml/2006/ole">
            <mc:AlternateContent xmlns:mc="http://schemas.openxmlformats.org/markup-compatibility/2006">
              <mc:Choice xmlns:v="urn:schemas-microsoft-com:vml" Requires="v">
                <p:oleObj spid="_x0000_s76382" name="Equation" r:id="rId3" imgW="1371600" imgH="381000" progId="Equation.3">
                  <p:embed/>
                </p:oleObj>
              </mc:Choice>
              <mc:Fallback>
                <p:oleObj name="Equation" r:id="rId3" imgW="1371600" imgH="381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667000"/>
                        <a:ext cx="2819400"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7893" name="TextBox 9"/>
          <p:cNvSpPr txBox="1">
            <a:spLocks noChangeArrowheads="1"/>
          </p:cNvSpPr>
          <p:nvPr/>
        </p:nvSpPr>
        <p:spPr bwMode="auto">
          <a:xfrm>
            <a:off x="609600" y="2133600"/>
            <a:ext cx="55816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Hamilton’s Equations  for N particles j=1,N</a:t>
            </a:r>
          </a:p>
        </p:txBody>
      </p:sp>
      <p:sp>
        <p:nvSpPr>
          <p:cNvPr id="37894" name="TextBox 10"/>
          <p:cNvSpPr txBox="1">
            <a:spLocks noChangeArrowheads="1"/>
          </p:cNvSpPr>
          <p:nvPr/>
        </p:nvSpPr>
        <p:spPr bwMode="auto">
          <a:xfrm>
            <a:off x="762000" y="3505200"/>
            <a:ext cx="38623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Accumulates a charge density</a:t>
            </a:r>
          </a:p>
        </p:txBody>
      </p:sp>
      <p:graphicFrame>
        <p:nvGraphicFramePr>
          <p:cNvPr id="37895" name="Object 11"/>
          <p:cNvGraphicFramePr>
            <a:graphicFrameLocks noChangeAspect="1"/>
          </p:cNvGraphicFramePr>
          <p:nvPr/>
        </p:nvGraphicFramePr>
        <p:xfrm>
          <a:off x="990600" y="4114800"/>
          <a:ext cx="2835275" cy="838200"/>
        </p:xfrm>
        <a:graphic>
          <a:graphicData uri="http://schemas.openxmlformats.org/presentationml/2006/ole">
            <mc:AlternateContent xmlns:mc="http://schemas.openxmlformats.org/markup-compatibility/2006">
              <mc:Choice xmlns:v="urn:schemas-microsoft-com:vml" Requires="v">
                <p:oleObj spid="_x0000_s76383" name="Equation" r:id="rId5" imgW="1460500" imgH="431800" progId="Equation.3">
                  <p:embed/>
                </p:oleObj>
              </mc:Choice>
              <mc:Fallback>
                <p:oleObj name="Equation" r:id="rId5" imgW="14605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114800"/>
                        <a:ext cx="2835275"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7896" name="TextBox 12"/>
          <p:cNvSpPr txBox="1">
            <a:spLocks noChangeArrowheads="1"/>
          </p:cNvSpPr>
          <p:nvPr/>
        </p:nvSpPr>
        <p:spPr bwMode="auto">
          <a:xfrm>
            <a:off x="914400" y="5105400"/>
            <a:ext cx="32289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Solves Poisson Equation</a:t>
            </a:r>
          </a:p>
        </p:txBody>
      </p:sp>
      <p:graphicFrame>
        <p:nvGraphicFramePr>
          <p:cNvPr id="37897" name="Object 13"/>
          <p:cNvGraphicFramePr>
            <a:graphicFrameLocks noChangeAspect="1"/>
          </p:cNvGraphicFramePr>
          <p:nvPr>
            <p:extLst>
              <p:ext uri="{D42A27DB-BD31-4B8C-83A1-F6EECF244321}">
                <p14:modId xmlns:p14="http://schemas.microsoft.com/office/powerpoint/2010/main" val="1505034714"/>
              </p:ext>
            </p:extLst>
          </p:nvPr>
        </p:nvGraphicFramePr>
        <p:xfrm>
          <a:off x="1098550" y="5700713"/>
          <a:ext cx="2519363" cy="766762"/>
        </p:xfrm>
        <a:graphic>
          <a:graphicData uri="http://schemas.openxmlformats.org/presentationml/2006/ole">
            <mc:AlternateContent xmlns:mc="http://schemas.openxmlformats.org/markup-compatibility/2006">
              <mc:Choice xmlns:v="urn:schemas-microsoft-com:vml" Requires="v">
                <p:oleObj spid="_x0000_s76384" name="Equation" r:id="rId7" imgW="876300" imgH="266700" progId="Equation.DSMT4">
                  <p:embed/>
                </p:oleObj>
              </mc:Choice>
              <mc:Fallback>
                <p:oleObj name="Equation" r:id="rId7" imgW="876300" imgH="266700" progId="Equation.DSMT4">
                  <p:embed/>
                  <p:pic>
                    <p:nvPicPr>
                      <p:cNvPr id="0" name=""/>
                      <p:cNvPicPr>
                        <a:picLocks noChangeAspect="1" noChangeArrowheads="1"/>
                      </p:cNvPicPr>
                      <p:nvPr/>
                    </p:nvPicPr>
                    <p:blipFill>
                      <a:blip r:embed="rId8"/>
                      <a:srcRect/>
                      <a:stretch>
                        <a:fillRect/>
                      </a:stretch>
                    </p:blipFill>
                    <p:spPr bwMode="auto">
                      <a:xfrm>
                        <a:off x="1098550" y="5700713"/>
                        <a:ext cx="2519363" cy="766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7898" name="TextBox 1"/>
          <p:cNvSpPr txBox="1">
            <a:spLocks noChangeArrowheads="1"/>
          </p:cNvSpPr>
          <p:nvPr/>
        </p:nvSpPr>
        <p:spPr bwMode="auto">
          <a:xfrm>
            <a:off x="5562600" y="3886200"/>
            <a:ext cx="30845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Iterates until converged</a:t>
            </a:r>
          </a:p>
        </p:txBody>
      </p:sp>
      <p:sp>
        <p:nvSpPr>
          <p:cNvPr id="37899" name="Down Arrow 6"/>
          <p:cNvSpPr>
            <a:spLocks noChangeArrowheads="1"/>
          </p:cNvSpPr>
          <p:nvPr/>
        </p:nvSpPr>
        <p:spPr bwMode="auto">
          <a:xfrm>
            <a:off x="457200" y="3124200"/>
            <a:ext cx="304800" cy="2590800"/>
          </a:xfrm>
          <a:prstGeom prst="downArrow">
            <a:avLst>
              <a:gd name="adj1" fmla="val 50000"/>
              <a:gd name="adj2" fmla="val 50016"/>
            </a:avLst>
          </a:prstGeom>
          <a:solidFill>
            <a:srgbClr val="0000FF"/>
          </a:solidFill>
          <a:ln w="9525">
            <a:solidFill>
              <a:schemeClr val="tx1"/>
            </a:solidFill>
            <a:round/>
            <a:headEnd/>
            <a:tailEnd/>
          </a:ln>
        </p:spPr>
        <p:txBody>
          <a:bodyPr/>
          <a:lstStyle/>
          <a:p>
            <a:endParaRPr lang="en-US"/>
          </a:p>
        </p:txBody>
      </p:sp>
      <p:sp>
        <p:nvSpPr>
          <p:cNvPr id="37900" name="Up Arrow 9"/>
          <p:cNvSpPr>
            <a:spLocks noChangeArrowheads="1"/>
          </p:cNvSpPr>
          <p:nvPr/>
        </p:nvSpPr>
        <p:spPr bwMode="auto">
          <a:xfrm>
            <a:off x="4724400" y="3124200"/>
            <a:ext cx="304800" cy="2438400"/>
          </a:xfrm>
          <a:prstGeom prst="upArrow">
            <a:avLst>
              <a:gd name="adj1" fmla="val 50000"/>
              <a:gd name="adj2" fmla="val 50000"/>
            </a:avLst>
          </a:prstGeom>
          <a:solidFill>
            <a:srgbClr val="0000FF"/>
          </a:solid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2053851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853941" y="762001"/>
            <a:ext cx="3909059" cy="6027418"/>
            <a:chOff x="2628901" y="-76201"/>
            <a:chExt cx="3909059" cy="686562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29" t="16719" r="12922" b="11223"/>
            <a:stretch/>
          </p:blipFill>
          <p:spPr bwMode="auto">
            <a:xfrm>
              <a:off x="2667000" y="-76201"/>
              <a:ext cx="3870960" cy="32842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55" t="19582" r="14601" b="11535"/>
            <a:stretch/>
          </p:blipFill>
          <p:spPr bwMode="auto">
            <a:xfrm flipV="1">
              <a:off x="2628901" y="3649976"/>
              <a:ext cx="3794760" cy="31394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9563" t="18052" r="13624" b="13601"/>
          <a:stretch/>
        </p:blipFill>
        <p:spPr bwMode="auto">
          <a:xfrm>
            <a:off x="354331" y="1143000"/>
            <a:ext cx="4499610" cy="52912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457200" y="228600"/>
            <a:ext cx="6027420" cy="132343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dirty="0"/>
              <a:t>RMS radius sensitivity</a:t>
            </a:r>
          </a:p>
          <a:p>
            <a:r>
              <a:rPr lang="en-US" dirty="0"/>
              <a:t>Cathode E-normal has the largest “sensitivity”</a:t>
            </a:r>
            <a:br>
              <a:rPr lang="en-US" dirty="0"/>
            </a:br>
            <a:endParaRPr lang="en-US" dirty="0"/>
          </a:p>
        </p:txBody>
      </p:sp>
      <p:sp>
        <p:nvSpPr>
          <p:cNvPr id="15" name="TextBox 14"/>
          <p:cNvSpPr txBox="1"/>
          <p:nvPr/>
        </p:nvSpPr>
        <p:spPr>
          <a:xfrm>
            <a:off x="6172200" y="2362200"/>
            <a:ext cx="2286000" cy="830997"/>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stStyle>
          <a:p>
            <a:r>
              <a:rPr lang="en-US" dirty="0"/>
              <a:t>Anode E-normal sensitivity</a:t>
            </a:r>
          </a:p>
        </p:txBody>
      </p:sp>
      <p:sp>
        <p:nvSpPr>
          <p:cNvPr id="16" name="TextBox 15"/>
          <p:cNvSpPr txBox="1"/>
          <p:nvPr/>
        </p:nvSpPr>
        <p:spPr>
          <a:xfrm>
            <a:off x="6172200" y="4419600"/>
            <a:ext cx="2666999"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stStyle>
          <a:p>
            <a:r>
              <a:rPr lang="en-US" dirty="0"/>
              <a:t>Anode normal AK-Gap values</a:t>
            </a:r>
          </a:p>
        </p:txBody>
      </p:sp>
      <p:sp>
        <p:nvSpPr>
          <p:cNvPr id="2" name="Rectangle 1"/>
          <p:cNvSpPr/>
          <p:nvPr/>
        </p:nvSpPr>
        <p:spPr bwMode="auto">
          <a:xfrm>
            <a:off x="0" y="5715000"/>
            <a:ext cx="70866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aphicFrame>
        <p:nvGraphicFramePr>
          <p:cNvPr id="11" name="Object 8"/>
          <p:cNvGraphicFramePr>
            <a:graphicFrameLocks noChangeAspect="1"/>
          </p:cNvGraphicFramePr>
          <p:nvPr>
            <p:extLst>
              <p:ext uri="{D42A27DB-BD31-4B8C-83A1-F6EECF244321}">
                <p14:modId xmlns:p14="http://schemas.microsoft.com/office/powerpoint/2010/main" val="937343294"/>
              </p:ext>
            </p:extLst>
          </p:nvPr>
        </p:nvGraphicFramePr>
        <p:xfrm>
          <a:off x="76200" y="5715000"/>
          <a:ext cx="6916738" cy="901700"/>
        </p:xfrm>
        <a:graphic>
          <a:graphicData uri="http://schemas.openxmlformats.org/presentationml/2006/ole">
            <mc:AlternateContent xmlns:mc="http://schemas.openxmlformats.org/markup-compatibility/2006">
              <mc:Choice xmlns:v="urn:schemas-microsoft-com:vml" Requires="v">
                <p:oleObj spid="_x0000_s174208" name="Equation" r:id="rId6" imgW="3505200" imgH="457200" progId="Equation.DSMT4">
                  <p:embed/>
                </p:oleObj>
              </mc:Choice>
              <mc:Fallback>
                <p:oleObj name="Equation" r:id="rId6" imgW="3505200" imgH="457200" progId="Equation.DSMT4">
                  <p:embed/>
                  <p:pic>
                    <p:nvPicPr>
                      <p:cNvPr id="0" name=""/>
                      <p:cNvPicPr>
                        <a:picLocks noChangeAspect="1" noChangeArrowheads="1"/>
                      </p:cNvPicPr>
                      <p:nvPr/>
                    </p:nvPicPr>
                    <p:blipFill>
                      <a:blip r:embed="rId7"/>
                      <a:srcRect/>
                      <a:stretch>
                        <a:fillRect/>
                      </a:stretch>
                    </p:blipFill>
                    <p:spPr bwMode="auto">
                      <a:xfrm>
                        <a:off x="76200" y="5715000"/>
                        <a:ext cx="6916738" cy="9017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1454975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2240E-9E6E-2D44-8BFF-8E4C88494CAC}"/>
              </a:ext>
            </a:extLst>
          </p:cNvPr>
          <p:cNvSpPr>
            <a:spLocks noGrp="1"/>
          </p:cNvSpPr>
          <p:nvPr>
            <p:ph type="title"/>
          </p:nvPr>
        </p:nvSpPr>
        <p:spPr>
          <a:xfrm>
            <a:off x="618924" y="87128"/>
            <a:ext cx="7772400" cy="1143000"/>
          </a:xfrm>
        </p:spPr>
        <p:txBody>
          <a:bodyPr/>
          <a:lstStyle/>
          <a:p>
            <a:r>
              <a:rPr lang="en-US" dirty="0"/>
              <a:t>Adjoint Equations</a:t>
            </a:r>
          </a:p>
        </p:txBody>
      </p:sp>
      <p:graphicFrame>
        <p:nvGraphicFramePr>
          <p:cNvPr id="4" name="Object 3">
            <a:extLst>
              <a:ext uri="{FF2B5EF4-FFF2-40B4-BE49-F238E27FC236}">
                <a16:creationId xmlns:a16="http://schemas.microsoft.com/office/drawing/2014/main" id="{EFFD643F-3F01-054D-93BD-D695121651F3}"/>
              </a:ext>
            </a:extLst>
          </p:cNvPr>
          <p:cNvGraphicFramePr>
            <a:graphicFrameLocks noChangeAspect="1"/>
          </p:cNvGraphicFramePr>
          <p:nvPr>
            <p:extLst>
              <p:ext uri="{D42A27DB-BD31-4B8C-83A1-F6EECF244321}">
                <p14:modId xmlns:p14="http://schemas.microsoft.com/office/powerpoint/2010/main" val="3641407325"/>
              </p:ext>
            </p:extLst>
          </p:nvPr>
        </p:nvGraphicFramePr>
        <p:xfrm>
          <a:off x="457199" y="1800323"/>
          <a:ext cx="1413813" cy="2124208"/>
        </p:xfrm>
        <a:graphic>
          <a:graphicData uri="http://schemas.openxmlformats.org/presentationml/2006/ole">
            <mc:AlternateContent xmlns:mc="http://schemas.openxmlformats.org/markup-compatibility/2006">
              <mc:Choice xmlns:v="urn:schemas-microsoft-com:vml" Requires="v">
                <p:oleObj spid="_x0000_s185817" r:id="rId4" imgW="1092200" imgH="1638300" progId="Equation.DSMT4">
                  <p:embed/>
                </p:oleObj>
              </mc:Choice>
              <mc:Fallback>
                <p:oleObj r:id="rId4" imgW="1092200" imgH="1638300" progId="Equation.DSMT4">
                  <p:embed/>
                  <p:pic>
                    <p:nvPicPr>
                      <p:cNvPr id="4" name="Object 3">
                        <a:extLst>
                          <a:ext uri="{FF2B5EF4-FFF2-40B4-BE49-F238E27FC236}">
                            <a16:creationId xmlns:a16="http://schemas.microsoft.com/office/drawing/2014/main" id="{EFFD643F-3F01-054D-93BD-D695121651F3}"/>
                          </a:ext>
                        </a:extLst>
                      </p:cNvPr>
                      <p:cNvPicPr>
                        <a:picLocks noChangeAspect="1" noChangeArrowheads="1"/>
                      </p:cNvPicPr>
                      <p:nvPr/>
                    </p:nvPicPr>
                    <p:blipFill>
                      <a:blip r:embed="rId5"/>
                      <a:srcRect/>
                      <a:stretch>
                        <a:fillRect/>
                      </a:stretch>
                    </p:blipFill>
                    <p:spPr bwMode="auto">
                      <a:xfrm>
                        <a:off x="457199" y="1800323"/>
                        <a:ext cx="1413813" cy="2124208"/>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919E0991-CBC0-1D49-8747-6F7454369A6F}"/>
              </a:ext>
            </a:extLst>
          </p:cNvPr>
          <p:cNvSpPr txBox="1"/>
          <p:nvPr/>
        </p:nvSpPr>
        <p:spPr>
          <a:xfrm>
            <a:off x="457199" y="998008"/>
            <a:ext cx="1413813" cy="461665"/>
          </a:xfrm>
          <a:prstGeom prst="rect">
            <a:avLst/>
          </a:prstGeom>
          <a:noFill/>
        </p:spPr>
        <p:txBody>
          <a:bodyPr wrap="square" rtlCol="0">
            <a:spAutoFit/>
          </a:bodyPr>
          <a:lstStyle/>
          <a:p>
            <a:r>
              <a:rPr lang="en-US" dirty="0"/>
              <a:t>Base case</a:t>
            </a:r>
          </a:p>
        </p:txBody>
      </p:sp>
      <p:sp>
        <p:nvSpPr>
          <p:cNvPr id="6" name="Rectangle 4">
            <a:extLst>
              <a:ext uri="{FF2B5EF4-FFF2-40B4-BE49-F238E27FC236}">
                <a16:creationId xmlns:a16="http://schemas.microsoft.com/office/drawing/2014/main" id="{26608943-5AAF-674B-B0FB-B3DEFC3FD2A8}"/>
              </a:ext>
            </a:extLst>
          </p:cNvPr>
          <p:cNvSpPr>
            <a:spLocks noChangeArrowheads="1"/>
          </p:cNvSpPr>
          <p:nvPr/>
        </p:nvSpPr>
        <p:spPr bwMode="auto">
          <a:xfrm>
            <a:off x="3016333" y="32648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17B3ECFC-D5FF-CE47-8E1D-9A939D92B3E8}"/>
              </a:ext>
            </a:extLst>
          </p:cNvPr>
          <p:cNvGraphicFramePr>
            <a:graphicFrameLocks noChangeAspect="1"/>
          </p:cNvGraphicFramePr>
          <p:nvPr>
            <p:extLst>
              <p:ext uri="{D42A27DB-BD31-4B8C-83A1-F6EECF244321}">
                <p14:modId xmlns:p14="http://schemas.microsoft.com/office/powerpoint/2010/main" val="1218261853"/>
              </p:ext>
            </p:extLst>
          </p:nvPr>
        </p:nvGraphicFramePr>
        <p:xfrm>
          <a:off x="2606675" y="2380070"/>
          <a:ext cx="2927350" cy="2232025"/>
        </p:xfrm>
        <a:graphic>
          <a:graphicData uri="http://schemas.openxmlformats.org/presentationml/2006/ole">
            <mc:AlternateContent xmlns:mc="http://schemas.openxmlformats.org/markup-compatibility/2006">
              <mc:Choice xmlns:v="urn:schemas-microsoft-com:vml" Requires="v">
                <p:oleObj spid="_x0000_s185818" r:id="rId6" imgW="2463800" imgH="1879600" progId="Equation.DSMT4">
                  <p:embed/>
                </p:oleObj>
              </mc:Choice>
              <mc:Fallback>
                <p:oleObj r:id="rId6" imgW="2463800" imgH="1879600" progId="Equation.DSMT4">
                  <p:embed/>
                  <p:pic>
                    <p:nvPicPr>
                      <p:cNvPr id="7" name="Object 6">
                        <a:extLst>
                          <a:ext uri="{FF2B5EF4-FFF2-40B4-BE49-F238E27FC236}">
                            <a16:creationId xmlns:a16="http://schemas.microsoft.com/office/drawing/2014/main" id="{17B3ECFC-D5FF-CE47-8E1D-9A939D92B3E8}"/>
                          </a:ext>
                        </a:extLst>
                      </p:cNvPr>
                      <p:cNvPicPr>
                        <a:picLocks noChangeAspect="1" noChangeArrowheads="1"/>
                      </p:cNvPicPr>
                      <p:nvPr/>
                    </p:nvPicPr>
                    <p:blipFill>
                      <a:blip r:embed="rId7"/>
                      <a:srcRect/>
                      <a:stretch>
                        <a:fillRect/>
                      </a:stretch>
                    </p:blipFill>
                    <p:spPr bwMode="auto">
                      <a:xfrm>
                        <a:off x="2606675" y="2380070"/>
                        <a:ext cx="2927350" cy="2232025"/>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03CC29AB-CAE1-494A-85CA-6932377D76F7}"/>
              </a:ext>
            </a:extLst>
          </p:cNvPr>
          <p:cNvSpPr txBox="1"/>
          <p:nvPr/>
        </p:nvSpPr>
        <p:spPr>
          <a:xfrm>
            <a:off x="2863417" y="1057940"/>
            <a:ext cx="2622983" cy="1200329"/>
          </a:xfrm>
          <a:prstGeom prst="rect">
            <a:avLst/>
          </a:prstGeom>
          <a:noFill/>
        </p:spPr>
        <p:txBody>
          <a:bodyPr wrap="square" rtlCol="0">
            <a:spAutoFit/>
          </a:bodyPr>
          <a:lstStyle/>
          <a:p>
            <a:r>
              <a:rPr lang="en-US" dirty="0"/>
              <a:t>Linear perturbation due to change in parameters </a:t>
            </a:r>
          </a:p>
        </p:txBody>
      </p:sp>
      <p:sp>
        <p:nvSpPr>
          <p:cNvPr id="9" name="Rectangle 6">
            <a:extLst>
              <a:ext uri="{FF2B5EF4-FFF2-40B4-BE49-F238E27FC236}">
                <a16:creationId xmlns:a16="http://schemas.microsoft.com/office/drawing/2014/main" id="{12325A26-CF78-1C45-AB00-43ED4456414C}"/>
              </a:ext>
            </a:extLst>
          </p:cNvPr>
          <p:cNvSpPr>
            <a:spLocks noChangeArrowheads="1"/>
          </p:cNvSpPr>
          <p:nvPr/>
        </p:nvSpPr>
        <p:spPr bwMode="auto">
          <a:xfrm>
            <a:off x="6305797" y="259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a:extLst>
              <a:ext uri="{FF2B5EF4-FFF2-40B4-BE49-F238E27FC236}">
                <a16:creationId xmlns:a16="http://schemas.microsoft.com/office/drawing/2014/main" id="{996F0902-20E6-5C42-95C5-0E6E1E1DF5AB}"/>
              </a:ext>
            </a:extLst>
          </p:cNvPr>
          <p:cNvGraphicFramePr>
            <a:graphicFrameLocks noChangeAspect="1"/>
          </p:cNvGraphicFramePr>
          <p:nvPr>
            <p:extLst>
              <p:ext uri="{D42A27DB-BD31-4B8C-83A1-F6EECF244321}">
                <p14:modId xmlns:p14="http://schemas.microsoft.com/office/powerpoint/2010/main" val="2166988900"/>
              </p:ext>
            </p:extLst>
          </p:nvPr>
        </p:nvGraphicFramePr>
        <p:xfrm>
          <a:off x="6010233" y="1930694"/>
          <a:ext cx="2638650" cy="2069839"/>
        </p:xfrm>
        <a:graphic>
          <a:graphicData uri="http://schemas.openxmlformats.org/presentationml/2006/ole">
            <mc:AlternateContent xmlns:mc="http://schemas.openxmlformats.org/markup-compatibility/2006">
              <mc:Choice xmlns:v="urn:schemas-microsoft-com:vml" Requires="v">
                <p:oleObj spid="_x0000_s185819" r:id="rId8" imgW="2120900" imgH="1663700" progId="Equation.DSMT4">
                  <p:embed/>
                </p:oleObj>
              </mc:Choice>
              <mc:Fallback>
                <p:oleObj r:id="rId8" imgW="2120900" imgH="1663700" progId="Equation.DSMT4">
                  <p:embed/>
                  <p:pic>
                    <p:nvPicPr>
                      <p:cNvPr id="10" name="Object 9">
                        <a:extLst>
                          <a:ext uri="{FF2B5EF4-FFF2-40B4-BE49-F238E27FC236}">
                            <a16:creationId xmlns:a16="http://schemas.microsoft.com/office/drawing/2014/main" id="{996F0902-20E6-5C42-95C5-0E6E1E1DF5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0233" y="1930694"/>
                        <a:ext cx="2638650" cy="2069839"/>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2C80FB86-96CA-D843-A1A8-D53B88472ADA}"/>
              </a:ext>
            </a:extLst>
          </p:cNvPr>
          <p:cNvSpPr txBox="1"/>
          <p:nvPr/>
        </p:nvSpPr>
        <p:spPr>
          <a:xfrm>
            <a:off x="6065963" y="1096932"/>
            <a:ext cx="2729861" cy="369332"/>
          </a:xfrm>
          <a:prstGeom prst="rect">
            <a:avLst/>
          </a:prstGeom>
          <a:noFill/>
        </p:spPr>
        <p:txBody>
          <a:bodyPr wrap="square" rtlCol="0">
            <a:spAutoFit/>
          </a:bodyPr>
          <a:lstStyle/>
          <a:p>
            <a:r>
              <a:rPr lang="en-US" dirty="0"/>
              <a:t>Adjoint system</a:t>
            </a:r>
          </a:p>
        </p:txBody>
      </p:sp>
      <p:sp>
        <p:nvSpPr>
          <p:cNvPr id="12" name="Rectangle 8">
            <a:extLst>
              <a:ext uri="{FF2B5EF4-FFF2-40B4-BE49-F238E27FC236}">
                <a16:creationId xmlns:a16="http://schemas.microsoft.com/office/drawing/2014/main" id="{CC4E5734-972F-A44B-8D17-2D02165B2546}"/>
              </a:ext>
            </a:extLst>
          </p:cNvPr>
          <p:cNvSpPr>
            <a:spLocks noChangeArrowheads="1"/>
          </p:cNvSpPr>
          <p:nvPr/>
        </p:nvSpPr>
        <p:spPr bwMode="auto">
          <a:xfrm>
            <a:off x="2054432" y="539629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a:extLst>
              <a:ext uri="{FF2B5EF4-FFF2-40B4-BE49-F238E27FC236}">
                <a16:creationId xmlns:a16="http://schemas.microsoft.com/office/drawing/2014/main" id="{FFD25DBA-ADD7-E64B-8495-98FA63E75429}"/>
              </a:ext>
            </a:extLst>
          </p:cNvPr>
          <p:cNvGraphicFramePr>
            <a:graphicFrameLocks noChangeAspect="1"/>
          </p:cNvGraphicFramePr>
          <p:nvPr/>
        </p:nvGraphicFramePr>
        <p:xfrm>
          <a:off x="457200" y="5112123"/>
          <a:ext cx="7226300" cy="939800"/>
        </p:xfrm>
        <a:graphic>
          <a:graphicData uri="http://schemas.openxmlformats.org/presentationml/2006/ole">
            <mc:AlternateContent xmlns:mc="http://schemas.openxmlformats.org/markup-compatibility/2006">
              <mc:Choice xmlns:v="urn:schemas-microsoft-com:vml" Requires="v">
                <p:oleObj spid="_x0000_s185820" r:id="rId10" imgW="7226300" imgH="939800" progId="Equation.DSMT4">
                  <p:embed/>
                </p:oleObj>
              </mc:Choice>
              <mc:Fallback>
                <p:oleObj r:id="rId10" imgW="7226300" imgH="939800" progId="Equation.DSMT4">
                  <p:embed/>
                  <p:pic>
                    <p:nvPicPr>
                      <p:cNvPr id="13" name="Object 12">
                        <a:extLst>
                          <a:ext uri="{FF2B5EF4-FFF2-40B4-BE49-F238E27FC236}">
                            <a16:creationId xmlns:a16="http://schemas.microsoft.com/office/drawing/2014/main" id="{FFD25DBA-ADD7-E64B-8495-98FA63E75429}"/>
                          </a:ext>
                        </a:extLst>
                      </p:cNvPr>
                      <p:cNvPicPr>
                        <a:picLocks noChangeAspect="1" noChangeArrowheads="1"/>
                      </p:cNvPicPr>
                      <p:nvPr/>
                    </p:nvPicPr>
                    <p:blipFill>
                      <a:blip r:embed="rId11"/>
                      <a:srcRect/>
                      <a:stretch>
                        <a:fillRect/>
                      </a:stretch>
                    </p:blipFill>
                    <p:spPr bwMode="auto">
                      <a:xfrm>
                        <a:off x="457200" y="5112123"/>
                        <a:ext cx="72263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a:extLst>
              <a:ext uri="{FF2B5EF4-FFF2-40B4-BE49-F238E27FC236}">
                <a16:creationId xmlns:a16="http://schemas.microsoft.com/office/drawing/2014/main" id="{FB6E7EAC-94AF-DD4B-8BCB-1A658A239F66}"/>
              </a:ext>
            </a:extLst>
          </p:cNvPr>
          <p:cNvSpPr txBox="1"/>
          <p:nvPr/>
        </p:nvSpPr>
        <p:spPr>
          <a:xfrm>
            <a:off x="286472" y="5682318"/>
            <a:ext cx="2729861" cy="369332"/>
          </a:xfrm>
          <a:prstGeom prst="rect">
            <a:avLst/>
          </a:prstGeom>
          <a:noFill/>
        </p:spPr>
        <p:txBody>
          <a:bodyPr wrap="square" rtlCol="0">
            <a:spAutoFit/>
          </a:bodyPr>
          <a:lstStyle/>
          <a:p>
            <a:r>
              <a:rPr lang="en-US" dirty="0"/>
              <a:t>Can show</a:t>
            </a:r>
          </a:p>
        </p:txBody>
      </p:sp>
      <p:sp>
        <p:nvSpPr>
          <p:cNvPr id="15" name="TextBox 14">
            <a:extLst>
              <a:ext uri="{FF2B5EF4-FFF2-40B4-BE49-F238E27FC236}">
                <a16:creationId xmlns:a16="http://schemas.microsoft.com/office/drawing/2014/main" id="{1CE4B17B-DFCD-724F-85B9-AD633110B6B0}"/>
              </a:ext>
            </a:extLst>
          </p:cNvPr>
          <p:cNvSpPr txBox="1"/>
          <p:nvPr/>
        </p:nvSpPr>
        <p:spPr>
          <a:xfrm>
            <a:off x="4391394" y="4875987"/>
            <a:ext cx="4470076" cy="369332"/>
          </a:xfrm>
          <a:prstGeom prst="rect">
            <a:avLst/>
          </a:prstGeom>
          <a:noFill/>
        </p:spPr>
        <p:txBody>
          <a:bodyPr wrap="square" rtlCol="0">
            <a:spAutoFit/>
          </a:bodyPr>
          <a:lstStyle/>
          <a:p>
            <a:r>
              <a:rPr lang="en-US" dirty="0"/>
              <a:t>Arbitrary Changes in focusing magnets</a:t>
            </a:r>
          </a:p>
        </p:txBody>
      </p:sp>
      <p:cxnSp>
        <p:nvCxnSpPr>
          <p:cNvPr id="17" name="Straight Arrow Connector 16">
            <a:extLst>
              <a:ext uri="{FF2B5EF4-FFF2-40B4-BE49-F238E27FC236}">
                <a16:creationId xmlns:a16="http://schemas.microsoft.com/office/drawing/2014/main" id="{A8947239-CC6B-A844-86A3-BCB154C7DF68}"/>
              </a:ext>
            </a:extLst>
          </p:cNvPr>
          <p:cNvCxnSpPr>
            <a:cxnSpLocks/>
          </p:cNvCxnSpPr>
          <p:nvPr/>
        </p:nvCxnSpPr>
        <p:spPr>
          <a:xfrm flipH="1">
            <a:off x="3861943" y="5242956"/>
            <a:ext cx="1244447" cy="424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C4367BC-8CD3-B446-8A6C-408A6B49DD72}"/>
              </a:ext>
            </a:extLst>
          </p:cNvPr>
          <p:cNvCxnSpPr>
            <a:cxnSpLocks/>
          </p:cNvCxnSpPr>
          <p:nvPr/>
        </p:nvCxnSpPr>
        <p:spPr>
          <a:xfrm flipH="1">
            <a:off x="5106390" y="5242956"/>
            <a:ext cx="486888" cy="424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BCBBE3C-99A3-994B-B02F-9619ED8176C2}"/>
              </a:ext>
            </a:extLst>
          </p:cNvPr>
          <p:cNvCxnSpPr>
            <a:cxnSpLocks/>
          </p:cNvCxnSpPr>
          <p:nvPr/>
        </p:nvCxnSpPr>
        <p:spPr>
          <a:xfrm flipH="1">
            <a:off x="6010233" y="5220629"/>
            <a:ext cx="235612" cy="4616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508395A-E3AD-3E40-BE4F-F33DD971156E}"/>
              </a:ext>
            </a:extLst>
          </p:cNvPr>
          <p:cNvCxnSpPr>
            <a:cxnSpLocks/>
          </p:cNvCxnSpPr>
          <p:nvPr/>
        </p:nvCxnSpPr>
        <p:spPr>
          <a:xfrm>
            <a:off x="7078850" y="5220629"/>
            <a:ext cx="10718" cy="4609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E340D4CF-9937-AD45-A0EA-6CAF16E9A2E0}"/>
              </a:ext>
            </a:extLst>
          </p:cNvPr>
          <p:cNvSpPr txBox="1"/>
          <p:nvPr/>
        </p:nvSpPr>
        <p:spPr>
          <a:xfrm>
            <a:off x="4136927" y="6368692"/>
            <a:ext cx="2460669" cy="369332"/>
          </a:xfrm>
          <a:prstGeom prst="rect">
            <a:avLst/>
          </a:prstGeom>
          <a:noFill/>
        </p:spPr>
        <p:txBody>
          <a:bodyPr wrap="square" rtlCol="0">
            <a:spAutoFit/>
          </a:bodyPr>
          <a:lstStyle/>
          <a:p>
            <a:r>
              <a:rPr lang="en-US" dirty="0"/>
              <a:t>Adjoint sensitivity</a:t>
            </a:r>
          </a:p>
        </p:txBody>
      </p:sp>
      <p:cxnSp>
        <p:nvCxnSpPr>
          <p:cNvPr id="29" name="Straight Arrow Connector 28">
            <a:extLst>
              <a:ext uri="{FF2B5EF4-FFF2-40B4-BE49-F238E27FC236}">
                <a16:creationId xmlns:a16="http://schemas.microsoft.com/office/drawing/2014/main" id="{CA0AD41A-DA65-8141-B1A5-8C51E8C5BCEA}"/>
              </a:ext>
            </a:extLst>
          </p:cNvPr>
          <p:cNvCxnSpPr>
            <a:cxnSpLocks/>
            <a:stCxn id="27" idx="1"/>
          </p:cNvCxnSpPr>
          <p:nvPr/>
        </p:nvCxnSpPr>
        <p:spPr>
          <a:xfrm flipH="1" flipV="1">
            <a:off x="3175027" y="5948638"/>
            <a:ext cx="961900" cy="60472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2" name="Straight Arrow Connector 31">
            <a:extLst>
              <a:ext uri="{FF2B5EF4-FFF2-40B4-BE49-F238E27FC236}">
                <a16:creationId xmlns:a16="http://schemas.microsoft.com/office/drawing/2014/main" id="{E63085EC-C6DA-DE4A-B3A2-7BC9C8BC8137}"/>
              </a:ext>
            </a:extLst>
          </p:cNvPr>
          <p:cNvCxnSpPr>
            <a:cxnSpLocks/>
          </p:cNvCxnSpPr>
          <p:nvPr/>
        </p:nvCxnSpPr>
        <p:spPr>
          <a:xfrm flipH="1" flipV="1">
            <a:off x="4314226" y="5919907"/>
            <a:ext cx="95002" cy="42005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5" name="Straight Arrow Connector 34">
            <a:extLst>
              <a:ext uri="{FF2B5EF4-FFF2-40B4-BE49-F238E27FC236}">
                <a16:creationId xmlns:a16="http://schemas.microsoft.com/office/drawing/2014/main" id="{BFD218E2-0032-BA4C-B3B0-62BCFF90CA71}"/>
              </a:ext>
            </a:extLst>
          </p:cNvPr>
          <p:cNvCxnSpPr>
            <a:cxnSpLocks/>
          </p:cNvCxnSpPr>
          <p:nvPr/>
        </p:nvCxnSpPr>
        <p:spPr>
          <a:xfrm flipV="1">
            <a:off x="5148264" y="5940744"/>
            <a:ext cx="201570" cy="42005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7" name="Straight Arrow Connector 36">
            <a:extLst>
              <a:ext uri="{FF2B5EF4-FFF2-40B4-BE49-F238E27FC236}">
                <a16:creationId xmlns:a16="http://schemas.microsoft.com/office/drawing/2014/main" id="{383B5D24-942D-3F4F-BEB5-885A4E78B435}"/>
              </a:ext>
            </a:extLst>
          </p:cNvPr>
          <p:cNvCxnSpPr>
            <a:cxnSpLocks/>
          </p:cNvCxnSpPr>
          <p:nvPr/>
        </p:nvCxnSpPr>
        <p:spPr>
          <a:xfrm flipV="1">
            <a:off x="5858103" y="5897745"/>
            <a:ext cx="775483" cy="5386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531905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1847-3E51-AB4E-BA3B-707BB49F4C11}"/>
              </a:ext>
            </a:extLst>
          </p:cNvPr>
          <p:cNvSpPr>
            <a:spLocks noGrp="1"/>
          </p:cNvSpPr>
          <p:nvPr>
            <p:ph type="title"/>
          </p:nvPr>
        </p:nvSpPr>
        <p:spPr/>
        <p:txBody>
          <a:bodyPr/>
          <a:lstStyle/>
          <a:p>
            <a:r>
              <a:rPr lang="en-US" dirty="0"/>
              <a:t>Change in Figure of Merit</a:t>
            </a:r>
          </a:p>
        </p:txBody>
      </p:sp>
      <p:graphicFrame>
        <p:nvGraphicFramePr>
          <p:cNvPr id="3" name="Object 2">
            <a:extLst>
              <a:ext uri="{FF2B5EF4-FFF2-40B4-BE49-F238E27FC236}">
                <a16:creationId xmlns:a16="http://schemas.microsoft.com/office/drawing/2014/main" id="{48F755E0-51C2-484B-ADB0-47C17423F9B2}"/>
              </a:ext>
            </a:extLst>
          </p:cNvPr>
          <p:cNvGraphicFramePr>
            <a:graphicFrameLocks noChangeAspect="1"/>
          </p:cNvGraphicFramePr>
          <p:nvPr/>
        </p:nvGraphicFramePr>
        <p:xfrm>
          <a:off x="471552" y="2963401"/>
          <a:ext cx="7226300" cy="939800"/>
        </p:xfrm>
        <a:graphic>
          <a:graphicData uri="http://schemas.openxmlformats.org/presentationml/2006/ole">
            <mc:AlternateContent xmlns:mc="http://schemas.openxmlformats.org/markup-compatibility/2006">
              <mc:Choice xmlns:v="urn:schemas-microsoft-com:vml" Requires="v">
                <p:oleObj spid="_x0000_s186632" r:id="rId3" imgW="7226300" imgH="939800" progId="Equation.DSMT4">
                  <p:embed/>
                </p:oleObj>
              </mc:Choice>
              <mc:Fallback>
                <p:oleObj r:id="rId3" imgW="7226300" imgH="939800" progId="Equation.DSMT4">
                  <p:embed/>
                  <p:pic>
                    <p:nvPicPr>
                      <p:cNvPr id="3" name="Object 2">
                        <a:extLst>
                          <a:ext uri="{FF2B5EF4-FFF2-40B4-BE49-F238E27FC236}">
                            <a16:creationId xmlns:a16="http://schemas.microsoft.com/office/drawing/2014/main" id="{48F755E0-51C2-484B-ADB0-47C17423F9B2}"/>
                          </a:ext>
                        </a:extLst>
                      </p:cNvPr>
                      <p:cNvPicPr>
                        <a:picLocks noChangeAspect="1" noChangeArrowheads="1"/>
                      </p:cNvPicPr>
                      <p:nvPr/>
                    </p:nvPicPr>
                    <p:blipFill>
                      <a:blip r:embed="rId4"/>
                      <a:srcRect/>
                      <a:stretch>
                        <a:fillRect/>
                      </a:stretch>
                    </p:blipFill>
                    <p:spPr bwMode="auto">
                      <a:xfrm>
                        <a:off x="471552" y="2963401"/>
                        <a:ext cx="72263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a:extLst>
              <a:ext uri="{FF2B5EF4-FFF2-40B4-BE49-F238E27FC236}">
                <a16:creationId xmlns:a16="http://schemas.microsoft.com/office/drawing/2014/main" id="{1BB43478-0BB9-E746-A516-B7A53E19F0BC}"/>
              </a:ext>
            </a:extLst>
          </p:cNvPr>
          <p:cNvSpPr txBox="1"/>
          <p:nvPr/>
        </p:nvSpPr>
        <p:spPr>
          <a:xfrm>
            <a:off x="286472" y="5682318"/>
            <a:ext cx="2729861" cy="369332"/>
          </a:xfrm>
          <a:prstGeom prst="rect">
            <a:avLst/>
          </a:prstGeom>
          <a:noFill/>
        </p:spPr>
        <p:txBody>
          <a:bodyPr wrap="square" rtlCol="0">
            <a:spAutoFit/>
          </a:bodyPr>
          <a:lstStyle/>
          <a:p>
            <a:r>
              <a:rPr lang="en-US" dirty="0"/>
              <a:t>Can show</a:t>
            </a:r>
          </a:p>
        </p:txBody>
      </p:sp>
      <p:sp>
        <p:nvSpPr>
          <p:cNvPr id="5" name="TextBox 4">
            <a:extLst>
              <a:ext uri="{FF2B5EF4-FFF2-40B4-BE49-F238E27FC236}">
                <a16:creationId xmlns:a16="http://schemas.microsoft.com/office/drawing/2014/main" id="{95D66C71-25AC-D541-A315-63A025B36018}"/>
              </a:ext>
            </a:extLst>
          </p:cNvPr>
          <p:cNvSpPr txBox="1"/>
          <p:nvPr/>
        </p:nvSpPr>
        <p:spPr>
          <a:xfrm>
            <a:off x="4572000" y="6677567"/>
            <a:ext cx="4470076" cy="369332"/>
          </a:xfrm>
          <a:prstGeom prst="rect">
            <a:avLst/>
          </a:prstGeom>
          <a:noFill/>
        </p:spPr>
        <p:txBody>
          <a:bodyPr wrap="square" rtlCol="0">
            <a:spAutoFit/>
          </a:bodyPr>
          <a:lstStyle/>
          <a:p>
            <a:r>
              <a:rPr lang="en-US" dirty="0"/>
              <a:t>Arbitrary Changes in focusing magnets</a:t>
            </a:r>
          </a:p>
        </p:txBody>
      </p:sp>
      <p:cxnSp>
        <p:nvCxnSpPr>
          <p:cNvPr id="6" name="Straight Arrow Connector 5">
            <a:extLst>
              <a:ext uri="{FF2B5EF4-FFF2-40B4-BE49-F238E27FC236}">
                <a16:creationId xmlns:a16="http://schemas.microsoft.com/office/drawing/2014/main" id="{C9B7B7FA-2B76-2B42-B532-4D836DA5743B}"/>
              </a:ext>
            </a:extLst>
          </p:cNvPr>
          <p:cNvCxnSpPr>
            <a:cxnSpLocks/>
          </p:cNvCxnSpPr>
          <p:nvPr/>
        </p:nvCxnSpPr>
        <p:spPr>
          <a:xfrm flipH="1">
            <a:off x="3861943" y="5242956"/>
            <a:ext cx="1244447" cy="424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BDC6BB36-64A6-4746-8A39-C8FB7FBC40FE}"/>
              </a:ext>
            </a:extLst>
          </p:cNvPr>
          <p:cNvCxnSpPr>
            <a:cxnSpLocks/>
          </p:cNvCxnSpPr>
          <p:nvPr/>
        </p:nvCxnSpPr>
        <p:spPr>
          <a:xfrm flipH="1">
            <a:off x="5106390" y="5242956"/>
            <a:ext cx="486888" cy="424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0F2E496-40FA-F34E-93E4-84690F697A6F}"/>
              </a:ext>
            </a:extLst>
          </p:cNvPr>
          <p:cNvCxnSpPr>
            <a:cxnSpLocks/>
          </p:cNvCxnSpPr>
          <p:nvPr/>
        </p:nvCxnSpPr>
        <p:spPr>
          <a:xfrm flipH="1">
            <a:off x="6010233" y="5220629"/>
            <a:ext cx="235612" cy="4616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C37A4F1B-4D48-8148-9955-F44B18E396EF}"/>
              </a:ext>
            </a:extLst>
          </p:cNvPr>
          <p:cNvCxnSpPr>
            <a:cxnSpLocks/>
          </p:cNvCxnSpPr>
          <p:nvPr/>
        </p:nvCxnSpPr>
        <p:spPr>
          <a:xfrm>
            <a:off x="7078850" y="5220629"/>
            <a:ext cx="10718" cy="4609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003A343-79C8-CA4B-BB65-265DC8AFBFC5}"/>
              </a:ext>
            </a:extLst>
          </p:cNvPr>
          <p:cNvSpPr txBox="1"/>
          <p:nvPr/>
        </p:nvSpPr>
        <p:spPr>
          <a:xfrm>
            <a:off x="4136927" y="6368692"/>
            <a:ext cx="2460669" cy="369332"/>
          </a:xfrm>
          <a:prstGeom prst="rect">
            <a:avLst/>
          </a:prstGeom>
          <a:noFill/>
        </p:spPr>
        <p:txBody>
          <a:bodyPr wrap="square" rtlCol="0">
            <a:spAutoFit/>
          </a:bodyPr>
          <a:lstStyle/>
          <a:p>
            <a:r>
              <a:rPr lang="en-US" dirty="0"/>
              <a:t>Adjoint sensitivity</a:t>
            </a:r>
          </a:p>
        </p:txBody>
      </p:sp>
      <p:cxnSp>
        <p:nvCxnSpPr>
          <p:cNvPr id="11" name="Straight Arrow Connector 10">
            <a:extLst>
              <a:ext uri="{FF2B5EF4-FFF2-40B4-BE49-F238E27FC236}">
                <a16:creationId xmlns:a16="http://schemas.microsoft.com/office/drawing/2014/main" id="{7967ED09-F4EF-5A46-B58B-63BCE20EB66D}"/>
              </a:ext>
            </a:extLst>
          </p:cNvPr>
          <p:cNvCxnSpPr>
            <a:cxnSpLocks/>
            <a:stCxn id="10" idx="1"/>
          </p:cNvCxnSpPr>
          <p:nvPr/>
        </p:nvCxnSpPr>
        <p:spPr>
          <a:xfrm flipH="1" flipV="1">
            <a:off x="3175027" y="5948638"/>
            <a:ext cx="961900" cy="60472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DE5446C8-D012-D241-AB6E-17420910ED84}"/>
              </a:ext>
            </a:extLst>
          </p:cNvPr>
          <p:cNvCxnSpPr>
            <a:cxnSpLocks/>
          </p:cNvCxnSpPr>
          <p:nvPr/>
        </p:nvCxnSpPr>
        <p:spPr>
          <a:xfrm flipH="1" flipV="1">
            <a:off x="4314226" y="5919907"/>
            <a:ext cx="95002" cy="42005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F172D399-B39D-A648-B4E5-C705A250D3C4}"/>
              </a:ext>
            </a:extLst>
          </p:cNvPr>
          <p:cNvCxnSpPr>
            <a:cxnSpLocks/>
          </p:cNvCxnSpPr>
          <p:nvPr/>
        </p:nvCxnSpPr>
        <p:spPr>
          <a:xfrm flipV="1">
            <a:off x="5148264" y="5940744"/>
            <a:ext cx="201570" cy="42005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4F1B10DA-8B6C-3748-BF89-723D1D7F1F36}"/>
              </a:ext>
            </a:extLst>
          </p:cNvPr>
          <p:cNvCxnSpPr>
            <a:cxnSpLocks/>
          </p:cNvCxnSpPr>
          <p:nvPr/>
        </p:nvCxnSpPr>
        <p:spPr>
          <a:xfrm flipV="1">
            <a:off x="5858103" y="5897745"/>
            <a:ext cx="775483" cy="5386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5" name="TextBox 14">
            <a:extLst>
              <a:ext uri="{FF2B5EF4-FFF2-40B4-BE49-F238E27FC236}">
                <a16:creationId xmlns:a16="http://schemas.microsoft.com/office/drawing/2014/main" id="{8D5935FE-34B8-CF4B-BE04-0EB32349D0B4}"/>
              </a:ext>
            </a:extLst>
          </p:cNvPr>
          <p:cNvSpPr txBox="1"/>
          <p:nvPr/>
        </p:nvSpPr>
        <p:spPr>
          <a:xfrm>
            <a:off x="457200" y="1900712"/>
            <a:ext cx="4470076" cy="369332"/>
          </a:xfrm>
          <a:prstGeom prst="rect">
            <a:avLst/>
          </a:prstGeom>
          <a:noFill/>
        </p:spPr>
        <p:txBody>
          <a:bodyPr wrap="square" rtlCol="0">
            <a:spAutoFit/>
          </a:bodyPr>
          <a:lstStyle/>
          <a:p>
            <a:r>
              <a:rPr lang="en-US" dirty="0"/>
              <a:t>Figure of Merit</a:t>
            </a:r>
          </a:p>
        </p:txBody>
      </p:sp>
      <p:graphicFrame>
        <p:nvGraphicFramePr>
          <p:cNvPr id="16" name="Object 15">
            <a:extLst>
              <a:ext uri="{FF2B5EF4-FFF2-40B4-BE49-F238E27FC236}">
                <a16:creationId xmlns:a16="http://schemas.microsoft.com/office/drawing/2014/main" id="{3F67DE8D-E28D-BA4E-BB9E-1976DA9F84E3}"/>
              </a:ext>
            </a:extLst>
          </p:cNvPr>
          <p:cNvGraphicFramePr>
            <a:graphicFrameLocks noChangeAspect="1"/>
          </p:cNvGraphicFramePr>
          <p:nvPr>
            <p:extLst>
              <p:ext uri="{D42A27DB-BD31-4B8C-83A1-F6EECF244321}">
                <p14:modId xmlns:p14="http://schemas.microsoft.com/office/powerpoint/2010/main" val="426227588"/>
              </p:ext>
            </p:extLst>
          </p:nvPr>
        </p:nvGraphicFramePr>
        <p:xfrm>
          <a:off x="2795314" y="1800143"/>
          <a:ext cx="4470076" cy="486449"/>
        </p:xfrm>
        <a:graphic>
          <a:graphicData uri="http://schemas.openxmlformats.org/presentationml/2006/ole">
            <mc:AlternateContent xmlns:mc="http://schemas.openxmlformats.org/markup-compatibility/2006">
              <mc:Choice xmlns:v="urn:schemas-microsoft-com:vml" Requires="v">
                <p:oleObj spid="_x0000_s186633" r:id="rId5" imgW="4318000" imgH="469900" progId="Equation.DSMT4">
                  <p:embed/>
                </p:oleObj>
              </mc:Choice>
              <mc:Fallback>
                <p:oleObj r:id="rId5" imgW="4318000" imgH="469900" progId="Equation.DSMT4">
                  <p:embed/>
                  <p:pic>
                    <p:nvPicPr>
                      <p:cNvPr id="16" name="Object 15">
                        <a:extLst>
                          <a:ext uri="{FF2B5EF4-FFF2-40B4-BE49-F238E27FC236}">
                            <a16:creationId xmlns:a16="http://schemas.microsoft.com/office/drawing/2014/main" id="{3F67DE8D-E28D-BA4E-BB9E-1976DA9F84E3}"/>
                          </a:ext>
                        </a:extLst>
                      </p:cNvPr>
                      <p:cNvPicPr/>
                      <p:nvPr/>
                    </p:nvPicPr>
                    <p:blipFill>
                      <a:blip r:embed="rId6"/>
                      <a:stretch>
                        <a:fillRect/>
                      </a:stretch>
                    </p:blipFill>
                    <p:spPr>
                      <a:xfrm>
                        <a:off x="2795314" y="1800143"/>
                        <a:ext cx="4470076" cy="486449"/>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41AD815B-A8C0-6A4D-B2DC-85D06D80AFBF}"/>
              </a:ext>
            </a:extLst>
          </p:cNvPr>
          <p:cNvGraphicFramePr>
            <a:graphicFrameLocks noChangeAspect="1"/>
          </p:cNvGraphicFramePr>
          <p:nvPr>
            <p:extLst>
              <p:ext uri="{D42A27DB-BD31-4B8C-83A1-F6EECF244321}">
                <p14:modId xmlns:p14="http://schemas.microsoft.com/office/powerpoint/2010/main" val="1477634854"/>
              </p:ext>
            </p:extLst>
          </p:nvPr>
        </p:nvGraphicFramePr>
        <p:xfrm>
          <a:off x="339725" y="4033386"/>
          <a:ext cx="8464550" cy="1143000"/>
        </p:xfrm>
        <a:graphic>
          <a:graphicData uri="http://schemas.openxmlformats.org/presentationml/2006/ole">
            <mc:AlternateContent xmlns:mc="http://schemas.openxmlformats.org/markup-compatibility/2006">
              <mc:Choice xmlns:v="urn:schemas-microsoft-com:vml" Requires="v">
                <p:oleObj spid="_x0000_s186634" r:id="rId7" imgW="6959600" imgH="939800" progId="Equation.DSMT4">
                  <p:embed/>
                </p:oleObj>
              </mc:Choice>
              <mc:Fallback>
                <p:oleObj r:id="rId7" imgW="6959600" imgH="939800" progId="Equation.DSMT4">
                  <p:embed/>
                  <p:pic>
                    <p:nvPicPr>
                      <p:cNvPr id="25" name="Object 24">
                        <a:extLst>
                          <a:ext uri="{FF2B5EF4-FFF2-40B4-BE49-F238E27FC236}">
                            <a16:creationId xmlns:a16="http://schemas.microsoft.com/office/drawing/2014/main" id="{457AA685-9A4F-6849-8B36-05B78AC1EB26}"/>
                          </a:ext>
                        </a:extLst>
                      </p:cNvPr>
                      <p:cNvPicPr>
                        <a:picLocks noChangeAspect="1" noChangeArrowheads="1"/>
                      </p:cNvPicPr>
                      <p:nvPr/>
                    </p:nvPicPr>
                    <p:blipFill>
                      <a:blip r:embed="rId8"/>
                      <a:srcRect/>
                      <a:stretch>
                        <a:fillRect/>
                      </a:stretch>
                    </p:blipFill>
                    <p:spPr bwMode="auto">
                      <a:xfrm>
                        <a:off x="339725" y="4033386"/>
                        <a:ext cx="8464550" cy="1143000"/>
                      </a:xfrm>
                      <a:prstGeom prst="rect">
                        <a:avLst/>
                      </a:prstGeom>
                      <a:noFill/>
                    </p:spPr>
                  </p:pic>
                </p:oleObj>
              </mc:Fallback>
            </mc:AlternateContent>
          </a:graphicData>
        </a:graphic>
      </p:graphicFrame>
    </p:spTree>
    <p:extLst>
      <p:ext uri="{BB962C8B-B14F-4D97-AF65-F5344CB8AC3E}">
        <p14:creationId xmlns:p14="http://schemas.microsoft.com/office/powerpoint/2010/main" val="19768400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8D74-8264-E047-966E-EAA2D3620431}"/>
              </a:ext>
            </a:extLst>
          </p:cNvPr>
          <p:cNvSpPr>
            <a:spLocks noGrp="1"/>
          </p:cNvSpPr>
          <p:nvPr>
            <p:ph type="title"/>
          </p:nvPr>
        </p:nvSpPr>
        <p:spPr/>
        <p:txBody>
          <a:bodyPr/>
          <a:lstStyle/>
          <a:p>
            <a:r>
              <a:rPr lang="en-US" dirty="0"/>
              <a:t>Focusing Basics</a:t>
            </a:r>
          </a:p>
        </p:txBody>
      </p:sp>
      <p:grpSp>
        <p:nvGrpSpPr>
          <p:cNvPr id="18" name="Group 17">
            <a:extLst>
              <a:ext uri="{FF2B5EF4-FFF2-40B4-BE49-F238E27FC236}">
                <a16:creationId xmlns:a16="http://schemas.microsoft.com/office/drawing/2014/main" id="{8EAAE2BC-ABB6-4E4B-94A2-700487CCAA55}"/>
              </a:ext>
            </a:extLst>
          </p:cNvPr>
          <p:cNvGrpSpPr/>
          <p:nvPr/>
        </p:nvGrpSpPr>
        <p:grpSpPr>
          <a:xfrm>
            <a:off x="2286000" y="1989117"/>
            <a:ext cx="4300855" cy="4062730"/>
            <a:chOff x="2421572" y="1670768"/>
            <a:chExt cx="4300855" cy="4062730"/>
          </a:xfrm>
        </p:grpSpPr>
        <p:pic>
          <p:nvPicPr>
            <p:cNvPr id="3" name="Picture 2">
              <a:extLst>
                <a:ext uri="{FF2B5EF4-FFF2-40B4-BE49-F238E27FC236}">
                  <a16:creationId xmlns:a16="http://schemas.microsoft.com/office/drawing/2014/main" id="{89EB49D7-F741-7842-B6CF-C5203E5EF9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21572" y="1670768"/>
              <a:ext cx="4300855" cy="4062730"/>
            </a:xfrm>
            <a:prstGeom prst="rect">
              <a:avLst/>
            </a:prstGeom>
            <a:noFill/>
            <a:ln>
              <a:noFill/>
            </a:ln>
          </p:spPr>
        </p:pic>
        <p:sp>
          <p:nvSpPr>
            <p:cNvPr id="5" name="Oval 4">
              <a:extLst>
                <a:ext uri="{FF2B5EF4-FFF2-40B4-BE49-F238E27FC236}">
                  <a16:creationId xmlns:a16="http://schemas.microsoft.com/office/drawing/2014/main" id="{A33574C4-7745-7148-BCB8-63BD4A70FDC8}"/>
                </a:ext>
              </a:extLst>
            </p:cNvPr>
            <p:cNvSpPr/>
            <p:nvPr/>
          </p:nvSpPr>
          <p:spPr>
            <a:xfrm>
              <a:off x="3515097" y="3702133"/>
              <a:ext cx="1603169" cy="460169"/>
            </a:xfrm>
            <a:prstGeom prst="ellipse">
              <a:avLst/>
            </a:prstGeom>
            <a:solidFill>
              <a:srgbClr val="FF0000">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9FDB0ABC-5255-E641-885C-48C52FBD0C2B}"/>
                </a:ext>
              </a:extLst>
            </p:cNvPr>
            <p:cNvCxnSpPr>
              <a:cxnSpLocks/>
            </p:cNvCxnSpPr>
            <p:nvPr/>
          </p:nvCxnSpPr>
          <p:spPr>
            <a:xfrm flipV="1">
              <a:off x="4340431" y="3515096"/>
              <a:ext cx="0" cy="28500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ED33BC69-A778-9C46-8AC6-408DB40FB63D}"/>
                </a:ext>
              </a:extLst>
            </p:cNvPr>
            <p:cNvCxnSpPr>
              <a:cxnSpLocks/>
            </p:cNvCxnSpPr>
            <p:nvPr/>
          </p:nvCxnSpPr>
          <p:spPr>
            <a:xfrm>
              <a:off x="4340431" y="4047506"/>
              <a:ext cx="0" cy="30183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CD389FE8-8D6B-F543-976C-F919D30AF956}"/>
                </a:ext>
              </a:extLst>
            </p:cNvPr>
            <p:cNvCxnSpPr>
              <a:cxnSpLocks/>
            </p:cNvCxnSpPr>
            <p:nvPr/>
          </p:nvCxnSpPr>
          <p:spPr>
            <a:xfrm>
              <a:off x="3711040" y="3932217"/>
              <a:ext cx="27906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894E31FB-B2B7-B240-8548-03F8C37ACC7D}"/>
                </a:ext>
              </a:extLst>
            </p:cNvPr>
            <p:cNvCxnSpPr>
              <a:cxnSpLocks/>
            </p:cNvCxnSpPr>
            <p:nvPr/>
          </p:nvCxnSpPr>
          <p:spPr>
            <a:xfrm flipH="1">
              <a:off x="4678878" y="3936668"/>
              <a:ext cx="28500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aphicFrame>
          <p:nvGraphicFramePr>
            <p:cNvPr id="17" name="Object 16">
              <a:extLst>
                <a:ext uri="{FF2B5EF4-FFF2-40B4-BE49-F238E27FC236}">
                  <a16:creationId xmlns:a16="http://schemas.microsoft.com/office/drawing/2014/main" id="{C711F1D4-1C96-AC4E-A1E2-F24A6C999F86}"/>
                </a:ext>
              </a:extLst>
            </p:cNvPr>
            <p:cNvGraphicFramePr>
              <a:graphicFrameLocks noChangeAspect="1"/>
            </p:cNvGraphicFramePr>
            <p:nvPr/>
          </p:nvGraphicFramePr>
          <p:xfrm>
            <a:off x="5047507" y="3559628"/>
            <a:ext cx="1083030" cy="285008"/>
          </p:xfrm>
          <a:graphic>
            <a:graphicData uri="http://schemas.openxmlformats.org/presentationml/2006/ole">
              <mc:AlternateContent xmlns:mc="http://schemas.openxmlformats.org/markup-compatibility/2006">
                <mc:Choice xmlns:v="urn:schemas-microsoft-com:vml" Requires="v">
                  <p:oleObj spid="_x0000_s251940" r:id="rId4" imgW="723900" imgH="190500" progId="Equation.DSMT4">
                    <p:embed/>
                  </p:oleObj>
                </mc:Choice>
                <mc:Fallback>
                  <p:oleObj r:id="rId4" imgW="723900" imgH="190500" progId="Equation.DSMT4">
                    <p:embed/>
                    <p:pic>
                      <p:nvPicPr>
                        <p:cNvPr id="17" name="Object 16">
                          <a:extLst>
                            <a:ext uri="{FF2B5EF4-FFF2-40B4-BE49-F238E27FC236}">
                              <a16:creationId xmlns:a16="http://schemas.microsoft.com/office/drawing/2014/main" id="{C711F1D4-1C96-AC4E-A1E2-F24A6C999F86}"/>
                            </a:ext>
                          </a:extLst>
                        </p:cNvPr>
                        <p:cNvPicPr/>
                        <p:nvPr/>
                      </p:nvPicPr>
                      <p:blipFill>
                        <a:blip r:embed="rId5"/>
                        <a:stretch>
                          <a:fillRect/>
                        </a:stretch>
                      </p:blipFill>
                      <p:spPr>
                        <a:xfrm>
                          <a:off x="5047507" y="3559628"/>
                          <a:ext cx="1083030" cy="285008"/>
                        </a:xfrm>
                        <a:prstGeom prst="rect">
                          <a:avLst/>
                        </a:prstGeom>
                      </p:spPr>
                    </p:pic>
                  </p:oleObj>
                </mc:Fallback>
              </mc:AlternateContent>
            </a:graphicData>
          </a:graphic>
        </p:graphicFrame>
      </p:grpSp>
      <p:sp>
        <p:nvSpPr>
          <p:cNvPr id="4" name="TextBox 3">
            <a:extLst>
              <a:ext uri="{FF2B5EF4-FFF2-40B4-BE49-F238E27FC236}">
                <a16:creationId xmlns:a16="http://schemas.microsoft.com/office/drawing/2014/main" id="{22AF576E-8C81-654B-955D-EA54CA06AD1D}"/>
              </a:ext>
            </a:extLst>
          </p:cNvPr>
          <p:cNvSpPr txBox="1"/>
          <p:nvPr/>
        </p:nvSpPr>
        <p:spPr>
          <a:xfrm>
            <a:off x="5536741" y="1473200"/>
            <a:ext cx="3607259" cy="1569660"/>
          </a:xfrm>
          <a:prstGeom prst="rect">
            <a:avLst/>
          </a:prstGeom>
          <a:noFill/>
        </p:spPr>
        <p:txBody>
          <a:bodyPr wrap="square" rtlCol="0">
            <a:spAutoFit/>
          </a:bodyPr>
          <a:lstStyle/>
          <a:p>
            <a:r>
              <a:rPr lang="en-US" dirty="0"/>
              <a:t>Quadrupole Magnetic Field</a:t>
            </a:r>
          </a:p>
          <a:p>
            <a:endParaRPr lang="en-US" dirty="0"/>
          </a:p>
          <a:p>
            <a:r>
              <a:rPr lang="en-US" dirty="0"/>
              <a:t>Focusing in x-direction</a:t>
            </a:r>
          </a:p>
          <a:p>
            <a:r>
              <a:rPr lang="en-US" dirty="0"/>
              <a:t>Defocusing in y-direction</a:t>
            </a:r>
          </a:p>
        </p:txBody>
      </p:sp>
      <p:sp>
        <p:nvSpPr>
          <p:cNvPr id="6" name="TextBox 5">
            <a:extLst>
              <a:ext uri="{FF2B5EF4-FFF2-40B4-BE49-F238E27FC236}">
                <a16:creationId xmlns:a16="http://schemas.microsoft.com/office/drawing/2014/main" id="{1A12CC5C-AF51-BB41-805D-BDA7AF26216E}"/>
              </a:ext>
            </a:extLst>
          </p:cNvPr>
          <p:cNvSpPr txBox="1"/>
          <p:nvPr/>
        </p:nvSpPr>
        <p:spPr>
          <a:xfrm>
            <a:off x="6864096" y="3429000"/>
            <a:ext cx="1739259" cy="369332"/>
          </a:xfrm>
          <a:prstGeom prst="rect">
            <a:avLst/>
          </a:prstGeom>
          <a:noFill/>
        </p:spPr>
        <p:txBody>
          <a:bodyPr wrap="none" rtlCol="0">
            <a:spAutoFit/>
          </a:bodyPr>
          <a:lstStyle/>
          <a:p>
            <a:r>
              <a:rPr lang="en-US" i="1" dirty="0">
                <a:solidFill>
                  <a:srgbClr val="0070C0"/>
                </a:solidFill>
              </a:rPr>
              <a:t>q</a:t>
            </a:r>
            <a:r>
              <a:rPr lang="en-US" b="1" i="1" dirty="0">
                <a:solidFill>
                  <a:srgbClr val="0070C0"/>
                </a:solidFill>
              </a:rPr>
              <a:t>v</a:t>
            </a:r>
            <a:r>
              <a:rPr lang="en-US" dirty="0">
                <a:solidFill>
                  <a:srgbClr val="0070C0"/>
                </a:solidFill>
              </a:rPr>
              <a:t> – out of page</a:t>
            </a:r>
          </a:p>
        </p:txBody>
      </p:sp>
      <p:pic>
        <p:nvPicPr>
          <p:cNvPr id="13" name="Picture 5">
            <a:extLst>
              <a:ext uri="{FF2B5EF4-FFF2-40B4-BE49-F238E27FC236}">
                <a16:creationId xmlns:a16="http://schemas.microsoft.com/office/drawing/2014/main" id="{14FBAC64-7050-0241-B86E-706889BAE1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762000"/>
            <a:ext cx="2557632" cy="2753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 name="TextBox 10">
            <a:extLst>
              <a:ext uri="{FF2B5EF4-FFF2-40B4-BE49-F238E27FC236}">
                <a16:creationId xmlns:a16="http://schemas.microsoft.com/office/drawing/2014/main" id="{D63600AA-4BCA-264D-92CA-3E9E47C1A1A3}"/>
              </a:ext>
            </a:extLst>
          </p:cNvPr>
          <p:cNvSpPr txBox="1"/>
          <p:nvPr/>
        </p:nvSpPr>
        <p:spPr>
          <a:xfrm>
            <a:off x="457200" y="4349339"/>
            <a:ext cx="1595309" cy="646331"/>
          </a:xfrm>
          <a:prstGeom prst="rect">
            <a:avLst/>
          </a:prstGeom>
          <a:noFill/>
        </p:spPr>
        <p:txBody>
          <a:bodyPr wrap="none" rtlCol="0">
            <a:spAutoFit/>
          </a:bodyPr>
          <a:lstStyle/>
          <a:p>
            <a:r>
              <a:rPr lang="en-US" dirty="0"/>
              <a:t>32 Quadrupole</a:t>
            </a:r>
          </a:p>
          <a:p>
            <a:r>
              <a:rPr lang="en-US" dirty="0"/>
              <a:t>magnets</a:t>
            </a:r>
          </a:p>
        </p:txBody>
      </p:sp>
      <p:sp>
        <p:nvSpPr>
          <p:cNvPr id="12" name="TextBox 11">
            <a:extLst>
              <a:ext uri="{FF2B5EF4-FFF2-40B4-BE49-F238E27FC236}">
                <a16:creationId xmlns:a16="http://schemas.microsoft.com/office/drawing/2014/main" id="{B50D9F1E-B4A4-D047-82EB-D2C8921EED28}"/>
              </a:ext>
            </a:extLst>
          </p:cNvPr>
          <p:cNvSpPr txBox="1"/>
          <p:nvPr/>
        </p:nvSpPr>
        <p:spPr>
          <a:xfrm>
            <a:off x="6436426" y="4868883"/>
            <a:ext cx="2555173" cy="923330"/>
          </a:xfrm>
          <a:prstGeom prst="rect">
            <a:avLst/>
          </a:prstGeom>
          <a:noFill/>
        </p:spPr>
        <p:txBody>
          <a:bodyPr wrap="square" rtlCol="0">
            <a:spAutoFit/>
          </a:bodyPr>
          <a:lstStyle/>
          <a:p>
            <a:r>
              <a:rPr lang="en-US" dirty="0"/>
              <a:t>Field strength increases linearly with distance from the axis</a:t>
            </a:r>
          </a:p>
        </p:txBody>
      </p:sp>
    </p:spTree>
    <p:extLst>
      <p:ext uri="{BB962C8B-B14F-4D97-AF65-F5344CB8AC3E}">
        <p14:creationId xmlns:p14="http://schemas.microsoft.com/office/powerpoint/2010/main" val="2193097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8116-531B-084C-9491-4B152032D80E}"/>
              </a:ext>
            </a:extLst>
          </p:cNvPr>
          <p:cNvSpPr>
            <a:spLocks noGrp="1"/>
          </p:cNvSpPr>
          <p:nvPr>
            <p:ph type="title"/>
          </p:nvPr>
        </p:nvSpPr>
        <p:spPr/>
        <p:txBody>
          <a:bodyPr/>
          <a:lstStyle/>
          <a:p>
            <a:r>
              <a:rPr lang="en-US" dirty="0"/>
              <a:t>FODO Lattice</a:t>
            </a:r>
          </a:p>
        </p:txBody>
      </p:sp>
      <p:pic>
        <p:nvPicPr>
          <p:cNvPr id="3" name="Picture 2">
            <a:extLst>
              <a:ext uri="{FF2B5EF4-FFF2-40B4-BE49-F238E27FC236}">
                <a16:creationId xmlns:a16="http://schemas.microsoft.com/office/drawing/2014/main" id="{6EBA2DA3-C5B7-554F-8E2B-DE12D360F52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90701" y="2234247"/>
            <a:ext cx="5486400" cy="2389505"/>
          </a:xfrm>
          <a:prstGeom prst="rect">
            <a:avLst/>
          </a:prstGeom>
          <a:noFill/>
          <a:ln>
            <a:noFill/>
          </a:ln>
        </p:spPr>
      </p:pic>
      <p:sp>
        <p:nvSpPr>
          <p:cNvPr id="4" name="TextBox 3">
            <a:extLst>
              <a:ext uri="{FF2B5EF4-FFF2-40B4-BE49-F238E27FC236}">
                <a16:creationId xmlns:a16="http://schemas.microsoft.com/office/drawing/2014/main" id="{7D7F46DE-DD36-A146-9F03-92D0B21172F0}"/>
              </a:ext>
            </a:extLst>
          </p:cNvPr>
          <p:cNvSpPr txBox="1"/>
          <p:nvPr/>
        </p:nvSpPr>
        <p:spPr>
          <a:xfrm>
            <a:off x="5320146" y="1587916"/>
            <a:ext cx="3194463" cy="646331"/>
          </a:xfrm>
          <a:prstGeom prst="rect">
            <a:avLst/>
          </a:prstGeom>
          <a:noFill/>
        </p:spPr>
        <p:txBody>
          <a:bodyPr wrap="square" rtlCol="0">
            <a:spAutoFit/>
          </a:bodyPr>
          <a:lstStyle/>
          <a:p>
            <a:r>
              <a:rPr lang="en-US" dirty="0"/>
              <a:t>Alternate focusing and defocusing orientations</a:t>
            </a:r>
          </a:p>
        </p:txBody>
      </p:sp>
      <p:sp>
        <p:nvSpPr>
          <p:cNvPr id="5" name="TextBox 4">
            <a:extLst>
              <a:ext uri="{FF2B5EF4-FFF2-40B4-BE49-F238E27FC236}">
                <a16:creationId xmlns:a16="http://schemas.microsoft.com/office/drawing/2014/main" id="{7A9C126D-A802-0A48-90BA-B7C38BFE8BFD}"/>
              </a:ext>
            </a:extLst>
          </p:cNvPr>
          <p:cNvSpPr txBox="1"/>
          <p:nvPr/>
        </p:nvSpPr>
        <p:spPr>
          <a:xfrm>
            <a:off x="2286000" y="4840196"/>
            <a:ext cx="6133605" cy="1384995"/>
          </a:xfrm>
          <a:prstGeom prst="rect">
            <a:avLst/>
          </a:prstGeom>
          <a:noFill/>
        </p:spPr>
        <p:txBody>
          <a:bodyPr wrap="square" rtlCol="0">
            <a:spAutoFit/>
          </a:bodyPr>
          <a:lstStyle/>
          <a:p>
            <a:r>
              <a:rPr lang="en-US" sz="2000" dirty="0"/>
              <a:t>Qualitative explanation: beam passes through focusing quad when it is big (strong fields).  Passes through defocusing quad when it is small (weak fields).  Net effect is focusing</a:t>
            </a:r>
            <a:r>
              <a:rPr lang="en-US" dirty="0"/>
              <a:t>.</a:t>
            </a:r>
          </a:p>
        </p:txBody>
      </p:sp>
      <p:pic>
        <p:nvPicPr>
          <p:cNvPr id="6" name="Picture 5">
            <a:extLst>
              <a:ext uri="{FF2B5EF4-FFF2-40B4-BE49-F238E27FC236}">
                <a16:creationId xmlns:a16="http://schemas.microsoft.com/office/drawing/2014/main" id="{2E6F2151-6702-2B4B-AEB8-2C0F3FD0D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2557632" cy="2753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 name="TextBox 6">
            <a:extLst>
              <a:ext uri="{FF2B5EF4-FFF2-40B4-BE49-F238E27FC236}">
                <a16:creationId xmlns:a16="http://schemas.microsoft.com/office/drawing/2014/main" id="{93875CD0-6741-1F49-B3D8-BA7C40CC9C92}"/>
              </a:ext>
            </a:extLst>
          </p:cNvPr>
          <p:cNvSpPr txBox="1"/>
          <p:nvPr/>
        </p:nvSpPr>
        <p:spPr>
          <a:xfrm>
            <a:off x="457200" y="4349339"/>
            <a:ext cx="1595309" cy="646331"/>
          </a:xfrm>
          <a:prstGeom prst="rect">
            <a:avLst/>
          </a:prstGeom>
          <a:noFill/>
        </p:spPr>
        <p:txBody>
          <a:bodyPr wrap="none" rtlCol="0">
            <a:spAutoFit/>
          </a:bodyPr>
          <a:lstStyle/>
          <a:p>
            <a:r>
              <a:rPr lang="en-US" dirty="0"/>
              <a:t>32 Quadrupole</a:t>
            </a:r>
          </a:p>
          <a:p>
            <a:r>
              <a:rPr lang="en-US" dirty="0"/>
              <a:t>magnets</a:t>
            </a:r>
          </a:p>
        </p:txBody>
      </p:sp>
      <p:sp>
        <p:nvSpPr>
          <p:cNvPr id="8" name="TextBox 7">
            <a:extLst>
              <a:ext uri="{FF2B5EF4-FFF2-40B4-BE49-F238E27FC236}">
                <a16:creationId xmlns:a16="http://schemas.microsoft.com/office/drawing/2014/main" id="{0BD94E82-6834-AD47-A327-FC51573CF4A8}"/>
              </a:ext>
            </a:extLst>
          </p:cNvPr>
          <p:cNvSpPr txBox="1"/>
          <p:nvPr/>
        </p:nvSpPr>
        <p:spPr>
          <a:xfrm>
            <a:off x="235738" y="6320770"/>
            <a:ext cx="6644768" cy="369332"/>
          </a:xfrm>
          <a:prstGeom prst="rect">
            <a:avLst/>
          </a:prstGeom>
          <a:noFill/>
        </p:spPr>
        <p:txBody>
          <a:bodyPr wrap="none" rtlCol="0">
            <a:spAutoFit/>
          </a:bodyPr>
          <a:lstStyle/>
          <a:p>
            <a:r>
              <a:rPr lang="en-US" b="1" dirty="0"/>
              <a:t>Beam distribution depends on many parameters   How to optimize?</a:t>
            </a:r>
          </a:p>
        </p:txBody>
      </p:sp>
    </p:spTree>
    <p:extLst>
      <p:ext uri="{BB962C8B-B14F-4D97-AF65-F5344CB8AC3E}">
        <p14:creationId xmlns:p14="http://schemas.microsoft.com/office/powerpoint/2010/main" val="38105417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762000"/>
          </a:xfrm>
        </p:spPr>
        <p:txBody>
          <a:bodyPr/>
          <a:lstStyle/>
          <a:p>
            <a:pPr>
              <a:defRPr/>
            </a:pPr>
            <a:r>
              <a:rPr lang="en-US" sz="3200" dirty="0"/>
              <a:t>Effective Area – Antenna Gain</a:t>
            </a:r>
          </a:p>
        </p:txBody>
      </p:sp>
      <p:grpSp>
        <p:nvGrpSpPr>
          <p:cNvPr id="22530" name="Group 26"/>
          <p:cNvGrpSpPr>
            <a:grpSpLocks/>
          </p:cNvGrpSpPr>
          <p:nvPr/>
        </p:nvGrpSpPr>
        <p:grpSpPr bwMode="auto">
          <a:xfrm>
            <a:off x="1600200" y="1676400"/>
            <a:ext cx="6188075" cy="2362200"/>
            <a:chOff x="1600200" y="1676400"/>
            <a:chExt cx="6188075" cy="2362200"/>
          </a:xfrm>
        </p:grpSpPr>
        <p:grpSp>
          <p:nvGrpSpPr>
            <p:cNvPr id="22544" name="Group 24"/>
            <p:cNvGrpSpPr>
              <a:grpSpLocks/>
            </p:cNvGrpSpPr>
            <p:nvPr/>
          </p:nvGrpSpPr>
          <p:grpSpPr bwMode="auto">
            <a:xfrm>
              <a:off x="1600200" y="1676400"/>
              <a:ext cx="6188075" cy="2247900"/>
              <a:chOff x="1127125" y="4305300"/>
              <a:chExt cx="6188075" cy="2247900"/>
            </a:xfrm>
          </p:grpSpPr>
          <p:grpSp>
            <p:nvGrpSpPr>
              <p:cNvPr id="22546" name="Group 24"/>
              <p:cNvGrpSpPr>
                <a:grpSpLocks/>
              </p:cNvGrpSpPr>
              <p:nvPr/>
            </p:nvGrpSpPr>
            <p:grpSpPr bwMode="auto">
              <a:xfrm>
                <a:off x="1127125" y="4305300"/>
                <a:ext cx="2378075" cy="1774825"/>
                <a:chOff x="278" y="2712"/>
                <a:chExt cx="1498" cy="1118"/>
              </a:xfrm>
            </p:grpSpPr>
            <p:sp>
              <p:nvSpPr>
                <p:cNvPr id="4" name="Rectangle 6"/>
                <p:cNvSpPr>
                  <a:spLocks noChangeArrowheads="1"/>
                </p:cNvSpPr>
                <p:nvPr/>
              </p:nvSpPr>
              <p:spPr bwMode="auto">
                <a:xfrm>
                  <a:off x="576" y="3696"/>
                  <a:ext cx="432" cy="96"/>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5" name="AutoShape 4"/>
                <p:cNvSpPr>
                  <a:spLocks noChangeArrowheads="1"/>
                </p:cNvSpPr>
                <p:nvPr/>
              </p:nvSpPr>
              <p:spPr bwMode="auto">
                <a:xfrm>
                  <a:off x="912" y="2880"/>
                  <a:ext cx="384" cy="480"/>
                </a:xfrm>
                <a:prstGeom prst="triangle">
                  <a:avLst>
                    <a:gd name="adj" fmla="val 50000"/>
                  </a:avLst>
                </a:prstGeom>
                <a:solidFill>
                  <a:schemeClr val="accent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 name="Freeform 5"/>
                <p:cNvSpPr>
                  <a:spLocks/>
                </p:cNvSpPr>
                <p:nvPr/>
              </p:nvSpPr>
              <p:spPr bwMode="auto">
                <a:xfrm>
                  <a:off x="528" y="3360"/>
                  <a:ext cx="576" cy="384"/>
                </a:xfrm>
                <a:custGeom>
                  <a:avLst/>
                  <a:gdLst>
                    <a:gd name="T0" fmla="*/ 576 w 576"/>
                    <a:gd name="T1" fmla="*/ 0 h 384"/>
                    <a:gd name="T2" fmla="*/ 576 w 576"/>
                    <a:gd name="T3" fmla="*/ 384 h 384"/>
                    <a:gd name="T4" fmla="*/ 0 w 576"/>
                    <a:gd name="T5" fmla="*/ 384 h 384"/>
                  </a:gdLst>
                  <a:ahLst/>
                  <a:cxnLst>
                    <a:cxn ang="0">
                      <a:pos x="T0" y="T1"/>
                    </a:cxn>
                    <a:cxn ang="0">
                      <a:pos x="T2" y="T3"/>
                    </a:cxn>
                    <a:cxn ang="0">
                      <a:pos x="T4" y="T5"/>
                    </a:cxn>
                  </a:cxnLst>
                  <a:rect l="0" t="0" r="r" b="b"/>
                  <a:pathLst>
                    <a:path w="576" h="384">
                      <a:moveTo>
                        <a:pt x="576" y="0"/>
                      </a:moveTo>
                      <a:lnTo>
                        <a:pt x="576" y="384"/>
                      </a:lnTo>
                      <a:lnTo>
                        <a:pt x="0" y="384"/>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7" name="Text Box 7"/>
                <p:cNvSpPr txBox="1">
                  <a:spLocks noChangeArrowheads="1"/>
                </p:cNvSpPr>
                <p:nvPr/>
              </p:nvSpPr>
              <p:spPr bwMode="auto">
                <a:xfrm>
                  <a:off x="278" y="3542"/>
                  <a:ext cx="25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V</a:t>
                  </a:r>
                </a:p>
              </p:txBody>
            </p:sp>
            <p:grpSp>
              <p:nvGrpSpPr>
                <p:cNvPr id="22562" name="Group 13"/>
                <p:cNvGrpSpPr>
                  <a:grpSpLocks/>
                </p:cNvGrpSpPr>
                <p:nvPr/>
              </p:nvGrpSpPr>
              <p:grpSpPr bwMode="auto">
                <a:xfrm>
                  <a:off x="1344" y="2712"/>
                  <a:ext cx="432" cy="456"/>
                  <a:chOff x="1344" y="2712"/>
                  <a:chExt cx="432" cy="456"/>
                </a:xfrm>
              </p:grpSpPr>
              <p:sp>
                <p:nvSpPr>
                  <p:cNvPr id="12" name="Freeform 8"/>
                  <p:cNvSpPr>
                    <a:spLocks/>
                  </p:cNvSpPr>
                  <p:nvPr/>
                </p:nvSpPr>
                <p:spPr bwMode="auto">
                  <a:xfrm>
                    <a:off x="1440" y="2712"/>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13" name="Line 9"/>
                  <p:cNvSpPr>
                    <a:spLocks noChangeShapeType="1"/>
                  </p:cNvSpPr>
                  <p:nvPr/>
                </p:nvSpPr>
                <p:spPr bwMode="auto">
                  <a:xfrm flipH="1">
                    <a:off x="1344" y="3072"/>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nvGrpSpPr>
                <p:cNvPr id="22563" name="Group 12"/>
                <p:cNvGrpSpPr>
                  <a:grpSpLocks/>
                </p:cNvGrpSpPr>
                <p:nvPr/>
              </p:nvGrpSpPr>
              <p:grpSpPr bwMode="auto">
                <a:xfrm rot="-6052991">
                  <a:off x="336" y="2760"/>
                  <a:ext cx="432" cy="456"/>
                  <a:chOff x="336" y="2760"/>
                  <a:chExt cx="432" cy="456"/>
                </a:xfrm>
              </p:grpSpPr>
              <p:sp>
                <p:nvSpPr>
                  <p:cNvPr id="10" name="Freeform 10"/>
                  <p:cNvSpPr>
                    <a:spLocks/>
                  </p:cNvSpPr>
                  <p:nvPr/>
                </p:nvSpPr>
                <p:spPr bwMode="auto">
                  <a:xfrm>
                    <a:off x="445" y="2755"/>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11" name="Line 11"/>
                  <p:cNvSpPr>
                    <a:spLocks noChangeShapeType="1"/>
                  </p:cNvSpPr>
                  <p:nvPr/>
                </p:nvSpPr>
                <p:spPr bwMode="auto">
                  <a:xfrm flipH="1">
                    <a:off x="337" y="3120"/>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sp>
            <p:nvSpPr>
              <p:cNvPr id="14" name="Rectangle 14"/>
              <p:cNvSpPr>
                <a:spLocks noChangeArrowheads="1"/>
              </p:cNvSpPr>
              <p:nvPr/>
            </p:nvSpPr>
            <p:spPr bwMode="auto">
              <a:xfrm>
                <a:off x="5410200" y="6019800"/>
                <a:ext cx="685800" cy="152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15" name="AutoShape 15"/>
              <p:cNvSpPr>
                <a:spLocks noChangeArrowheads="1"/>
              </p:cNvSpPr>
              <p:nvPr/>
            </p:nvSpPr>
            <p:spPr bwMode="auto">
              <a:xfrm>
                <a:off x="5943600" y="4724400"/>
                <a:ext cx="609600" cy="762000"/>
              </a:xfrm>
              <a:prstGeom prst="triangle">
                <a:avLst>
                  <a:gd name="adj" fmla="val 50000"/>
                </a:avLst>
              </a:prstGeom>
              <a:solidFill>
                <a:schemeClr val="accent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16" name="Freeform 16"/>
              <p:cNvSpPr>
                <a:spLocks/>
              </p:cNvSpPr>
              <p:nvPr/>
            </p:nvSpPr>
            <p:spPr bwMode="auto">
              <a:xfrm>
                <a:off x="5334000" y="5486400"/>
                <a:ext cx="914400" cy="609600"/>
              </a:xfrm>
              <a:custGeom>
                <a:avLst/>
                <a:gdLst>
                  <a:gd name="T0" fmla="*/ 576 w 576"/>
                  <a:gd name="T1" fmla="*/ 0 h 384"/>
                  <a:gd name="T2" fmla="*/ 576 w 576"/>
                  <a:gd name="T3" fmla="*/ 384 h 384"/>
                  <a:gd name="T4" fmla="*/ 0 w 576"/>
                  <a:gd name="T5" fmla="*/ 384 h 384"/>
                </a:gdLst>
                <a:ahLst/>
                <a:cxnLst>
                  <a:cxn ang="0">
                    <a:pos x="T0" y="T1"/>
                  </a:cxn>
                  <a:cxn ang="0">
                    <a:pos x="T2" y="T3"/>
                  </a:cxn>
                  <a:cxn ang="0">
                    <a:pos x="T4" y="T5"/>
                  </a:cxn>
                </a:cxnLst>
                <a:rect l="0" t="0" r="r" b="b"/>
                <a:pathLst>
                  <a:path w="576" h="384">
                    <a:moveTo>
                      <a:pt x="576" y="0"/>
                    </a:moveTo>
                    <a:lnTo>
                      <a:pt x="576" y="384"/>
                    </a:lnTo>
                    <a:lnTo>
                      <a:pt x="0" y="384"/>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17" name="Text Box 17"/>
              <p:cNvSpPr txBox="1">
                <a:spLocks noChangeArrowheads="1"/>
              </p:cNvSpPr>
              <p:nvPr/>
            </p:nvSpPr>
            <p:spPr bwMode="auto">
              <a:xfrm>
                <a:off x="4937125" y="5775325"/>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V</a:t>
                </a:r>
              </a:p>
            </p:txBody>
          </p:sp>
          <p:grpSp>
            <p:nvGrpSpPr>
              <p:cNvPr id="22551" name="Group 18"/>
              <p:cNvGrpSpPr>
                <a:grpSpLocks/>
              </p:cNvGrpSpPr>
              <p:nvPr/>
            </p:nvGrpSpPr>
            <p:grpSpPr bwMode="auto">
              <a:xfrm rot="-10691625">
                <a:off x="6629400" y="4457700"/>
                <a:ext cx="685800" cy="723900"/>
                <a:chOff x="1344" y="2712"/>
                <a:chExt cx="432" cy="456"/>
              </a:xfrm>
            </p:grpSpPr>
            <p:sp>
              <p:nvSpPr>
                <p:cNvPr id="19" name="Freeform 19"/>
                <p:cNvSpPr>
                  <a:spLocks/>
                </p:cNvSpPr>
                <p:nvPr/>
              </p:nvSpPr>
              <p:spPr bwMode="auto">
                <a:xfrm>
                  <a:off x="1455" y="2712"/>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20" name="Line 20"/>
                <p:cNvSpPr>
                  <a:spLocks noChangeShapeType="1"/>
                </p:cNvSpPr>
                <p:nvPr/>
              </p:nvSpPr>
              <p:spPr bwMode="auto">
                <a:xfrm flipH="1">
                  <a:off x="1359" y="3074"/>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nvGrpSpPr>
              <p:cNvPr id="22552" name="Group 21"/>
              <p:cNvGrpSpPr>
                <a:grpSpLocks/>
              </p:cNvGrpSpPr>
              <p:nvPr/>
            </p:nvGrpSpPr>
            <p:grpSpPr bwMode="auto">
              <a:xfrm rot="4421975">
                <a:off x="5029200" y="4533900"/>
                <a:ext cx="685800" cy="723900"/>
                <a:chOff x="336" y="2760"/>
                <a:chExt cx="432" cy="456"/>
              </a:xfrm>
            </p:grpSpPr>
            <p:sp>
              <p:nvSpPr>
                <p:cNvPr id="22" name="Freeform 22"/>
                <p:cNvSpPr>
                  <a:spLocks/>
                </p:cNvSpPr>
                <p:nvPr/>
              </p:nvSpPr>
              <p:spPr bwMode="auto">
                <a:xfrm>
                  <a:off x="423" y="2768"/>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23" name="Line 23"/>
                <p:cNvSpPr>
                  <a:spLocks noChangeShapeType="1"/>
                </p:cNvSpPr>
                <p:nvPr/>
              </p:nvSpPr>
              <p:spPr bwMode="auto">
                <a:xfrm flipH="1">
                  <a:off x="336" y="3120"/>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sp>
            <p:nvSpPr>
              <p:cNvPr id="24" name="Text Box 25"/>
              <p:cNvSpPr txBox="1">
                <a:spLocks noChangeArrowheads="1"/>
              </p:cNvSpPr>
              <p:nvPr/>
            </p:nvSpPr>
            <p:spPr bwMode="auto">
              <a:xfrm>
                <a:off x="1219200" y="6096000"/>
                <a:ext cx="14176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Receiving</a:t>
                </a:r>
              </a:p>
            </p:txBody>
          </p:sp>
        </p:grpSp>
        <p:sp>
          <p:nvSpPr>
            <p:cNvPr id="26" name="Text Box 26"/>
            <p:cNvSpPr txBox="1">
              <a:spLocks noChangeArrowheads="1"/>
            </p:cNvSpPr>
            <p:nvPr/>
          </p:nvSpPr>
          <p:spPr bwMode="auto">
            <a:xfrm>
              <a:off x="5675313" y="3581400"/>
              <a:ext cx="11826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Sending        </a:t>
              </a:r>
            </a:p>
          </p:txBody>
        </p:sp>
      </p:grpSp>
      <p:sp>
        <p:nvSpPr>
          <p:cNvPr id="22532" name="TextBox 28"/>
          <p:cNvSpPr txBox="1">
            <a:spLocks noChangeArrowheads="1"/>
          </p:cNvSpPr>
          <p:nvPr/>
        </p:nvSpPr>
        <p:spPr bwMode="auto">
          <a:xfrm>
            <a:off x="7467600" y="3962400"/>
            <a:ext cx="1676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Power per unit solid angle</a:t>
            </a:r>
          </a:p>
        </p:txBody>
      </p:sp>
      <p:sp>
        <p:nvSpPr>
          <p:cNvPr id="22535" name="TextBox 32"/>
          <p:cNvSpPr txBox="1">
            <a:spLocks noChangeArrowheads="1"/>
          </p:cNvSpPr>
          <p:nvPr/>
        </p:nvSpPr>
        <p:spPr bwMode="auto">
          <a:xfrm>
            <a:off x="228600" y="4038600"/>
            <a:ext cx="1219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Power received</a:t>
            </a:r>
          </a:p>
        </p:txBody>
      </p:sp>
      <p:sp>
        <p:nvSpPr>
          <p:cNvPr id="22536" name="TextBox 33"/>
          <p:cNvSpPr txBox="1">
            <a:spLocks noChangeArrowheads="1"/>
          </p:cNvSpPr>
          <p:nvPr/>
        </p:nvSpPr>
        <p:spPr bwMode="auto">
          <a:xfrm>
            <a:off x="152400" y="5265738"/>
            <a:ext cx="13716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Effective area </a:t>
            </a:r>
          </a:p>
        </p:txBody>
      </p:sp>
      <p:sp>
        <p:nvSpPr>
          <p:cNvPr id="22537" name="TextBox 34"/>
          <p:cNvSpPr txBox="1">
            <a:spLocks noChangeArrowheads="1"/>
          </p:cNvSpPr>
          <p:nvPr/>
        </p:nvSpPr>
        <p:spPr bwMode="auto">
          <a:xfrm>
            <a:off x="3733800" y="4114800"/>
            <a:ext cx="1295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Incident intensity</a:t>
            </a:r>
          </a:p>
        </p:txBody>
      </p:sp>
      <p:sp>
        <p:nvSpPr>
          <p:cNvPr id="22538" name="TextBox 35"/>
          <p:cNvSpPr txBox="1">
            <a:spLocks noChangeArrowheads="1"/>
          </p:cNvSpPr>
          <p:nvPr/>
        </p:nvSpPr>
        <p:spPr bwMode="auto">
          <a:xfrm>
            <a:off x="4114800" y="525780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gain</a:t>
            </a:r>
          </a:p>
        </p:txBody>
      </p:sp>
      <p:cxnSp>
        <p:nvCxnSpPr>
          <p:cNvPr id="38" name="Straight Arrow Connector 37"/>
          <p:cNvCxnSpPr/>
          <p:nvPr/>
        </p:nvCxnSpPr>
        <p:spPr bwMode="auto">
          <a:xfrm flipV="1">
            <a:off x="3733800" y="4876800"/>
            <a:ext cx="1524000" cy="60960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graphicFrame>
        <p:nvGraphicFramePr>
          <p:cNvPr id="22540" name="Object 27"/>
          <p:cNvGraphicFramePr>
            <a:graphicFrameLocks noChangeAspect="1"/>
          </p:cNvGraphicFramePr>
          <p:nvPr/>
        </p:nvGraphicFramePr>
        <p:xfrm>
          <a:off x="7831138" y="1504950"/>
          <a:ext cx="557212" cy="876300"/>
        </p:xfrm>
        <a:graphic>
          <a:graphicData uri="http://schemas.openxmlformats.org/presentationml/2006/ole">
            <mc:AlternateContent xmlns:mc="http://schemas.openxmlformats.org/markup-compatibility/2006">
              <mc:Choice xmlns:v="urn:schemas-microsoft-com:vml" Requires="v">
                <p:oleObj spid="_x0000_s23360" name="Equation" r:id="rId3" imgW="266700" imgH="419100" progId="Equation.DSMT4">
                  <p:embed/>
                </p:oleObj>
              </mc:Choice>
              <mc:Fallback>
                <p:oleObj name="Equation" r:id="rId3" imgW="266700" imgH="419100" progId="Equation.DSMT4">
                  <p:embed/>
                  <p:pic>
                    <p:nvPicPr>
                      <p:cNvPr id="0"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1138" y="1504950"/>
                        <a:ext cx="557212"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2541" name="TextBox 2"/>
          <p:cNvSpPr txBox="1">
            <a:spLocks noChangeArrowheads="1"/>
          </p:cNvSpPr>
          <p:nvPr/>
        </p:nvSpPr>
        <p:spPr bwMode="auto">
          <a:xfrm>
            <a:off x="4191000" y="1752600"/>
            <a:ext cx="3698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i="1" dirty="0"/>
              <a:t>I</a:t>
            </a:r>
          </a:p>
        </p:txBody>
      </p:sp>
      <p:cxnSp>
        <p:nvCxnSpPr>
          <p:cNvPr id="31" name="Straight Arrow Connector 30"/>
          <p:cNvCxnSpPr/>
          <p:nvPr/>
        </p:nvCxnSpPr>
        <p:spPr bwMode="auto">
          <a:xfrm flipH="1">
            <a:off x="6934200" y="4191000"/>
            <a:ext cx="457200" cy="1524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grpSp>
        <p:nvGrpSpPr>
          <p:cNvPr id="8" name="Group 7"/>
          <p:cNvGrpSpPr/>
          <p:nvPr/>
        </p:nvGrpSpPr>
        <p:grpSpPr>
          <a:xfrm>
            <a:off x="5257800" y="4114800"/>
            <a:ext cx="2133600" cy="1905000"/>
            <a:chOff x="5257800" y="4419600"/>
            <a:chExt cx="2133600" cy="1905000"/>
          </a:xfrm>
        </p:grpSpPr>
        <p:graphicFrame>
          <p:nvGraphicFramePr>
            <p:cNvPr id="22531" name="Object 27"/>
            <p:cNvGraphicFramePr>
              <a:graphicFrameLocks noChangeAspect="1"/>
            </p:cNvGraphicFramePr>
            <p:nvPr>
              <p:extLst>
                <p:ext uri="{D42A27DB-BD31-4B8C-83A1-F6EECF244321}">
                  <p14:modId xmlns:p14="http://schemas.microsoft.com/office/powerpoint/2010/main" val="4064285863"/>
                </p:ext>
              </p:extLst>
            </p:nvPr>
          </p:nvGraphicFramePr>
          <p:xfrm>
            <a:off x="5334000" y="4419600"/>
            <a:ext cx="2017713" cy="1752600"/>
          </p:xfrm>
          <a:graphic>
            <a:graphicData uri="http://schemas.openxmlformats.org/presentationml/2006/ole">
              <mc:AlternateContent xmlns:mc="http://schemas.openxmlformats.org/markup-compatibility/2006">
                <mc:Choice xmlns:v="urn:schemas-microsoft-com:vml" Requires="v">
                  <p:oleObj spid="_x0000_s23361" name="Equation" r:id="rId5" imgW="965200" imgH="838200" progId="Equation.DSMT4">
                    <p:embed/>
                  </p:oleObj>
                </mc:Choice>
                <mc:Fallback>
                  <p:oleObj name="Equation" r:id="rId5" imgW="965200" imgH="838200" progId="Equation.DSMT4">
                    <p:embed/>
                    <p:pic>
                      <p:nvPicPr>
                        <p:cNvPr id="0"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419600"/>
                          <a:ext cx="2017713"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9" name="Rectangle 16"/>
            <p:cNvSpPr>
              <a:spLocks noChangeArrowheads="1"/>
            </p:cNvSpPr>
            <p:nvPr/>
          </p:nvSpPr>
          <p:spPr bwMode="auto">
            <a:xfrm>
              <a:off x="5257800" y="4419600"/>
              <a:ext cx="2133600" cy="1905000"/>
            </a:xfrm>
            <a:prstGeom prst="rect">
              <a:avLst/>
            </a:prstGeom>
            <a:solidFill>
              <a:srgbClr val="0080FF">
                <a:alpha val="17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nvGrpSpPr>
          <p:cNvPr id="9" name="Group 8"/>
          <p:cNvGrpSpPr/>
          <p:nvPr/>
        </p:nvGrpSpPr>
        <p:grpSpPr>
          <a:xfrm>
            <a:off x="1600200" y="4191000"/>
            <a:ext cx="2203450" cy="1912938"/>
            <a:chOff x="1600200" y="4191000"/>
            <a:chExt cx="2203450" cy="1912938"/>
          </a:xfrm>
        </p:grpSpPr>
        <p:graphicFrame>
          <p:nvGraphicFramePr>
            <p:cNvPr id="22534" name="Object 31"/>
            <p:cNvGraphicFramePr>
              <a:graphicFrameLocks noChangeAspect="1"/>
            </p:cNvGraphicFramePr>
            <p:nvPr>
              <p:extLst>
                <p:ext uri="{D42A27DB-BD31-4B8C-83A1-F6EECF244321}">
                  <p14:modId xmlns:p14="http://schemas.microsoft.com/office/powerpoint/2010/main" val="3291209016"/>
                </p:ext>
              </p:extLst>
            </p:nvPr>
          </p:nvGraphicFramePr>
          <p:xfrm>
            <a:off x="1600200" y="4191000"/>
            <a:ext cx="2203450" cy="1912938"/>
          </p:xfrm>
          <a:graphic>
            <a:graphicData uri="http://schemas.openxmlformats.org/presentationml/2006/ole">
              <mc:AlternateContent xmlns:mc="http://schemas.openxmlformats.org/markup-compatibility/2006">
                <mc:Choice xmlns:v="urn:schemas-microsoft-com:vml" Requires="v">
                  <p:oleObj spid="_x0000_s23362" name="Equation" r:id="rId7" imgW="1054100" imgH="914400" progId="Equation.DSMT4">
                    <p:embed/>
                  </p:oleObj>
                </mc:Choice>
                <mc:Fallback>
                  <p:oleObj name="Equation" r:id="rId7" imgW="1054100" imgH="914400" progId="Equation.DSMT4">
                    <p:embed/>
                    <p:pic>
                      <p:nvPicPr>
                        <p:cNvPr id="0" name="Object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4191000"/>
                          <a:ext cx="2203450" cy="191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0" name="Rectangle 16"/>
            <p:cNvSpPr>
              <a:spLocks noChangeArrowheads="1"/>
            </p:cNvSpPr>
            <p:nvPr/>
          </p:nvSpPr>
          <p:spPr bwMode="auto">
            <a:xfrm>
              <a:off x="1600200" y="4191000"/>
              <a:ext cx="2133600" cy="1905000"/>
            </a:xfrm>
            <a:prstGeom prst="rect">
              <a:avLst/>
            </a:prstGeom>
            <a:solidFill>
              <a:srgbClr val="0080FF">
                <a:alpha val="17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cxnSp>
        <p:nvCxnSpPr>
          <p:cNvPr id="43" name="Straight Arrow Connector 42"/>
          <p:cNvCxnSpPr/>
          <p:nvPr/>
        </p:nvCxnSpPr>
        <p:spPr bwMode="auto">
          <a:xfrm flipH="1">
            <a:off x="3276600" y="4343400"/>
            <a:ext cx="457200" cy="1524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bwMode="auto">
          <a:xfrm>
            <a:off x="1219200" y="4419600"/>
            <a:ext cx="304800" cy="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50" name="Straight Arrow Connector 49"/>
          <p:cNvCxnSpPr/>
          <p:nvPr/>
        </p:nvCxnSpPr>
        <p:spPr bwMode="auto">
          <a:xfrm>
            <a:off x="1295400" y="5715000"/>
            <a:ext cx="304800" cy="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685800" y="381000"/>
            <a:ext cx="7772400" cy="1143000"/>
          </a:xfrm>
        </p:spPr>
        <p:txBody>
          <a:bodyPr/>
          <a:lstStyle/>
          <a:p>
            <a:pPr eaLnBrk="1" hangingPunct="1">
              <a:defRPr/>
            </a:pPr>
            <a:r>
              <a:rPr lang="en-US" dirty="0">
                <a:cs typeface="+mj-cs"/>
              </a:rPr>
              <a:t>Relation to Reciprocity</a:t>
            </a:r>
          </a:p>
        </p:txBody>
      </p:sp>
      <p:sp>
        <p:nvSpPr>
          <p:cNvPr id="6147" name="Text Box 3"/>
          <p:cNvSpPr txBox="1">
            <a:spLocks noChangeArrowheads="1"/>
          </p:cNvSpPr>
          <p:nvPr/>
        </p:nvSpPr>
        <p:spPr bwMode="auto">
          <a:xfrm>
            <a:off x="157163" y="1600200"/>
            <a:ext cx="8529637" cy="1917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a:cs typeface="+mn-cs"/>
              </a:rPr>
              <a:t>Example:</a:t>
            </a:r>
            <a:r>
              <a:rPr lang="en-US" dirty="0">
                <a:cs typeface="+mn-cs"/>
              </a:rPr>
              <a:t> </a:t>
            </a:r>
          </a:p>
          <a:p>
            <a:pPr>
              <a:defRPr/>
            </a:pPr>
            <a:r>
              <a:rPr lang="en-US" dirty="0">
                <a:cs typeface="+mn-cs"/>
              </a:rPr>
              <a:t>  - Antenna sending and receiving radiation patterns are equal due to time reversal symmetry of ME.</a:t>
            </a:r>
          </a:p>
          <a:p>
            <a:pPr>
              <a:defRPr/>
            </a:pPr>
            <a:r>
              <a:rPr lang="en-US" dirty="0">
                <a:cs typeface="+mn-cs"/>
              </a:rPr>
              <a:t>  - Direct calculation of receiving pattern requires many simulations</a:t>
            </a:r>
          </a:p>
          <a:p>
            <a:pPr>
              <a:defRPr/>
            </a:pPr>
            <a:r>
              <a:rPr lang="en-US" dirty="0">
                <a:cs typeface="+mn-cs"/>
              </a:rPr>
              <a:t>  - Instead, calculate sending pattern and invoke reciprocity</a:t>
            </a:r>
          </a:p>
        </p:txBody>
      </p:sp>
      <p:grpSp>
        <p:nvGrpSpPr>
          <p:cNvPr id="21507" name="Group 24"/>
          <p:cNvGrpSpPr>
            <a:grpSpLocks/>
          </p:cNvGrpSpPr>
          <p:nvPr/>
        </p:nvGrpSpPr>
        <p:grpSpPr bwMode="auto">
          <a:xfrm>
            <a:off x="1127125" y="4305300"/>
            <a:ext cx="2378075" cy="1774825"/>
            <a:chOff x="278" y="2712"/>
            <a:chExt cx="1498" cy="1118"/>
          </a:xfrm>
        </p:grpSpPr>
        <p:sp>
          <p:nvSpPr>
            <p:cNvPr id="6150" name="Rectangle 6"/>
            <p:cNvSpPr>
              <a:spLocks noChangeArrowheads="1"/>
            </p:cNvSpPr>
            <p:nvPr/>
          </p:nvSpPr>
          <p:spPr bwMode="auto">
            <a:xfrm>
              <a:off x="576" y="3696"/>
              <a:ext cx="432" cy="96"/>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48" name="AutoShape 4"/>
            <p:cNvSpPr>
              <a:spLocks noChangeArrowheads="1"/>
            </p:cNvSpPr>
            <p:nvPr/>
          </p:nvSpPr>
          <p:spPr bwMode="auto">
            <a:xfrm>
              <a:off x="912" y="2880"/>
              <a:ext cx="384" cy="480"/>
            </a:xfrm>
            <a:prstGeom prst="triangle">
              <a:avLst>
                <a:gd name="adj" fmla="val 50000"/>
              </a:avLst>
            </a:prstGeom>
            <a:solidFill>
              <a:schemeClr val="accent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49" name="Freeform 5"/>
            <p:cNvSpPr>
              <a:spLocks/>
            </p:cNvSpPr>
            <p:nvPr/>
          </p:nvSpPr>
          <p:spPr bwMode="auto">
            <a:xfrm>
              <a:off x="528" y="3360"/>
              <a:ext cx="576" cy="384"/>
            </a:xfrm>
            <a:custGeom>
              <a:avLst/>
              <a:gdLst>
                <a:gd name="T0" fmla="*/ 576 w 576"/>
                <a:gd name="T1" fmla="*/ 0 h 384"/>
                <a:gd name="T2" fmla="*/ 576 w 576"/>
                <a:gd name="T3" fmla="*/ 384 h 384"/>
                <a:gd name="T4" fmla="*/ 0 w 576"/>
                <a:gd name="T5" fmla="*/ 384 h 384"/>
              </a:gdLst>
              <a:ahLst/>
              <a:cxnLst>
                <a:cxn ang="0">
                  <a:pos x="T0" y="T1"/>
                </a:cxn>
                <a:cxn ang="0">
                  <a:pos x="T2" y="T3"/>
                </a:cxn>
                <a:cxn ang="0">
                  <a:pos x="T4" y="T5"/>
                </a:cxn>
              </a:cxnLst>
              <a:rect l="0" t="0" r="r" b="b"/>
              <a:pathLst>
                <a:path w="576" h="384">
                  <a:moveTo>
                    <a:pt x="576" y="0"/>
                  </a:moveTo>
                  <a:lnTo>
                    <a:pt x="576" y="384"/>
                  </a:lnTo>
                  <a:lnTo>
                    <a:pt x="0" y="384"/>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51" name="Text Box 7"/>
            <p:cNvSpPr txBox="1">
              <a:spLocks noChangeArrowheads="1"/>
            </p:cNvSpPr>
            <p:nvPr/>
          </p:nvSpPr>
          <p:spPr bwMode="auto">
            <a:xfrm>
              <a:off x="278" y="3542"/>
              <a:ext cx="255"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V</a:t>
              </a:r>
            </a:p>
          </p:txBody>
        </p:sp>
        <p:grpSp>
          <p:nvGrpSpPr>
            <p:cNvPr id="21524" name="Group 13"/>
            <p:cNvGrpSpPr>
              <a:grpSpLocks/>
            </p:cNvGrpSpPr>
            <p:nvPr/>
          </p:nvGrpSpPr>
          <p:grpSpPr bwMode="auto">
            <a:xfrm>
              <a:off x="1344" y="2712"/>
              <a:ext cx="432" cy="456"/>
              <a:chOff x="1344" y="2712"/>
              <a:chExt cx="432" cy="456"/>
            </a:xfrm>
          </p:grpSpPr>
          <p:sp>
            <p:nvSpPr>
              <p:cNvPr id="6152" name="Freeform 8"/>
              <p:cNvSpPr>
                <a:spLocks/>
              </p:cNvSpPr>
              <p:nvPr/>
            </p:nvSpPr>
            <p:spPr bwMode="auto">
              <a:xfrm>
                <a:off x="1440" y="2712"/>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53" name="Line 9"/>
              <p:cNvSpPr>
                <a:spLocks noChangeShapeType="1"/>
              </p:cNvSpPr>
              <p:nvPr/>
            </p:nvSpPr>
            <p:spPr bwMode="auto">
              <a:xfrm flipH="1">
                <a:off x="1344" y="3072"/>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nvGrpSpPr>
            <p:cNvPr id="21525" name="Group 12"/>
            <p:cNvGrpSpPr>
              <a:grpSpLocks/>
            </p:cNvGrpSpPr>
            <p:nvPr/>
          </p:nvGrpSpPr>
          <p:grpSpPr bwMode="auto">
            <a:xfrm rot="-6052991">
              <a:off x="336" y="2760"/>
              <a:ext cx="432" cy="456"/>
              <a:chOff x="336" y="2760"/>
              <a:chExt cx="432" cy="456"/>
            </a:xfrm>
          </p:grpSpPr>
          <p:sp>
            <p:nvSpPr>
              <p:cNvPr id="6154" name="Freeform 10"/>
              <p:cNvSpPr>
                <a:spLocks/>
              </p:cNvSpPr>
              <p:nvPr/>
            </p:nvSpPr>
            <p:spPr bwMode="auto">
              <a:xfrm>
                <a:off x="445" y="2755"/>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55" name="Line 11"/>
              <p:cNvSpPr>
                <a:spLocks noChangeShapeType="1"/>
              </p:cNvSpPr>
              <p:nvPr/>
            </p:nvSpPr>
            <p:spPr bwMode="auto">
              <a:xfrm flipH="1">
                <a:off x="337" y="3120"/>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sp>
        <p:nvSpPr>
          <p:cNvPr id="6158" name="Rectangle 14"/>
          <p:cNvSpPr>
            <a:spLocks noChangeArrowheads="1"/>
          </p:cNvSpPr>
          <p:nvPr/>
        </p:nvSpPr>
        <p:spPr bwMode="auto">
          <a:xfrm>
            <a:off x="5410200" y="6019800"/>
            <a:ext cx="685800" cy="152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59" name="AutoShape 15"/>
          <p:cNvSpPr>
            <a:spLocks noChangeArrowheads="1"/>
          </p:cNvSpPr>
          <p:nvPr/>
        </p:nvSpPr>
        <p:spPr bwMode="auto">
          <a:xfrm>
            <a:off x="5943600" y="4724400"/>
            <a:ext cx="609600" cy="762000"/>
          </a:xfrm>
          <a:prstGeom prst="triangle">
            <a:avLst>
              <a:gd name="adj" fmla="val 50000"/>
            </a:avLst>
          </a:prstGeom>
          <a:solidFill>
            <a:schemeClr val="accent1"/>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60" name="Freeform 16"/>
          <p:cNvSpPr>
            <a:spLocks/>
          </p:cNvSpPr>
          <p:nvPr/>
        </p:nvSpPr>
        <p:spPr bwMode="auto">
          <a:xfrm>
            <a:off x="5334000" y="5486400"/>
            <a:ext cx="914400" cy="609600"/>
          </a:xfrm>
          <a:custGeom>
            <a:avLst/>
            <a:gdLst>
              <a:gd name="T0" fmla="*/ 576 w 576"/>
              <a:gd name="T1" fmla="*/ 0 h 384"/>
              <a:gd name="T2" fmla="*/ 576 w 576"/>
              <a:gd name="T3" fmla="*/ 384 h 384"/>
              <a:gd name="T4" fmla="*/ 0 w 576"/>
              <a:gd name="T5" fmla="*/ 384 h 384"/>
            </a:gdLst>
            <a:ahLst/>
            <a:cxnLst>
              <a:cxn ang="0">
                <a:pos x="T0" y="T1"/>
              </a:cxn>
              <a:cxn ang="0">
                <a:pos x="T2" y="T3"/>
              </a:cxn>
              <a:cxn ang="0">
                <a:pos x="T4" y="T5"/>
              </a:cxn>
            </a:cxnLst>
            <a:rect l="0" t="0" r="r" b="b"/>
            <a:pathLst>
              <a:path w="576" h="384">
                <a:moveTo>
                  <a:pt x="576" y="0"/>
                </a:moveTo>
                <a:lnTo>
                  <a:pt x="576" y="384"/>
                </a:lnTo>
                <a:lnTo>
                  <a:pt x="0" y="384"/>
                </a:ln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61" name="Text Box 17"/>
          <p:cNvSpPr txBox="1">
            <a:spLocks noChangeArrowheads="1"/>
          </p:cNvSpPr>
          <p:nvPr/>
        </p:nvSpPr>
        <p:spPr bwMode="auto">
          <a:xfrm>
            <a:off x="4937125" y="5775325"/>
            <a:ext cx="4048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V</a:t>
            </a:r>
          </a:p>
        </p:txBody>
      </p:sp>
      <p:grpSp>
        <p:nvGrpSpPr>
          <p:cNvPr id="21512" name="Group 18"/>
          <p:cNvGrpSpPr>
            <a:grpSpLocks/>
          </p:cNvGrpSpPr>
          <p:nvPr/>
        </p:nvGrpSpPr>
        <p:grpSpPr bwMode="auto">
          <a:xfrm rot="-10691625">
            <a:off x="6629400" y="4457700"/>
            <a:ext cx="685800" cy="723900"/>
            <a:chOff x="1344" y="2712"/>
            <a:chExt cx="432" cy="456"/>
          </a:xfrm>
        </p:grpSpPr>
        <p:sp>
          <p:nvSpPr>
            <p:cNvPr id="6163" name="Freeform 19"/>
            <p:cNvSpPr>
              <a:spLocks/>
            </p:cNvSpPr>
            <p:nvPr/>
          </p:nvSpPr>
          <p:spPr bwMode="auto">
            <a:xfrm>
              <a:off x="1455" y="2712"/>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64" name="Line 20"/>
            <p:cNvSpPr>
              <a:spLocks noChangeShapeType="1"/>
            </p:cNvSpPr>
            <p:nvPr/>
          </p:nvSpPr>
          <p:spPr bwMode="auto">
            <a:xfrm flipH="1">
              <a:off x="1359" y="3074"/>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nvGrpSpPr>
          <p:cNvPr id="21513" name="Group 21"/>
          <p:cNvGrpSpPr>
            <a:grpSpLocks/>
          </p:cNvGrpSpPr>
          <p:nvPr/>
        </p:nvGrpSpPr>
        <p:grpSpPr bwMode="auto">
          <a:xfrm rot="4421975">
            <a:off x="5029200" y="4533900"/>
            <a:ext cx="685800" cy="723900"/>
            <a:chOff x="336" y="2760"/>
            <a:chExt cx="432" cy="456"/>
          </a:xfrm>
        </p:grpSpPr>
        <p:sp>
          <p:nvSpPr>
            <p:cNvPr id="6166" name="Freeform 22"/>
            <p:cNvSpPr>
              <a:spLocks/>
            </p:cNvSpPr>
            <p:nvPr/>
          </p:nvSpPr>
          <p:spPr bwMode="auto">
            <a:xfrm>
              <a:off x="423" y="2768"/>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67" name="Line 23"/>
            <p:cNvSpPr>
              <a:spLocks noChangeShapeType="1"/>
            </p:cNvSpPr>
            <p:nvPr/>
          </p:nvSpPr>
          <p:spPr bwMode="auto">
            <a:xfrm flipH="1">
              <a:off x="336" y="3120"/>
              <a:ext cx="96" cy="96"/>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sp>
        <p:nvSpPr>
          <p:cNvPr id="6169" name="Text Box 25"/>
          <p:cNvSpPr txBox="1">
            <a:spLocks noChangeArrowheads="1"/>
          </p:cNvSpPr>
          <p:nvPr/>
        </p:nvSpPr>
        <p:spPr bwMode="auto">
          <a:xfrm>
            <a:off x="1219200" y="6096000"/>
            <a:ext cx="141763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Receiving</a:t>
            </a:r>
          </a:p>
        </p:txBody>
      </p:sp>
      <p:sp>
        <p:nvSpPr>
          <p:cNvPr id="6170" name="Text Box 26"/>
          <p:cNvSpPr txBox="1">
            <a:spLocks noChangeArrowheads="1"/>
          </p:cNvSpPr>
          <p:nvPr/>
        </p:nvSpPr>
        <p:spPr bwMode="auto">
          <a:xfrm>
            <a:off x="5029200" y="6248400"/>
            <a:ext cx="118268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Sending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5" name="Text Box 11"/>
          <p:cNvSpPr txBox="1">
            <a:spLocks noChangeArrowheads="1"/>
          </p:cNvSpPr>
          <p:nvPr/>
        </p:nvSpPr>
        <p:spPr bwMode="auto">
          <a:xfrm>
            <a:off x="2100263" y="268288"/>
            <a:ext cx="4764087" cy="731837"/>
          </a:xfrm>
          <a:prstGeom prst="rect">
            <a:avLst/>
          </a:prstGeom>
          <a:noFill/>
          <a:ln>
            <a:noFill/>
          </a:ln>
          <a:effectLst/>
          <a:extLst>
            <a:ext uri="{909E8E84-426E-40dd-AFC4-6F175D3DCCD1}">
              <a14:hiddenFill xmlns="" xmlns:a14="http://schemas.microsoft.com/office/drawing/2010/main">
                <a:solidFill>
                  <a:srgbClr val="3366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a:effectLst>
                  <a:outerShdw blurRad="38100" dist="38100" dir="2700000" algn="tl">
                    <a:srgbClr val="DDDDDD"/>
                  </a:outerShdw>
                </a:effectLst>
              </a:rPr>
              <a:t>Beamstick: </a:t>
            </a:r>
            <a:r>
              <a:rPr lang="en-US" i="1">
                <a:effectLst>
                  <a:outerShdw blurRad="38100" dist="38100" dir="2700000" algn="tl">
                    <a:srgbClr val="DDDDDD"/>
                  </a:outerShdw>
                </a:effectLst>
              </a:rPr>
              <a:t>Gun Baseline Design</a:t>
            </a:r>
            <a:br>
              <a:rPr lang="en-US" b="1">
                <a:effectLst>
                  <a:outerShdw blurRad="38100" dist="38100" dir="2700000" algn="tl">
                    <a:srgbClr val="DDDDDD"/>
                  </a:outerShdw>
                </a:effectLst>
              </a:rPr>
            </a:br>
            <a:r>
              <a:rPr lang="en-US" b="1" i="1">
                <a:effectLst>
                  <a:outerShdw blurRad="38100" dist="38100" dir="2700000" algn="tl">
                    <a:srgbClr val="DDDDDD"/>
                  </a:outerShdw>
                </a:effectLst>
              </a:rPr>
              <a:t>Thermal Beam</a:t>
            </a:r>
          </a:p>
        </p:txBody>
      </p:sp>
      <p:pic>
        <p:nvPicPr>
          <p:cNvPr id="32770" name="Picture 12" descr="Gun-Baseline-Exp-22p0V-6p0-25p0_39p75mA"/>
          <p:cNvPicPr>
            <a:picLocks noChangeArrowheads="1"/>
          </p:cNvPicPr>
          <p:nvPr/>
        </p:nvPicPr>
        <p:blipFill>
          <a:blip r:embed="rId2">
            <a:extLst>
              <a:ext uri="{28A0092B-C50C-407E-A947-70E740481C1C}">
                <a14:useLocalDpi xmlns:a14="http://schemas.microsoft.com/office/drawing/2010/main" val="0"/>
              </a:ext>
            </a:extLst>
          </a:blip>
          <a:srcRect l="3401" r="-952" b="12483"/>
          <a:stretch>
            <a:fillRect/>
          </a:stretch>
        </p:blipFill>
        <p:spPr bwMode="auto">
          <a:xfrm>
            <a:off x="1068388" y="1546225"/>
            <a:ext cx="7212012" cy="444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7" name="Text Box 13"/>
          <p:cNvSpPr txBox="1">
            <a:spLocks noChangeArrowheads="1"/>
          </p:cNvSpPr>
          <p:nvPr/>
        </p:nvSpPr>
        <p:spPr bwMode="auto">
          <a:xfrm>
            <a:off x="4410075" y="2003425"/>
            <a:ext cx="3039414" cy="2062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err="1"/>
              <a:t>V</a:t>
            </a:r>
            <a:r>
              <a:rPr lang="en-US" b="1" baseline="-25000" dirty="0" err="1"/>
              <a:t>k</a:t>
            </a:r>
            <a:r>
              <a:rPr lang="en-US" b="1" dirty="0"/>
              <a:t> = -25 kV</a:t>
            </a:r>
          </a:p>
          <a:p>
            <a:pPr>
              <a:defRPr/>
            </a:pPr>
            <a:endParaRPr lang="en-US" sz="800" b="1" dirty="0"/>
          </a:p>
          <a:p>
            <a:pPr>
              <a:defRPr/>
            </a:pPr>
            <a:r>
              <a:rPr lang="en-US" b="1" dirty="0" err="1"/>
              <a:t>V</a:t>
            </a:r>
            <a:r>
              <a:rPr lang="en-US" b="1" baseline="-25000" dirty="0" err="1"/>
              <a:t>ma</a:t>
            </a:r>
            <a:r>
              <a:rPr lang="en-US" b="1" dirty="0"/>
              <a:t> = -19 kV</a:t>
            </a:r>
          </a:p>
          <a:p>
            <a:pPr>
              <a:defRPr/>
            </a:pPr>
            <a:endParaRPr lang="en-US" sz="800" b="1" dirty="0"/>
          </a:p>
          <a:p>
            <a:pPr>
              <a:defRPr/>
            </a:pPr>
            <a:endParaRPr lang="en-US" sz="800" b="1" dirty="0"/>
          </a:p>
          <a:p>
            <a:pPr>
              <a:defRPr/>
            </a:pPr>
            <a:r>
              <a:rPr lang="en-US" b="1" dirty="0" err="1">
                <a:solidFill>
                  <a:srgbClr val="FF0000"/>
                </a:solidFill>
              </a:rPr>
              <a:t>I</a:t>
            </a:r>
            <a:r>
              <a:rPr lang="en-US" b="1" baseline="-25000" dirty="0" err="1">
                <a:solidFill>
                  <a:srgbClr val="FF0000"/>
                </a:solidFill>
              </a:rPr>
              <a:t>k</a:t>
            </a:r>
            <a:r>
              <a:rPr lang="en-US" b="1" dirty="0">
                <a:solidFill>
                  <a:srgbClr val="FF0000"/>
                </a:solidFill>
              </a:rPr>
              <a:t> = 96.5 mA</a:t>
            </a:r>
          </a:p>
          <a:p>
            <a:pPr>
              <a:defRPr/>
            </a:pPr>
            <a:endParaRPr lang="en-US" sz="800" b="1" dirty="0">
              <a:solidFill>
                <a:srgbClr val="FF0000"/>
              </a:solidFill>
            </a:endParaRPr>
          </a:p>
          <a:p>
            <a:pPr>
              <a:defRPr/>
            </a:pPr>
            <a:r>
              <a:rPr lang="en-US" b="1" dirty="0">
                <a:solidFill>
                  <a:srgbClr val="FF0000"/>
                </a:solidFill>
              </a:rPr>
              <a:t>Transmission = 100%</a:t>
            </a:r>
          </a:p>
        </p:txBody>
      </p:sp>
      <p:sp>
        <p:nvSpPr>
          <p:cNvPr id="11278" name="Line 14"/>
          <p:cNvSpPr>
            <a:spLocks noChangeShapeType="1"/>
          </p:cNvSpPr>
          <p:nvPr/>
        </p:nvSpPr>
        <p:spPr bwMode="auto">
          <a:xfrm flipV="1">
            <a:off x="784225" y="5307013"/>
            <a:ext cx="0" cy="6350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79" name="Text Box 15"/>
          <p:cNvSpPr txBox="1">
            <a:spLocks noChangeArrowheads="1"/>
          </p:cNvSpPr>
          <p:nvPr/>
        </p:nvSpPr>
        <p:spPr bwMode="auto">
          <a:xfrm>
            <a:off x="500063" y="4881563"/>
            <a:ext cx="5905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t>10X</a:t>
            </a:r>
          </a:p>
        </p:txBody>
      </p:sp>
      <p:sp>
        <p:nvSpPr>
          <p:cNvPr id="11280" name="Text Box 16"/>
          <p:cNvSpPr txBox="1">
            <a:spLocks noChangeArrowheads="1"/>
          </p:cNvSpPr>
          <p:nvPr/>
        </p:nvSpPr>
        <p:spPr bwMode="auto">
          <a:xfrm>
            <a:off x="2779713" y="6516688"/>
            <a:ext cx="3525837"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a:t>Approved for public release; Distribution unlimited</a:t>
            </a:r>
          </a:p>
        </p:txBody>
      </p:sp>
      <p:sp>
        <p:nvSpPr>
          <p:cNvPr id="32775" name="TextBox 1"/>
          <p:cNvSpPr txBox="1">
            <a:spLocks noChangeArrowheads="1"/>
          </p:cNvSpPr>
          <p:nvPr/>
        </p:nvSpPr>
        <p:spPr bwMode="auto">
          <a:xfrm>
            <a:off x="4267200" y="1219200"/>
            <a:ext cx="40846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KT Nguyen et al. IVEC (2014).</a:t>
            </a:r>
          </a:p>
        </p:txBody>
      </p:sp>
    </p:spTree>
    <p:extLst>
      <p:ext uri="{BB962C8B-B14F-4D97-AF65-F5344CB8AC3E}">
        <p14:creationId xmlns:p14="http://schemas.microsoft.com/office/powerpoint/2010/main" val="4229994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7772400" cy="1143000"/>
          </a:xfrm>
        </p:spPr>
        <p:txBody>
          <a:bodyPr/>
          <a:lstStyle/>
          <a:p>
            <a:pPr eaLnBrk="1" hangingPunct="1">
              <a:defRPr/>
            </a:pPr>
            <a:r>
              <a:rPr lang="en-US" sz="3600" dirty="0">
                <a:cs typeface="+mj-cs"/>
              </a:rPr>
              <a:t>Other Examples of Reciprocity</a:t>
            </a:r>
            <a:endParaRPr lang="en-US" dirty="0">
              <a:cs typeface="+mj-cs"/>
            </a:endParaRPr>
          </a:p>
        </p:txBody>
      </p:sp>
      <p:sp>
        <p:nvSpPr>
          <p:cNvPr id="5123" name="Text Box 3"/>
          <p:cNvSpPr txBox="1">
            <a:spLocks noChangeArrowheads="1"/>
          </p:cNvSpPr>
          <p:nvPr/>
        </p:nvSpPr>
        <p:spPr bwMode="auto">
          <a:xfrm>
            <a:off x="365125" y="1355725"/>
            <a:ext cx="8778875" cy="41549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dirty="0">
                <a:cs typeface="+mn-cs"/>
              </a:rPr>
              <a:t>Electrostatics		Symmetry of the Capacitance Matrix</a:t>
            </a:r>
          </a:p>
          <a:p>
            <a:pPr>
              <a:defRPr/>
            </a:pPr>
            <a:endParaRPr lang="en-US" dirty="0">
              <a:cs typeface="+mn-cs"/>
            </a:endParaRPr>
          </a:p>
          <a:p>
            <a:pPr>
              <a:defRPr/>
            </a:pPr>
            <a:r>
              <a:rPr lang="en-US" dirty="0">
                <a:cs typeface="+mn-cs"/>
              </a:rPr>
              <a:t>Electromagnetics	Symmetry of the Inductance Matrix</a:t>
            </a:r>
          </a:p>
          <a:p>
            <a:pPr>
              <a:defRPr/>
            </a:pPr>
            <a:r>
              <a:rPr lang="en-US" dirty="0">
                <a:cs typeface="+mn-cs"/>
              </a:rPr>
              <a:t>			Symmetry of Scattering Matrix</a:t>
            </a:r>
          </a:p>
          <a:p>
            <a:pPr>
              <a:defRPr/>
            </a:pPr>
            <a:r>
              <a:rPr lang="en-US" dirty="0">
                <a:cs typeface="+mn-cs"/>
              </a:rPr>
              <a:t>			</a:t>
            </a:r>
          </a:p>
          <a:p>
            <a:pPr>
              <a:defRPr/>
            </a:pPr>
            <a:endParaRPr lang="en-US" dirty="0">
              <a:cs typeface="+mn-cs"/>
            </a:endParaRPr>
          </a:p>
          <a:p>
            <a:pPr>
              <a:defRPr/>
            </a:pPr>
            <a:r>
              <a:rPr lang="en-US" dirty="0">
                <a:cs typeface="+mn-cs"/>
              </a:rPr>
              <a:t>Collisional Transport:	Onsager Symmetry of off-diagonal elements of transport matrices.</a:t>
            </a:r>
          </a:p>
          <a:p>
            <a:pPr>
              <a:defRPr/>
            </a:pPr>
            <a:endParaRPr lang="en-US" dirty="0">
              <a:cs typeface="+mn-cs"/>
            </a:endParaRPr>
          </a:p>
          <a:p>
            <a:pPr>
              <a:defRPr/>
            </a:pPr>
            <a:r>
              <a:rPr lang="en-US" dirty="0">
                <a:cs typeface="+mn-cs"/>
              </a:rPr>
              <a:t>Temperature gradient 		</a:t>
            </a:r>
            <a:r>
              <a:rPr lang="en-US" dirty="0">
                <a:latin typeface="Wingdings"/>
                <a:ea typeface="Wingdings"/>
                <a:cs typeface="Wingdings"/>
                <a:sym typeface="Wingdings"/>
              </a:rPr>
              <a:t></a:t>
            </a:r>
            <a:r>
              <a:rPr lang="en-US" dirty="0">
                <a:cs typeface="+mn-cs"/>
              </a:rPr>
              <a:t>		Electric current</a:t>
            </a:r>
          </a:p>
          <a:p>
            <a:pPr>
              <a:defRPr/>
            </a:pPr>
            <a:r>
              <a:rPr lang="en-US" dirty="0">
                <a:cs typeface="+mn-cs"/>
              </a:rPr>
              <a:t>Electric field			</a:t>
            </a:r>
            <a:r>
              <a:rPr lang="en-US" dirty="0">
                <a:latin typeface="Wingdings"/>
                <a:ea typeface="Wingdings"/>
                <a:cs typeface="Wingdings"/>
                <a:sym typeface="Wingdings"/>
              </a:rPr>
              <a:t>	</a:t>
            </a:r>
            <a:r>
              <a:rPr lang="en-US" dirty="0">
                <a:cs typeface="+mn-cs"/>
              </a:rPr>
              <a:t>	Heat flux</a:t>
            </a:r>
          </a:p>
        </p:txBody>
      </p:sp>
      <p:sp>
        <p:nvSpPr>
          <p:cNvPr id="2" name="TextBox 1">
            <a:extLst>
              <a:ext uri="{FF2B5EF4-FFF2-40B4-BE49-F238E27FC236}">
                <a16:creationId xmlns:a16="http://schemas.microsoft.com/office/drawing/2014/main" id="{CA8EC79F-F857-5742-8781-304BB750A992}"/>
              </a:ext>
            </a:extLst>
          </p:cNvPr>
          <p:cNvSpPr txBox="1"/>
          <p:nvPr/>
        </p:nvSpPr>
        <p:spPr>
          <a:xfrm>
            <a:off x="525462" y="5410200"/>
            <a:ext cx="8093075" cy="1200329"/>
          </a:xfrm>
          <a:prstGeom prst="rect">
            <a:avLst/>
          </a:prstGeom>
          <a:noFill/>
        </p:spPr>
        <p:txBody>
          <a:bodyPr wrap="square" rtlCol="0">
            <a:spAutoFit/>
          </a:bodyPr>
          <a:lstStyle/>
          <a:p>
            <a:pPr algn="ctr"/>
            <a:r>
              <a:rPr lang="en-US" u="sng" dirty="0"/>
              <a:t>Neoclassical Tokamak Transport</a:t>
            </a:r>
          </a:p>
          <a:p>
            <a:r>
              <a:rPr lang="en-US" dirty="0"/>
              <a:t>Pressure gradient                  </a:t>
            </a:r>
            <a:r>
              <a:rPr lang="en-US" dirty="0">
                <a:latin typeface="Wingdings"/>
                <a:ea typeface="Wingdings"/>
                <a:cs typeface="Wingdings"/>
                <a:sym typeface="Wingdings"/>
              </a:rPr>
              <a:t>     </a:t>
            </a:r>
            <a:r>
              <a:rPr lang="en-US" dirty="0"/>
              <a:t> Bootstrap Current</a:t>
            </a:r>
          </a:p>
          <a:p>
            <a:r>
              <a:rPr lang="en-US" dirty="0"/>
              <a:t>Toroidal E-field                     </a:t>
            </a:r>
            <a:r>
              <a:rPr lang="en-US" dirty="0">
                <a:latin typeface="Wingdings"/>
                <a:ea typeface="Wingdings"/>
                <a:cs typeface="Wingdings"/>
                <a:sym typeface="Wingdings"/>
              </a:rPr>
              <a:t>   </a:t>
            </a:r>
            <a:r>
              <a:rPr lang="en-US" dirty="0"/>
              <a:t>        Ware particle flux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CA87-E056-8B44-A1BE-856073A577E7}"/>
              </a:ext>
            </a:extLst>
          </p:cNvPr>
          <p:cNvSpPr>
            <a:spLocks noGrp="1"/>
          </p:cNvSpPr>
          <p:nvPr>
            <p:ph type="title"/>
          </p:nvPr>
        </p:nvSpPr>
        <p:spPr>
          <a:xfrm>
            <a:off x="685800" y="152400"/>
            <a:ext cx="7772400" cy="1143000"/>
          </a:xfrm>
        </p:spPr>
        <p:txBody>
          <a:bodyPr/>
          <a:lstStyle/>
          <a:p>
            <a:r>
              <a:rPr lang="en-US" dirty="0"/>
              <a:t>Adjoint Methods in Engineering</a:t>
            </a:r>
          </a:p>
        </p:txBody>
      </p:sp>
      <p:pic>
        <p:nvPicPr>
          <p:cNvPr id="4" name="Picture 3">
            <a:extLst>
              <a:ext uri="{FF2B5EF4-FFF2-40B4-BE49-F238E27FC236}">
                <a16:creationId xmlns:a16="http://schemas.microsoft.com/office/drawing/2014/main" id="{8EBE2049-62E4-964A-B6FA-3CDEE805414C}"/>
              </a:ext>
            </a:extLst>
          </p:cNvPr>
          <p:cNvPicPr>
            <a:picLocks noChangeAspect="1"/>
          </p:cNvPicPr>
          <p:nvPr/>
        </p:nvPicPr>
        <p:blipFill>
          <a:blip r:embed="rId2"/>
          <a:stretch>
            <a:fillRect/>
          </a:stretch>
        </p:blipFill>
        <p:spPr>
          <a:xfrm>
            <a:off x="533400" y="1066800"/>
            <a:ext cx="6845300" cy="1828800"/>
          </a:xfrm>
          <a:prstGeom prst="rect">
            <a:avLst/>
          </a:prstGeom>
        </p:spPr>
      </p:pic>
      <p:pic>
        <p:nvPicPr>
          <p:cNvPr id="6" name="Picture 5">
            <a:extLst>
              <a:ext uri="{FF2B5EF4-FFF2-40B4-BE49-F238E27FC236}">
                <a16:creationId xmlns:a16="http://schemas.microsoft.com/office/drawing/2014/main" id="{717DDE75-2DCA-6B4D-9DC4-9FD2DC79E9CF}"/>
              </a:ext>
            </a:extLst>
          </p:cNvPr>
          <p:cNvPicPr>
            <a:picLocks noChangeAspect="1"/>
          </p:cNvPicPr>
          <p:nvPr/>
        </p:nvPicPr>
        <p:blipFill>
          <a:blip r:embed="rId3"/>
          <a:stretch>
            <a:fillRect/>
          </a:stretch>
        </p:blipFill>
        <p:spPr>
          <a:xfrm>
            <a:off x="838200" y="2876550"/>
            <a:ext cx="6997700" cy="1866900"/>
          </a:xfrm>
          <a:prstGeom prst="rect">
            <a:avLst/>
          </a:prstGeom>
        </p:spPr>
      </p:pic>
      <p:pic>
        <p:nvPicPr>
          <p:cNvPr id="8" name="Picture 7">
            <a:extLst>
              <a:ext uri="{FF2B5EF4-FFF2-40B4-BE49-F238E27FC236}">
                <a16:creationId xmlns:a16="http://schemas.microsoft.com/office/drawing/2014/main" id="{726CCC16-FB35-4D48-92FF-8075A55FE3CE}"/>
              </a:ext>
            </a:extLst>
          </p:cNvPr>
          <p:cNvPicPr>
            <a:picLocks noChangeAspect="1"/>
          </p:cNvPicPr>
          <p:nvPr/>
        </p:nvPicPr>
        <p:blipFill>
          <a:blip r:embed="rId4"/>
          <a:stretch>
            <a:fillRect/>
          </a:stretch>
        </p:blipFill>
        <p:spPr>
          <a:xfrm>
            <a:off x="935199" y="4419600"/>
            <a:ext cx="6449439" cy="2228850"/>
          </a:xfrm>
          <a:prstGeom prst="rect">
            <a:avLst/>
          </a:prstGeom>
        </p:spPr>
      </p:pic>
    </p:spTree>
    <p:extLst>
      <p:ext uri="{BB962C8B-B14F-4D97-AF65-F5344CB8AC3E}">
        <p14:creationId xmlns:p14="http://schemas.microsoft.com/office/powerpoint/2010/main" val="386321082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3983</TotalTime>
  <Words>2863</Words>
  <Application>Microsoft Macintosh PowerPoint</Application>
  <PresentationFormat>On-screen Show (4:3)</PresentationFormat>
  <Paragraphs>540</Paragraphs>
  <Slides>70</Slides>
  <Notes>12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80" baseType="lpstr">
      <vt:lpstr>Arial</vt:lpstr>
      <vt:lpstr>Bradley Hand</vt:lpstr>
      <vt:lpstr>Calibri</vt:lpstr>
      <vt:lpstr>Cambria Math</vt:lpstr>
      <vt:lpstr>Tahoma</vt:lpstr>
      <vt:lpstr>Times</vt:lpstr>
      <vt:lpstr>Wingdings</vt:lpstr>
      <vt:lpstr>Blank Presentation</vt:lpstr>
      <vt:lpstr>Equation</vt:lpstr>
      <vt:lpstr>Equation.DSMT4</vt:lpstr>
      <vt:lpstr>Adjoint Methods in Charged Particle Dynamics    or When the solution to your problem  is not your problem.  Thomas M. Antonsen Jr. Department of Electrical and Computer Engineering Department of Physics Institute for Research in Electronics and Applied Physics University of Maryland, College Park  </vt:lpstr>
      <vt:lpstr>Example Jackson, Classical Electrodynamics Problems 1.12 and 1.13</vt:lpstr>
      <vt:lpstr>Solution – Green’s Reciprocation Theorem</vt:lpstr>
      <vt:lpstr>George Green 1793-1841</vt:lpstr>
      <vt:lpstr>PowerPoint Presentation</vt:lpstr>
      <vt:lpstr>Features of Problems Suited to an Adjoint Approach</vt:lpstr>
      <vt:lpstr>Relation to Reciprocity</vt:lpstr>
      <vt:lpstr>Other Examples of Reciprocity</vt:lpstr>
      <vt:lpstr>Adjoint Methods in Engineering</vt:lpstr>
      <vt:lpstr>PowerPoint Presentation</vt:lpstr>
      <vt:lpstr>PowerPoint Presentation</vt:lpstr>
      <vt:lpstr>Adjoint Approach in Plasma and Beam Physics </vt:lpstr>
      <vt:lpstr>RF Current Drive in Fusion Plasmas</vt:lpstr>
      <vt:lpstr>RF Current Drive Efficiency</vt:lpstr>
      <vt:lpstr>RF Current Drive Efficiency</vt:lpstr>
      <vt:lpstr>PowerPoint Presentation</vt:lpstr>
      <vt:lpstr>Toroidal Geometry Makes a Difference </vt:lpstr>
      <vt:lpstr>Recent Adjoint Approaches</vt:lpstr>
      <vt:lpstr>Global Beam Sensitivity Function for Electron Guns</vt:lpstr>
      <vt:lpstr>PowerPoint Presentation</vt:lpstr>
      <vt:lpstr>PowerPoint Presentation</vt:lpstr>
      <vt:lpstr>Sensitivity Function</vt:lpstr>
      <vt:lpstr>It will be shown …</vt:lpstr>
      <vt:lpstr>Hamilton’s Equations H(p,q,t) Conserve Symplectic Area</vt:lpstr>
      <vt:lpstr>PowerPoint Presentation</vt:lpstr>
      <vt:lpstr>PowerPoint Presentation</vt:lpstr>
      <vt:lpstr>Task 1-4: Theoretical Study of Statistical Variations Successful Test of Adjoint Method !</vt:lpstr>
      <vt:lpstr>Numerical Accuracy </vt:lpstr>
      <vt:lpstr>3D MHD Equilibria</vt:lpstr>
      <vt:lpstr>Optimization of Stellarator Equilibria </vt:lpstr>
      <vt:lpstr>Adjoint Symmetry Simplifies Calculations </vt:lpstr>
      <vt:lpstr>Onsager Symmetry for 3D MHD Equilibria Self-adjoint MHD Force Operator </vt:lpstr>
      <vt:lpstr>Specify BC’s &amp; Constraints</vt:lpstr>
      <vt:lpstr>Specify BC’s &amp; Constraints</vt:lpstr>
      <vt:lpstr>PowerPoint Presentation</vt:lpstr>
      <vt:lpstr>Optimization of Focusing Magnets in Accelerator Lattices </vt:lpstr>
      <vt:lpstr>UMER Systems and Layout</vt:lpstr>
      <vt:lpstr>Circular Accelerators-Periodicity</vt:lpstr>
      <vt:lpstr>PowerPoint Presentation</vt:lpstr>
      <vt:lpstr>Steps</vt:lpstr>
      <vt:lpstr>Moment Equations</vt:lpstr>
      <vt:lpstr>Equations</vt:lpstr>
      <vt:lpstr>Linearized System</vt:lpstr>
      <vt:lpstr>Figure of Merit and Gradient</vt:lpstr>
      <vt:lpstr>Optimization – Space Charge Compensation</vt:lpstr>
      <vt:lpstr>More Optimization</vt:lpstr>
      <vt:lpstr>Next Step – Circular Accelerators</vt:lpstr>
      <vt:lpstr>Conclusion</vt:lpstr>
      <vt:lpstr>Next Step – Circular Accelerators</vt:lpstr>
      <vt:lpstr>The Tricky Term</vt:lpstr>
      <vt:lpstr>Constrained Optimization  by Multiple Relaxation</vt:lpstr>
      <vt:lpstr>How is it Supposed to Work</vt:lpstr>
      <vt:lpstr>Constrained Optimization  by Multiple Relaxation</vt:lpstr>
      <vt:lpstr>Moment Eqs. – Circular Accelerators</vt:lpstr>
      <vt:lpstr>Conclusion</vt:lpstr>
      <vt:lpstr>Conclusion:  Next Steps</vt:lpstr>
      <vt:lpstr>Basic Formulation – Linear Algebra</vt:lpstr>
      <vt:lpstr>PowerPoint Presentation</vt:lpstr>
      <vt:lpstr>PowerPoint Presentation</vt:lpstr>
      <vt:lpstr>Jacobian Matrix – M(t)</vt:lpstr>
      <vt:lpstr>PowerPoint Presentation</vt:lpstr>
      <vt:lpstr> Theoretical Study of Statistical Variations Example of the Adjoint Method in Action</vt:lpstr>
      <vt:lpstr>PowerPoint Presentation</vt:lpstr>
      <vt:lpstr>PowerPoint Presentation</vt:lpstr>
      <vt:lpstr>Adjoint Equations</vt:lpstr>
      <vt:lpstr>Change in Figure of Merit</vt:lpstr>
      <vt:lpstr>Focusing Basics</vt:lpstr>
      <vt:lpstr>FODO Lattice</vt:lpstr>
      <vt:lpstr>Effective Area – Antenna Gain</vt:lpstr>
      <vt:lpstr>PowerPoint Presentation</vt:lpstr>
    </vt:vector>
  </TitlesOfParts>
  <Company>University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Reciprocity and Adjoint Methods  How the solution to one problem can answer many s TMAJr</dc:title>
  <dc:creator>Thomas Antonsen</dc:creator>
  <cp:lastModifiedBy>Microsoft Office User</cp:lastModifiedBy>
  <cp:revision>287</cp:revision>
  <cp:lastPrinted>2017-08-18T06:53:49Z</cp:lastPrinted>
  <dcterms:created xsi:type="dcterms:W3CDTF">2016-12-03T13:00:39Z</dcterms:created>
  <dcterms:modified xsi:type="dcterms:W3CDTF">2022-03-04T13:56:41Z</dcterms:modified>
</cp:coreProperties>
</file>